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174"/>
  </p:handoutMasterIdLst>
  <p:sldIdLst>
    <p:sldId id="266" r:id="rId3"/>
    <p:sldId id="452" r:id="rId4"/>
    <p:sldId id="670" r:id="rId6"/>
    <p:sldId id="672" r:id="rId7"/>
    <p:sldId id="673" r:id="rId8"/>
    <p:sldId id="725" r:id="rId9"/>
    <p:sldId id="724" r:id="rId10"/>
    <p:sldId id="674" r:id="rId11"/>
    <p:sldId id="675" r:id="rId12"/>
    <p:sldId id="676" r:id="rId13"/>
    <p:sldId id="671" r:id="rId14"/>
    <p:sldId id="678" r:id="rId15"/>
    <p:sldId id="721" r:id="rId16"/>
    <p:sldId id="722" r:id="rId17"/>
    <p:sldId id="723" r:id="rId18"/>
    <p:sldId id="720" r:id="rId19"/>
    <p:sldId id="679" r:id="rId20"/>
    <p:sldId id="680" r:id="rId21"/>
    <p:sldId id="682" r:id="rId22"/>
    <p:sldId id="683" r:id="rId23"/>
    <p:sldId id="684" r:id="rId24"/>
    <p:sldId id="685" r:id="rId25"/>
    <p:sldId id="686" r:id="rId26"/>
    <p:sldId id="687" r:id="rId27"/>
    <p:sldId id="688" r:id="rId28"/>
    <p:sldId id="727" r:id="rId29"/>
    <p:sldId id="726" r:id="rId30"/>
    <p:sldId id="728" r:id="rId31"/>
    <p:sldId id="729" r:id="rId32"/>
    <p:sldId id="732" r:id="rId33"/>
    <p:sldId id="731" r:id="rId34"/>
    <p:sldId id="733" r:id="rId35"/>
    <p:sldId id="734" r:id="rId36"/>
    <p:sldId id="735" r:id="rId37"/>
    <p:sldId id="736" r:id="rId38"/>
    <p:sldId id="737" r:id="rId39"/>
    <p:sldId id="738" r:id="rId40"/>
    <p:sldId id="739" r:id="rId41"/>
    <p:sldId id="740" r:id="rId42"/>
    <p:sldId id="741" r:id="rId43"/>
    <p:sldId id="742" r:id="rId44"/>
    <p:sldId id="743" r:id="rId45"/>
    <p:sldId id="744" r:id="rId46"/>
    <p:sldId id="745" r:id="rId47"/>
    <p:sldId id="746" r:id="rId48"/>
    <p:sldId id="747" r:id="rId49"/>
    <p:sldId id="748" r:id="rId50"/>
    <p:sldId id="749" r:id="rId51"/>
    <p:sldId id="750" r:id="rId52"/>
    <p:sldId id="751" r:id="rId53"/>
    <p:sldId id="718" r:id="rId54"/>
    <p:sldId id="752" r:id="rId55"/>
    <p:sldId id="753" r:id="rId56"/>
    <p:sldId id="754" r:id="rId57"/>
    <p:sldId id="755" r:id="rId58"/>
    <p:sldId id="756" r:id="rId59"/>
    <p:sldId id="758" r:id="rId60"/>
    <p:sldId id="757" r:id="rId61"/>
    <p:sldId id="759" r:id="rId62"/>
    <p:sldId id="760" r:id="rId63"/>
    <p:sldId id="761" r:id="rId64"/>
    <p:sldId id="762" r:id="rId65"/>
    <p:sldId id="763" r:id="rId66"/>
    <p:sldId id="765" r:id="rId67"/>
    <p:sldId id="766" r:id="rId68"/>
    <p:sldId id="767" r:id="rId69"/>
    <p:sldId id="769" r:id="rId70"/>
    <p:sldId id="768" r:id="rId71"/>
    <p:sldId id="770" r:id="rId72"/>
    <p:sldId id="771" r:id="rId73"/>
    <p:sldId id="772" r:id="rId74"/>
    <p:sldId id="773" r:id="rId75"/>
    <p:sldId id="774" r:id="rId76"/>
    <p:sldId id="775" r:id="rId77"/>
    <p:sldId id="776" r:id="rId78"/>
    <p:sldId id="777" r:id="rId79"/>
    <p:sldId id="779" r:id="rId80"/>
    <p:sldId id="780" r:id="rId81"/>
    <p:sldId id="781" r:id="rId82"/>
    <p:sldId id="778" r:id="rId83"/>
    <p:sldId id="783" r:id="rId84"/>
    <p:sldId id="784" r:id="rId85"/>
    <p:sldId id="785" r:id="rId86"/>
    <p:sldId id="786" r:id="rId87"/>
    <p:sldId id="794" r:id="rId88"/>
    <p:sldId id="787" r:id="rId89"/>
    <p:sldId id="789" r:id="rId90"/>
    <p:sldId id="800" r:id="rId91"/>
    <p:sldId id="790" r:id="rId92"/>
    <p:sldId id="791" r:id="rId93"/>
    <p:sldId id="792" r:id="rId94"/>
    <p:sldId id="793" r:id="rId95"/>
    <p:sldId id="795" r:id="rId96"/>
    <p:sldId id="796" r:id="rId97"/>
    <p:sldId id="797" r:id="rId98"/>
    <p:sldId id="798" r:id="rId99"/>
    <p:sldId id="799" r:id="rId100"/>
    <p:sldId id="802" r:id="rId101"/>
    <p:sldId id="803" r:id="rId102"/>
    <p:sldId id="805" r:id="rId103"/>
    <p:sldId id="804" r:id="rId104"/>
    <p:sldId id="864" r:id="rId105"/>
    <p:sldId id="807" r:id="rId106"/>
    <p:sldId id="867" r:id="rId107"/>
    <p:sldId id="868" r:id="rId108"/>
    <p:sldId id="869" r:id="rId109"/>
    <p:sldId id="870" r:id="rId110"/>
    <p:sldId id="871" r:id="rId111"/>
    <p:sldId id="872" r:id="rId112"/>
    <p:sldId id="873" r:id="rId113"/>
    <p:sldId id="874" r:id="rId114"/>
    <p:sldId id="875" r:id="rId115"/>
    <p:sldId id="876" r:id="rId116"/>
    <p:sldId id="865" r:id="rId117"/>
    <p:sldId id="866" r:id="rId118"/>
    <p:sldId id="808" r:id="rId119"/>
    <p:sldId id="809" r:id="rId120"/>
    <p:sldId id="810" r:id="rId121"/>
    <p:sldId id="811" r:id="rId122"/>
    <p:sldId id="812" r:id="rId123"/>
    <p:sldId id="813" r:id="rId124"/>
    <p:sldId id="814" r:id="rId125"/>
    <p:sldId id="815" r:id="rId126"/>
    <p:sldId id="816" r:id="rId127"/>
    <p:sldId id="817" r:id="rId128"/>
    <p:sldId id="818" r:id="rId129"/>
    <p:sldId id="821" r:id="rId130"/>
    <p:sldId id="823" r:id="rId131"/>
    <p:sldId id="822" r:id="rId132"/>
    <p:sldId id="826" r:id="rId133"/>
    <p:sldId id="825" r:id="rId134"/>
    <p:sldId id="827" r:id="rId135"/>
    <p:sldId id="828" r:id="rId136"/>
    <p:sldId id="829" r:id="rId137"/>
    <p:sldId id="830" r:id="rId138"/>
    <p:sldId id="831" r:id="rId139"/>
    <p:sldId id="832" r:id="rId140"/>
    <p:sldId id="833" r:id="rId141"/>
    <p:sldId id="730" r:id="rId142"/>
    <p:sldId id="834" r:id="rId143"/>
    <p:sldId id="835" r:id="rId144"/>
    <p:sldId id="836" r:id="rId145"/>
    <p:sldId id="837" r:id="rId146"/>
    <p:sldId id="838" r:id="rId147"/>
    <p:sldId id="839" r:id="rId148"/>
    <p:sldId id="840" r:id="rId149"/>
    <p:sldId id="841" r:id="rId150"/>
    <p:sldId id="842" r:id="rId151"/>
    <p:sldId id="843" r:id="rId152"/>
    <p:sldId id="844" r:id="rId153"/>
    <p:sldId id="845" r:id="rId154"/>
    <p:sldId id="846" r:id="rId155"/>
    <p:sldId id="847" r:id="rId156"/>
    <p:sldId id="848" r:id="rId157"/>
    <p:sldId id="849" r:id="rId158"/>
    <p:sldId id="850" r:id="rId159"/>
    <p:sldId id="851" r:id="rId160"/>
    <p:sldId id="852" r:id="rId161"/>
    <p:sldId id="853" r:id="rId162"/>
    <p:sldId id="854" r:id="rId163"/>
    <p:sldId id="855" r:id="rId164"/>
    <p:sldId id="856" r:id="rId165"/>
    <p:sldId id="857" r:id="rId166"/>
    <p:sldId id="858" r:id="rId167"/>
    <p:sldId id="859" r:id="rId168"/>
    <p:sldId id="860" r:id="rId169"/>
    <p:sldId id="861" r:id="rId170"/>
    <p:sldId id="862" r:id="rId171"/>
    <p:sldId id="863" r:id="rId172"/>
    <p:sldId id="265" r:id="rId173"/>
  </p:sldIdLst>
  <p:sldSz cx="12192000" cy="6858000"/>
  <p:notesSz cx="6858000" cy="9144000"/>
  <p:embeddedFontLst>
    <p:embeddedFont>
      <p:font typeface="나눔바른고딕" panose="020B0603020101020101" pitchFamily="50" charset="-127"/>
      <p:regular r:id="rId179"/>
    </p:embeddedFont>
    <p:embeddedFont>
      <p:font typeface="Malgun Gothic" panose="020B0503020000020004" charset="-127"/>
      <p:regular r:id="rId180"/>
    </p:embeddedFont>
    <p:embeddedFont>
      <p:font typeface="Fira Code" pitchFamily="1" charset="0"/>
      <p:regular r:id="rId181"/>
      <p:bold r:id="rId182"/>
    </p:embeddedFont>
    <p:embeddedFont>
      <p:font typeface="Tahoma" panose="020B0604030504040204" pitchFamily="34" charset="0"/>
      <p:regular r:id="rId183"/>
      <p:bold r:id="rId184"/>
    </p:embeddedFont>
    <p:embeddedFont>
      <p:font typeface="Tempus Sans ITC" panose="04020404030D07020202" pitchFamily="82" charset="0"/>
      <p:regular r:id="rId185"/>
    </p:embeddedFont>
    <p:embeddedFont>
      <p:font typeface="Felix Titling" panose="04060505060202020A04" pitchFamily="82" charset="0"/>
      <p:regular r:id="rId186"/>
    </p:embeddedFont>
    <p:embeddedFont>
      <p:font typeface="Calibri" panose="020F0502020204030204" pitchFamily="34" charset="0"/>
      <p:regular r:id="rId187"/>
      <p:bold r:id="rId188"/>
      <p:italic r:id="rId189"/>
      <p:boldItalic r:id="rId19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A20"/>
    <a:srgbClr val="3547B2"/>
    <a:srgbClr val="066742"/>
    <a:srgbClr val="B1154A"/>
    <a:srgbClr val="FFFFFF"/>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909" autoAdjust="0"/>
  </p:normalViewPr>
  <p:slideViewPr>
    <p:cSldViewPr snapToGrid="0">
      <p:cViewPr varScale="1">
        <p:scale>
          <a:sx n="85" d="100"/>
          <a:sy n="85" d="100"/>
        </p:scale>
        <p:origin x="456" y="48"/>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0" Type="http://schemas.openxmlformats.org/officeDocument/2006/relationships/font" Target="fonts/font12.fntdata"/><Relationship Id="rId19" Type="http://schemas.openxmlformats.org/officeDocument/2006/relationships/slide" Target="slides/slide16.xml"/><Relationship Id="rId189" Type="http://schemas.openxmlformats.org/officeDocument/2006/relationships/font" Target="fonts/font11.fntdata"/><Relationship Id="rId188" Type="http://schemas.openxmlformats.org/officeDocument/2006/relationships/font" Target="fonts/font10.fntdata"/><Relationship Id="rId187" Type="http://schemas.openxmlformats.org/officeDocument/2006/relationships/font" Target="fonts/font9.fntdata"/><Relationship Id="rId186" Type="http://schemas.openxmlformats.org/officeDocument/2006/relationships/font" Target="fonts/font8.fntdata"/><Relationship Id="rId185" Type="http://schemas.openxmlformats.org/officeDocument/2006/relationships/font" Target="fonts/font7.fntdata"/><Relationship Id="rId184" Type="http://schemas.openxmlformats.org/officeDocument/2006/relationships/font" Target="fonts/font6.fntdata"/><Relationship Id="rId183" Type="http://schemas.openxmlformats.org/officeDocument/2006/relationships/font" Target="fonts/font5.fntdata"/><Relationship Id="rId182" Type="http://schemas.openxmlformats.org/officeDocument/2006/relationships/font" Target="fonts/font4.fntdata"/><Relationship Id="rId181" Type="http://schemas.openxmlformats.org/officeDocument/2006/relationships/font" Target="fonts/font3.fntdata"/><Relationship Id="rId180" Type="http://schemas.openxmlformats.org/officeDocument/2006/relationships/font" Target="fonts/font2.fntdata"/><Relationship Id="rId18" Type="http://schemas.openxmlformats.org/officeDocument/2006/relationships/slide" Target="slides/slide15.xml"/><Relationship Id="rId179" Type="http://schemas.openxmlformats.org/officeDocument/2006/relationships/font" Target="fonts/font1.fntdata"/><Relationship Id="rId178" Type="http://schemas.openxmlformats.org/officeDocument/2006/relationships/commentAuthors" Target="commentAuthors.xml"/><Relationship Id="rId177" Type="http://schemas.openxmlformats.org/officeDocument/2006/relationships/tableStyles" Target="tableStyles.xml"/><Relationship Id="rId176" Type="http://schemas.openxmlformats.org/officeDocument/2006/relationships/viewProps" Target="viewProps.xml"/><Relationship Id="rId175" Type="http://schemas.openxmlformats.org/officeDocument/2006/relationships/presProps" Target="presProps.xml"/><Relationship Id="rId174" Type="http://schemas.openxmlformats.org/officeDocument/2006/relationships/handoutMaster" Target="handoutMasters/handoutMaster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나눔바른고딕" panose="020B0603020101020101" pitchFamily="50" charset="-127"/>
              <a:ea typeface="나눔바른고딕"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나눔바른고딕" panose="020B0603020101020101" pitchFamily="50" charset="-127"/>
                <a:ea typeface="나눔바른고딕" panose="020B0603020101020101" pitchFamily="50" charset="-127"/>
              </a:rPr>
            </a:fld>
            <a:endParaRPr lang="ko-KR" altLang="en-US" dirty="0">
              <a:latin typeface="나눔바른고딕" panose="020B0603020101020101" pitchFamily="50" charset="-127"/>
              <a:ea typeface="나눔바른고딕"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나눔바른고딕" panose="020B0603020101020101" pitchFamily="50" charset="-127"/>
              <a:ea typeface="나눔바른고딕"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나눔바른고딕" panose="020B0603020101020101" pitchFamily="50" charset="-127"/>
                <a:ea typeface="나눔바른고딕" panose="020B0603020101020101" pitchFamily="50" charset="-127"/>
              </a:rPr>
            </a:fld>
            <a:endParaRPr lang="ko-KR" altLang="en-US" dirty="0">
              <a:latin typeface="나눔바른고딕" panose="020B0603020101020101" pitchFamily="50" charset="-127"/>
              <a:ea typeface="나눔바른고딕"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나눔바른고딕" panose="020B0603020101020101" pitchFamily="50" charset="-127"/>
                <a:ea typeface="나눔바른고딕"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나눔바른고딕" panose="020B0603020101020101" pitchFamily="50" charset="-127"/>
                <a:ea typeface="나눔바른고딕" panose="020B0603020101020101" pitchFamily="50" charset="-127"/>
              </a:defRPr>
            </a:lvl1pPr>
          </a:lstStyle>
          <a:p>
            <a:fld id="{DBA8014D-C68B-4229-A8F2-0CC38527BBBE}" type="datetimeFigureOut">
              <a:rPr lang="ko-KR" altLang="en-US" smtClean="0"/>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나눔바른고딕" panose="020B0603020101020101" pitchFamily="50" charset="-127"/>
                <a:ea typeface="나눔바른고딕"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나눔바른고딕" panose="020B0603020101020101" pitchFamily="50" charset="-127"/>
                <a:ea typeface="나눔바른고딕" panose="020B0603020101020101" pitchFamily="50" charset="-127"/>
              </a:defRPr>
            </a:lvl1pPr>
          </a:lstStyle>
          <a:p>
            <a:fld id="{3336F185-B28F-490A-A830-C182C32E7497}" type="slidenum">
              <a:rPr lang="ko-KR" altLang="en-US" smtClean="0"/>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나눔바른고딕" panose="020B0603020101020101" pitchFamily="50" charset="-127"/>
        <a:ea typeface="나눔바른고딕" panose="020B0603020101020101" pitchFamily="50" charset="-127"/>
        <a:cs typeface="+mn-cs"/>
      </a:defRPr>
    </a:lvl1pPr>
    <a:lvl2pPr marL="457200" algn="l" defTabSz="914400" rtl="0" eaLnBrk="1" latinLnBrk="1" hangingPunct="1">
      <a:defRPr sz="1200" kern="1200">
        <a:solidFill>
          <a:schemeClr val="tx1"/>
        </a:solidFill>
        <a:latin typeface="나눔바른고딕" panose="020B0603020101020101" pitchFamily="50" charset="-127"/>
        <a:ea typeface="나눔바른고딕" panose="020B0603020101020101" pitchFamily="50" charset="-127"/>
        <a:cs typeface="+mn-cs"/>
      </a:defRPr>
    </a:lvl2pPr>
    <a:lvl3pPr marL="914400" algn="l" defTabSz="914400" rtl="0" eaLnBrk="1" latinLnBrk="1" hangingPunct="1">
      <a:defRPr sz="1200" kern="1200">
        <a:solidFill>
          <a:schemeClr val="tx1"/>
        </a:solidFill>
        <a:latin typeface="나눔바른고딕" panose="020B0603020101020101" pitchFamily="50" charset="-127"/>
        <a:ea typeface="나눔바른고딕" panose="020B0603020101020101" pitchFamily="50" charset="-127"/>
        <a:cs typeface="+mn-cs"/>
      </a:defRPr>
    </a:lvl3pPr>
    <a:lvl4pPr marL="1371600" algn="l" defTabSz="914400" rtl="0" eaLnBrk="1" latinLnBrk="1" hangingPunct="1">
      <a:defRPr sz="1200" kern="1200">
        <a:solidFill>
          <a:schemeClr val="tx1"/>
        </a:solidFill>
        <a:latin typeface="나눔바른고딕" panose="020B0603020101020101" pitchFamily="50" charset="-127"/>
        <a:ea typeface="나눔바른고딕" panose="020B0603020101020101" pitchFamily="50" charset="-127"/>
        <a:cs typeface="+mn-cs"/>
      </a:defRPr>
    </a:lvl4pPr>
    <a:lvl5pPr marL="1828800" algn="l" defTabSz="914400" rtl="0" eaLnBrk="1" latinLnBrk="1" hangingPunct="1">
      <a:defRPr sz="1200" kern="1200">
        <a:solidFill>
          <a:schemeClr val="tx1"/>
        </a:solidFill>
        <a:latin typeface="나눔바른고딕" panose="020B0603020101020101" pitchFamily="50" charset="-127"/>
        <a:ea typeface="나눔바른고딕"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나눔바른고딕" panose="020B0603020101020101" pitchFamily="50" charset="-127"/>
                <a:ea typeface="나눔바른고딕" panose="020B0603020101020101" pitchFamily="50" charset="-127"/>
              </a:defRPr>
            </a:lvl1pPr>
            <a:lvl2pPr>
              <a:defRPr>
                <a:latin typeface="나눔바른고딕" panose="020B0603020101020101" pitchFamily="50" charset="-127"/>
                <a:ea typeface="나눔바른고딕" panose="020B0603020101020101" pitchFamily="50" charset="-127"/>
              </a:defRPr>
            </a:lvl2pPr>
            <a:lvl3pPr>
              <a:defRPr>
                <a:latin typeface="나눔바른고딕" panose="020B0603020101020101" pitchFamily="50" charset="-127"/>
                <a:ea typeface="나눔바른고딕" panose="020B0603020101020101" pitchFamily="50" charset="-127"/>
              </a:defRPr>
            </a:lvl3pPr>
            <a:lvl4pPr>
              <a:defRPr>
                <a:latin typeface="나눔바른고딕" panose="020B0603020101020101" pitchFamily="50" charset="-127"/>
                <a:ea typeface="나눔바른고딕" panose="020B0603020101020101" pitchFamily="50" charset="-127"/>
              </a:defRPr>
            </a:lvl4pPr>
            <a:lvl5pPr>
              <a:defRPr>
                <a:latin typeface="나눔바른고딕" panose="020B0603020101020101" pitchFamily="50" charset="-127"/>
                <a:ea typeface="나눔바른고딕"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나눔바른고딕" panose="020B0603020101020101" pitchFamily="50" charset="-127"/>
                <a:ea typeface="나눔바른고딕"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나눔바른고딕" panose="020B0603020101020101" pitchFamily="50" charset="-127"/>
                <a:ea typeface="나눔바른고딕" panose="020B0603020101020101" pitchFamily="50" charset="-127"/>
              </a:defRPr>
            </a:lvl1pPr>
            <a:lvl2pPr>
              <a:defRPr>
                <a:latin typeface="나눔바른고딕" panose="020B0603020101020101" pitchFamily="50" charset="-127"/>
                <a:ea typeface="나눔바른고딕" panose="020B0603020101020101" pitchFamily="50" charset="-127"/>
              </a:defRPr>
            </a:lvl2pPr>
            <a:lvl3pPr>
              <a:defRPr>
                <a:latin typeface="나눔바른고딕" panose="020B0603020101020101" pitchFamily="50" charset="-127"/>
                <a:ea typeface="나눔바른고딕" panose="020B0603020101020101" pitchFamily="50" charset="-127"/>
              </a:defRPr>
            </a:lvl3pPr>
            <a:lvl4pPr>
              <a:defRPr>
                <a:latin typeface="나눔바른고딕" panose="020B0603020101020101" pitchFamily="50" charset="-127"/>
                <a:ea typeface="나눔바른고딕" panose="020B0603020101020101" pitchFamily="50" charset="-127"/>
              </a:defRPr>
            </a:lvl4pPr>
            <a:lvl5pPr>
              <a:defRPr>
                <a:latin typeface="나눔바른고딕" panose="020B0603020101020101" pitchFamily="50" charset="-127"/>
                <a:ea typeface="나눔바른고딕"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나눔바른고딕" panose="020B0603020101020101" pitchFamily="50" charset="-127"/>
                <a:ea typeface="나눔바른고딕" panose="020B0603020101020101"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나눔바른고딕" panose="020B0603020101020101" pitchFamily="50" charset="-127"/>
                <a:ea typeface="나눔바른고딕" panose="020B0603020101020101" pitchFamily="50" charset="-127"/>
              </a:defRPr>
            </a:lvl1pPr>
            <a:lvl2pPr>
              <a:defRPr sz="2800">
                <a:latin typeface="나눔바른고딕" panose="020B0603020101020101" pitchFamily="50" charset="-127"/>
                <a:ea typeface="나눔바른고딕" panose="020B0603020101020101" pitchFamily="50" charset="-127"/>
              </a:defRPr>
            </a:lvl2pPr>
            <a:lvl3pPr>
              <a:defRPr sz="2400">
                <a:latin typeface="나눔바른고딕" panose="020B0603020101020101" pitchFamily="50" charset="-127"/>
                <a:ea typeface="나눔바른고딕" panose="020B0603020101020101" pitchFamily="50" charset="-127"/>
              </a:defRPr>
            </a:lvl3pPr>
            <a:lvl4pPr>
              <a:defRPr sz="2000">
                <a:latin typeface="나눔바른고딕" panose="020B0603020101020101" pitchFamily="50" charset="-127"/>
                <a:ea typeface="나눔바른고딕" panose="020B0603020101020101" pitchFamily="50" charset="-127"/>
              </a:defRPr>
            </a:lvl4pPr>
            <a:lvl5pPr>
              <a:defRPr sz="2000">
                <a:latin typeface="나눔바른고딕" panose="020B0603020101020101" pitchFamily="50" charset="-127"/>
                <a:ea typeface="나눔바른고딕"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나눔바른고딕" panose="020B0603020101020101" pitchFamily="50" charset="-127"/>
                <a:ea typeface="나눔바른고딕"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나눔바른고딕" panose="020B0603020101020101" pitchFamily="50" charset="-127"/>
                <a:ea typeface="나눔바른고딕" panose="020B0603020101020101" pitchFamily="50" charset="-127"/>
              </a:defRPr>
            </a:lvl1pPr>
          </a:lstStyle>
          <a:p>
            <a:r>
              <a:rPr lang="ko-KR" altLang="en-US" dirty="0"/>
              <a:t>마스터 제목 스타일 편집</a:t>
            </a:r>
            <a:endParaRPr lang="ko-KR" altLang="en-US" dirty="0"/>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나눔바른고딕" panose="020B0603020101020101" pitchFamily="50" charset="-127"/>
                <a:ea typeface="나눔바른고딕"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나눔바른고딕" panose="020B0603020101020101" pitchFamily="50" charset="-127"/>
                <a:ea typeface="나눔바른고딕"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나눔바른고딕" panose="020B0603020101020101" pitchFamily="50" charset="-127"/>
                <a:ea typeface="나눔바른고딕"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hyperlink" Target="http://leehyekang.com/"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나눔바른고딕" panose="020B0603020101020101" pitchFamily="50" charset="-127"/>
                <a:ea typeface="나눔바른고딕" panose="020B0603020101020101" pitchFamily="50" charset="-127"/>
                <a:hlinkClick r:id="rId12"/>
              </a:rPr>
              <a:t>http://leehyekang.com</a:t>
            </a:r>
            <a:r>
              <a:rPr lang="en-US" altLang="ko-KR" dirty="0">
                <a:solidFill>
                  <a:schemeClr val="bg1"/>
                </a:solidFill>
                <a:latin typeface="나눔바른고딕" panose="020B0603020101020101" pitchFamily="50" charset="-127"/>
                <a:ea typeface="나눔바른고딕" panose="020B0603020101020101" pitchFamily="50" charset="-127"/>
              </a:rPr>
              <a:t> </a:t>
            </a:r>
            <a:r>
              <a:rPr lang="ko-KR" altLang="en-US" dirty="0">
                <a:solidFill>
                  <a:schemeClr val="bg1"/>
                </a:solidFill>
                <a:latin typeface="나눔바른고딕" panose="020B0603020101020101" pitchFamily="50" charset="-127"/>
                <a:ea typeface="나눔바른고딕" panose="020B0603020101020101" pitchFamily="50" charset="-127"/>
              </a:rPr>
              <a:t>친절한 </a:t>
            </a:r>
            <a:r>
              <a:rPr lang="ko-KR" altLang="en-US" dirty="0" err="1">
                <a:solidFill>
                  <a:schemeClr val="bg1"/>
                </a:solidFill>
                <a:latin typeface="나눔바른고딕" panose="020B0603020101020101" pitchFamily="50" charset="-127"/>
                <a:ea typeface="나눔바른고딕" panose="020B0603020101020101" pitchFamily="50" charset="-127"/>
              </a:rPr>
              <a:t>혜강씨</a:t>
            </a:r>
            <a:endParaRPr lang="ko-KR" altLang="en-US" dirty="0">
              <a:solidFill>
                <a:schemeClr val="bg1"/>
              </a:solidFill>
              <a:latin typeface="나눔바른고딕" panose="020B0603020101020101" pitchFamily="50" charset="-127"/>
              <a:ea typeface="나눔바른고딕" panose="020B0603020101020101" pitchFamily="50" charset="-127"/>
            </a:endParaRPr>
          </a:p>
        </p:txBody>
      </p:sp>
      <p:pic>
        <p:nvPicPr>
          <p:cNvPr id="3" name="그림 2"/>
          <p:cNvPicPr>
            <a:picLocks noChangeAspect="1"/>
          </p:cNvPicPr>
          <p:nvPr userDrawn="1"/>
        </p:nvPicPr>
        <p:blipFill>
          <a:blip r:embed="rId13"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02.xml"/><Relationship Id="rId12" Type="http://schemas.openxmlformats.org/officeDocument/2006/relationships/slideLayout" Target="../slideLayouts/slideLayout2.xml"/><Relationship Id="rId11" Type="http://schemas.openxmlformats.org/officeDocument/2006/relationships/image" Target="../media/image48.png"/><Relationship Id="rId10" Type="http://schemas.openxmlformats.org/officeDocument/2006/relationships/image" Target="../media/image13.png"/><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04.xml"/><Relationship Id="rId12" Type="http://schemas.openxmlformats.org/officeDocument/2006/relationships/slideLayout" Target="../slideLayouts/slideLayout2.xml"/><Relationship Id="rId11" Type="http://schemas.openxmlformats.org/officeDocument/2006/relationships/image" Target="../media/image49.png"/><Relationship Id="rId10" Type="http://schemas.openxmlformats.org/officeDocument/2006/relationships/image" Target="../media/image13.png"/><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08.xml"/><Relationship Id="rId12" Type="http://schemas.openxmlformats.org/officeDocument/2006/relationships/slideLayout" Target="../slideLayouts/slideLayout2.xml"/><Relationship Id="rId11" Type="http://schemas.openxmlformats.org/officeDocument/2006/relationships/image" Target="../media/image50.png"/><Relationship Id="rId10" Type="http://schemas.openxmlformats.org/officeDocument/2006/relationships/image" Target="../media/image1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0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10.xml"/><Relationship Id="rId12" Type="http://schemas.openxmlformats.org/officeDocument/2006/relationships/slideLayout" Target="../slideLayouts/slideLayout2.xml"/><Relationship Id="rId11" Type="http://schemas.openxmlformats.org/officeDocument/2006/relationships/image" Target="../media/image51.jpeg"/><Relationship Id="rId10" Type="http://schemas.openxmlformats.org/officeDocument/2006/relationships/image" Target="../media/image13.png"/><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11.xml"/><Relationship Id="rId12" Type="http://schemas.openxmlformats.org/officeDocument/2006/relationships/slideLayout" Target="../slideLayouts/slideLayout2.xml"/><Relationship Id="rId11" Type="http://schemas.openxmlformats.org/officeDocument/2006/relationships/image" Target="../media/image52.png"/><Relationship Id="rId10" Type="http://schemas.openxmlformats.org/officeDocument/2006/relationships/image" Target="../media/image13.png"/><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1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3.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14.xml"/><Relationship Id="rId12" Type="http://schemas.openxmlformats.org/officeDocument/2006/relationships/slideLayout" Target="../slideLayouts/slideLayout2.xml"/><Relationship Id="rId11" Type="http://schemas.openxmlformats.org/officeDocument/2006/relationships/image" Target="../media/image53.png"/><Relationship Id="rId10" Type="http://schemas.openxmlformats.org/officeDocument/2006/relationships/image" Target="../media/image13.png"/><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1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16.xml"/><Relationship Id="rId12"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13.png"/><Relationship Id="rId1" Type="http://schemas.openxmlformats.org/officeDocument/2006/relationships/image" Target="../media/image2.png"/></Relationships>
</file>

<file path=ppt/slides/_rels/slide11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1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1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5" Type="http://schemas.openxmlformats.org/officeDocument/2006/relationships/notesSlide" Target="../notesSlides/notesSlide118.xml"/><Relationship Id="rId14" Type="http://schemas.openxmlformats.org/officeDocument/2006/relationships/slideLayout" Target="../slideLayouts/slideLayout2.xml"/><Relationship Id="rId13" Type="http://schemas.openxmlformats.org/officeDocument/2006/relationships/image" Target="../media/image55.jpeg"/><Relationship Id="rId12" Type="http://schemas.openxmlformats.org/officeDocument/2006/relationships/hyperlink" Target="https://xuanthulab.net/sql-server-net-framework-c/" TargetMode="External"/><Relationship Id="rId11" Type="http://schemas.openxmlformats.org/officeDocument/2006/relationships/hyperlink" Target="https://xuanthulab.net/sql/" TargetMode="External"/><Relationship Id="rId10" Type="http://schemas.openxmlformats.org/officeDocument/2006/relationships/image" Target="../media/image1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6.png"/><Relationship Id="rId10" Type="http://schemas.openxmlformats.org/officeDocument/2006/relationships/image" Target="../media/image13.png"/><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1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2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2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1.xml"/><Relationship Id="rId12" Type="http://schemas.openxmlformats.org/officeDocument/2006/relationships/slideLayout" Target="../slideLayouts/slideLayout2.xml"/><Relationship Id="rId11" Type="http://schemas.openxmlformats.org/officeDocument/2006/relationships/image" Target="../media/image56.png"/><Relationship Id="rId10" Type="http://schemas.openxmlformats.org/officeDocument/2006/relationships/image" Target="../media/image13.png"/><Relationship Id="rId1" Type="http://schemas.openxmlformats.org/officeDocument/2006/relationships/image" Target="../media/image2.png"/></Relationships>
</file>

<file path=ppt/slides/_rels/slide12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2.xml"/><Relationship Id="rId12" Type="http://schemas.openxmlformats.org/officeDocument/2006/relationships/slideLayout" Target="../slideLayouts/slideLayout2.xml"/><Relationship Id="rId11" Type="http://schemas.openxmlformats.org/officeDocument/2006/relationships/image" Target="../media/image57.png"/><Relationship Id="rId10" Type="http://schemas.openxmlformats.org/officeDocument/2006/relationships/image" Target="../media/image13.png"/><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3.xml"/><Relationship Id="rId12" Type="http://schemas.openxmlformats.org/officeDocument/2006/relationships/slideLayout" Target="../slideLayouts/slideLayout2.xml"/><Relationship Id="rId11" Type="http://schemas.openxmlformats.org/officeDocument/2006/relationships/image" Target="../media/image58.png"/><Relationship Id="rId10" Type="http://schemas.openxmlformats.org/officeDocument/2006/relationships/image" Target="../media/image13.png"/><Relationship Id="rId1" Type="http://schemas.openxmlformats.org/officeDocument/2006/relationships/image" Target="../media/image2.png"/></Relationships>
</file>

<file path=ppt/slides/_rels/slide12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4.xml"/><Relationship Id="rId12" Type="http://schemas.openxmlformats.org/officeDocument/2006/relationships/slideLayout" Target="../slideLayouts/slideLayout2.xml"/><Relationship Id="rId11" Type="http://schemas.openxmlformats.org/officeDocument/2006/relationships/image" Target="../media/image58.png"/><Relationship Id="rId10" Type="http://schemas.openxmlformats.org/officeDocument/2006/relationships/image" Target="../media/image13.png"/><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2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2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6.xml"/><Relationship Id="rId12" Type="http://schemas.openxmlformats.org/officeDocument/2006/relationships/slideLayout" Target="../slideLayouts/slideLayout2.xml"/><Relationship Id="rId11" Type="http://schemas.openxmlformats.org/officeDocument/2006/relationships/image" Target="../media/image59.png"/><Relationship Id="rId10" Type="http://schemas.openxmlformats.org/officeDocument/2006/relationships/image" Target="../media/image13.png"/><Relationship Id="rId1" Type="http://schemas.openxmlformats.org/officeDocument/2006/relationships/image" Target="../media/image2.png"/></Relationships>
</file>

<file path=ppt/slides/_rels/slide12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7.xml"/><Relationship Id="rId12" Type="http://schemas.openxmlformats.org/officeDocument/2006/relationships/slideLayout" Target="../slideLayouts/slideLayout2.xml"/><Relationship Id="rId11" Type="http://schemas.openxmlformats.org/officeDocument/2006/relationships/image" Target="../media/image60.png"/><Relationship Id="rId10" Type="http://schemas.openxmlformats.org/officeDocument/2006/relationships/image" Target="../media/image13.png"/><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8.xml"/><Relationship Id="rId12" Type="http://schemas.openxmlformats.org/officeDocument/2006/relationships/slideLayout" Target="../slideLayouts/slideLayout2.xml"/><Relationship Id="rId11" Type="http://schemas.openxmlformats.org/officeDocument/2006/relationships/image" Target="../media/image61.png"/><Relationship Id="rId10" Type="http://schemas.openxmlformats.org/officeDocument/2006/relationships/image" Target="../media/image1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17.png"/><Relationship Id="rId10" Type="http://schemas.openxmlformats.org/officeDocument/2006/relationships/image" Target="../media/image13.png"/><Relationship Id="rId1" Type="http://schemas.openxmlformats.org/officeDocument/2006/relationships/image" Target="../media/image2.png"/></Relationships>
</file>

<file path=ppt/slides/_rels/slide13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2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3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3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32.xml"/><Relationship Id="rId12" Type="http://schemas.openxmlformats.org/officeDocument/2006/relationships/slideLayout" Target="../slideLayouts/slideLayout2.xml"/><Relationship Id="rId11" Type="http://schemas.openxmlformats.org/officeDocument/2006/relationships/image" Target="../media/image62.png"/><Relationship Id="rId10" Type="http://schemas.openxmlformats.org/officeDocument/2006/relationships/image" Target="../media/image13.png"/><Relationship Id="rId1" Type="http://schemas.openxmlformats.org/officeDocument/2006/relationships/image" Target="../media/image2.png"/></Relationships>
</file>

<file path=ppt/slides/_rels/slide13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33.xml"/><Relationship Id="rId12" Type="http://schemas.openxmlformats.org/officeDocument/2006/relationships/slideLayout" Target="../slideLayouts/slideLayout2.xml"/><Relationship Id="rId11" Type="http://schemas.openxmlformats.org/officeDocument/2006/relationships/image" Target="../media/image63.png"/><Relationship Id="rId10" Type="http://schemas.openxmlformats.org/officeDocument/2006/relationships/image" Target="../media/image13.png"/><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34.xml"/><Relationship Id="rId12" Type="http://schemas.openxmlformats.org/officeDocument/2006/relationships/slideLayout" Target="../slideLayouts/slideLayout2.xml"/><Relationship Id="rId11" Type="http://schemas.openxmlformats.org/officeDocument/2006/relationships/image" Target="../media/image64.GIF"/><Relationship Id="rId10" Type="http://schemas.openxmlformats.org/officeDocument/2006/relationships/image" Target="../media/image13.png"/><Relationship Id="rId1" Type="http://schemas.openxmlformats.org/officeDocument/2006/relationships/image" Target="../media/image2.png"/></Relationships>
</file>

<file path=ppt/slides/_rels/slide13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35.xml"/><Relationship Id="rId12" Type="http://schemas.openxmlformats.org/officeDocument/2006/relationships/slideLayout" Target="../slideLayouts/slideLayout2.xml"/><Relationship Id="rId11" Type="http://schemas.openxmlformats.org/officeDocument/2006/relationships/image" Target="../media/image65.png"/><Relationship Id="rId10" Type="http://schemas.openxmlformats.org/officeDocument/2006/relationships/image" Target="../media/image13.png"/><Relationship Id="rId1" Type="http://schemas.openxmlformats.org/officeDocument/2006/relationships/image" Target="../media/image2.png"/></Relationships>
</file>

<file path=ppt/slides/_rels/slide13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3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3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3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3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3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3.xml"/><Relationship Id="rId13" Type="http://schemas.openxmlformats.org/officeDocument/2006/relationships/slideLayout" Target="../slideLayouts/slideLayout2.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3.png"/><Relationship Id="rId1" Type="http://schemas.openxmlformats.org/officeDocument/2006/relationships/image" Target="../media/image2.png"/></Relationships>
</file>

<file path=ppt/slides/_rels/slide14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3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4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40.xml"/><Relationship Id="rId12" Type="http://schemas.openxmlformats.org/officeDocument/2006/relationships/slideLayout" Target="../slideLayouts/slideLayout2.xml"/><Relationship Id="rId11" Type="http://schemas.openxmlformats.org/officeDocument/2006/relationships/image" Target="../media/image66.png"/><Relationship Id="rId10" Type="http://schemas.openxmlformats.org/officeDocument/2006/relationships/image" Target="../media/image13.png"/><Relationship Id="rId1" Type="http://schemas.openxmlformats.org/officeDocument/2006/relationships/image" Target="../media/image2.png"/></Relationships>
</file>

<file path=ppt/slides/_rels/slide14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4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4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42.xml"/><Relationship Id="rId13" Type="http://schemas.openxmlformats.org/officeDocument/2006/relationships/slideLayout" Target="../slideLayouts/slideLayout2.xml"/><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13.png"/><Relationship Id="rId1" Type="http://schemas.openxmlformats.org/officeDocument/2006/relationships/image" Target="../media/image2.png"/></Relationships>
</file>

<file path=ppt/slides/_rels/slide14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43.xml"/><Relationship Id="rId12" Type="http://schemas.openxmlformats.org/officeDocument/2006/relationships/slideLayout" Target="../slideLayouts/slideLayout2.xml"/><Relationship Id="rId11" Type="http://schemas.openxmlformats.org/officeDocument/2006/relationships/image" Target="../media/image69.jpeg"/><Relationship Id="rId10" Type="http://schemas.openxmlformats.org/officeDocument/2006/relationships/image" Target="../media/image13.png"/><Relationship Id="rId1" Type="http://schemas.openxmlformats.org/officeDocument/2006/relationships/image" Target="../media/image2.png"/></Relationships>
</file>

<file path=ppt/slides/_rels/slide14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4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4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4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4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46.xml"/><Relationship Id="rId12" Type="http://schemas.openxmlformats.org/officeDocument/2006/relationships/slideLayout" Target="../slideLayouts/slideLayout2.xml"/><Relationship Id="rId11" Type="http://schemas.openxmlformats.org/officeDocument/2006/relationships/image" Target="../media/image70.png"/><Relationship Id="rId10" Type="http://schemas.openxmlformats.org/officeDocument/2006/relationships/image" Target="../media/image13.png"/><Relationship Id="rId1" Type="http://schemas.openxmlformats.org/officeDocument/2006/relationships/image" Target="../media/image2.png"/></Relationships>
</file>

<file path=ppt/slides/_rels/slide14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47.xml"/><Relationship Id="rId13" Type="http://schemas.openxmlformats.org/officeDocument/2006/relationships/slideLayout" Target="../slideLayouts/slideLayout2.xml"/><Relationship Id="rId12" Type="http://schemas.openxmlformats.org/officeDocument/2006/relationships/image" Target="../media/image72.png"/><Relationship Id="rId11" Type="http://schemas.openxmlformats.org/officeDocument/2006/relationships/image" Target="../media/image71.png"/><Relationship Id="rId10" Type="http://schemas.openxmlformats.org/officeDocument/2006/relationships/image" Target="../media/image13.png"/><Relationship Id="rId1" Type="http://schemas.openxmlformats.org/officeDocument/2006/relationships/image" Target="../media/image2.png"/></Relationships>
</file>

<file path=ppt/slides/_rels/slide14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4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49.xml"/><Relationship Id="rId13" Type="http://schemas.openxmlformats.org/officeDocument/2006/relationships/slideLayout" Target="../slideLayouts/slideLayout2.xml"/><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13.png"/><Relationship Id="rId1" Type="http://schemas.openxmlformats.org/officeDocument/2006/relationships/image" Target="../media/image2.png"/></Relationships>
</file>

<file path=ppt/slides/_rels/slide15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50.xml"/><Relationship Id="rId12" Type="http://schemas.openxmlformats.org/officeDocument/2006/relationships/slideLayout" Target="../slideLayouts/slideLayout2.xml"/><Relationship Id="rId11" Type="http://schemas.openxmlformats.org/officeDocument/2006/relationships/image" Target="../media/image75.png"/><Relationship Id="rId10" Type="http://schemas.openxmlformats.org/officeDocument/2006/relationships/image" Target="../media/image13.png"/><Relationship Id="rId1" Type="http://schemas.openxmlformats.org/officeDocument/2006/relationships/image" Target="../media/image2.png"/></Relationships>
</file>

<file path=ppt/slides/_rels/slide15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5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5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52.xml"/><Relationship Id="rId13" Type="http://schemas.openxmlformats.org/officeDocument/2006/relationships/slideLayout" Target="../slideLayouts/slideLayout2.xml"/><Relationship Id="rId12" Type="http://schemas.openxmlformats.org/officeDocument/2006/relationships/image" Target="../media/image77.png"/><Relationship Id="rId11" Type="http://schemas.openxmlformats.org/officeDocument/2006/relationships/image" Target="../media/image76.png"/><Relationship Id="rId10" Type="http://schemas.openxmlformats.org/officeDocument/2006/relationships/image" Target="../media/image13.png"/><Relationship Id="rId1" Type="http://schemas.openxmlformats.org/officeDocument/2006/relationships/image" Target="../media/image2.png"/></Relationships>
</file>

<file path=ppt/slides/_rels/slide15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53.xml"/><Relationship Id="rId13" Type="http://schemas.openxmlformats.org/officeDocument/2006/relationships/slideLayout" Target="../slideLayouts/slideLayout2.xml"/><Relationship Id="rId12" Type="http://schemas.openxmlformats.org/officeDocument/2006/relationships/image" Target="../media/image79.png"/><Relationship Id="rId11" Type="http://schemas.openxmlformats.org/officeDocument/2006/relationships/image" Target="../media/image78.png"/><Relationship Id="rId10" Type="http://schemas.openxmlformats.org/officeDocument/2006/relationships/image" Target="../media/image13.png"/><Relationship Id="rId1" Type="http://schemas.openxmlformats.org/officeDocument/2006/relationships/image" Target="../media/image2.png"/></Relationships>
</file>

<file path=ppt/slides/_rels/slide15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54.xml"/><Relationship Id="rId13" Type="http://schemas.openxmlformats.org/officeDocument/2006/relationships/slideLayout" Target="../slideLayouts/slideLayout2.xml"/><Relationship Id="rId12" Type="http://schemas.openxmlformats.org/officeDocument/2006/relationships/image" Target="../media/image81.png"/><Relationship Id="rId11" Type="http://schemas.openxmlformats.org/officeDocument/2006/relationships/image" Target="../media/image80.png"/><Relationship Id="rId10" Type="http://schemas.openxmlformats.org/officeDocument/2006/relationships/image" Target="../media/image13.png"/><Relationship Id="rId1" Type="http://schemas.openxmlformats.org/officeDocument/2006/relationships/image" Target="../media/image2.png"/></Relationships>
</file>

<file path=ppt/slides/_rels/slide15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55.xml"/><Relationship Id="rId13" Type="http://schemas.openxmlformats.org/officeDocument/2006/relationships/slideLayout" Target="../slideLayouts/slideLayout2.xml"/><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13.png"/><Relationship Id="rId1" Type="http://schemas.openxmlformats.org/officeDocument/2006/relationships/image" Target="../media/image2.png"/></Relationships>
</file>

<file path=ppt/slides/_rels/slide15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56.xml"/><Relationship Id="rId12" Type="http://schemas.openxmlformats.org/officeDocument/2006/relationships/slideLayout" Target="../slideLayouts/slideLayout2.xml"/><Relationship Id="rId11" Type="http://schemas.openxmlformats.org/officeDocument/2006/relationships/image" Target="../media/image84.png"/><Relationship Id="rId10" Type="http://schemas.openxmlformats.org/officeDocument/2006/relationships/image" Target="../media/image13.png"/><Relationship Id="rId1" Type="http://schemas.openxmlformats.org/officeDocument/2006/relationships/image" Target="../media/image2.png"/></Relationships>
</file>

<file path=ppt/slides/_rels/slide15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5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5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5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159.xml"/><Relationship Id="rId13" Type="http://schemas.openxmlformats.org/officeDocument/2006/relationships/slideLayout" Target="../slideLayouts/slideLayout2.xml"/><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13.png"/><Relationship Id="rId1" Type="http://schemas.openxmlformats.org/officeDocument/2006/relationships/image" Target="../media/image2.png"/></Relationships>
</file>

<file path=ppt/slides/_rels/slide16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62.xml"/><Relationship Id="rId12" Type="http://schemas.openxmlformats.org/officeDocument/2006/relationships/slideLayout" Target="../slideLayouts/slideLayout2.xml"/><Relationship Id="rId11" Type="http://schemas.openxmlformats.org/officeDocument/2006/relationships/image" Target="../media/image87.png"/><Relationship Id="rId10" Type="http://schemas.openxmlformats.org/officeDocument/2006/relationships/image" Target="../media/image13.png"/><Relationship Id="rId1" Type="http://schemas.openxmlformats.org/officeDocument/2006/relationships/image" Target="../media/image2.png"/></Relationships>
</file>

<file path=ppt/slides/_rels/slide16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63.xml"/><Relationship Id="rId12" Type="http://schemas.openxmlformats.org/officeDocument/2006/relationships/slideLayout" Target="../slideLayouts/slideLayout2.xml"/><Relationship Id="rId11" Type="http://schemas.openxmlformats.org/officeDocument/2006/relationships/image" Target="../media/image88.png"/><Relationship Id="rId10" Type="http://schemas.openxmlformats.org/officeDocument/2006/relationships/image" Target="../media/image13.png"/><Relationship Id="rId1" Type="http://schemas.openxmlformats.org/officeDocument/2006/relationships/image" Target="../media/image2.png"/></Relationships>
</file>

<file path=ppt/slides/_rels/slide16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65.xml"/><Relationship Id="rId12" Type="http://schemas.openxmlformats.org/officeDocument/2006/relationships/slideLayout" Target="../slideLayouts/slideLayout2.xml"/><Relationship Id="rId11" Type="http://schemas.openxmlformats.org/officeDocument/2006/relationships/image" Target="../media/image89.png"/><Relationship Id="rId10" Type="http://schemas.openxmlformats.org/officeDocument/2006/relationships/image" Target="../media/image13.png"/><Relationship Id="rId1" Type="http://schemas.openxmlformats.org/officeDocument/2006/relationships/image" Target="../media/image2.png"/></Relationships>
</file>

<file path=ppt/slides/_rels/slide16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6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168.xml"/><Relationship Id="rId12" Type="http://schemas.openxmlformats.org/officeDocument/2006/relationships/slideLayout" Target="../slideLayouts/slideLayout2.xml"/><Relationship Id="rId11" Type="http://schemas.openxmlformats.org/officeDocument/2006/relationships/image" Target="../media/image90.png"/><Relationship Id="rId10" Type="http://schemas.openxmlformats.org/officeDocument/2006/relationships/image" Target="../media/image1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1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5.jpeg"/><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5" Type="http://schemas.openxmlformats.org/officeDocument/2006/relationships/notesSlide" Target="../notesSlides/notesSlide19.xml"/><Relationship Id="rId14" Type="http://schemas.openxmlformats.org/officeDocument/2006/relationships/slideLayout" Target="../slideLayouts/slideLayout2.xml"/><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25.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image" Target="../media/image13.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27.xml"/><Relationship Id="rId12" Type="http://schemas.openxmlformats.org/officeDocument/2006/relationships/slideLayout" Target="../slideLayouts/slideLayout2.xml"/><Relationship Id="rId11" Type="http://schemas.openxmlformats.org/officeDocument/2006/relationships/image" Target="../media/image24.png"/><Relationship Id="rId10" Type="http://schemas.openxmlformats.org/officeDocument/2006/relationships/image" Target="../media/image13.png"/><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2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image" Target="../media/image25.png"/><Relationship Id="rId10" Type="http://schemas.openxmlformats.org/officeDocument/2006/relationships/image" Target="../media/image13.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33.xml"/><Relationship Id="rId12" Type="http://schemas.openxmlformats.org/officeDocument/2006/relationships/slideLayout" Target="../slideLayouts/slideLayout2.xml"/><Relationship Id="rId11" Type="http://schemas.openxmlformats.org/officeDocument/2006/relationships/image" Target="../media/image26.jpeg"/><Relationship Id="rId10" Type="http://schemas.openxmlformats.org/officeDocument/2006/relationships/image" Target="../media/image13.png"/><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35.xml"/><Relationship Id="rId13" Type="http://schemas.openxmlformats.org/officeDocument/2006/relationships/slideLayout" Target="../slideLayouts/slideLayout2.xml"/><Relationship Id="rId12" Type="http://schemas.openxmlformats.org/officeDocument/2006/relationships/image" Target="../media/image28.png"/><Relationship Id="rId11" Type="http://schemas.openxmlformats.org/officeDocument/2006/relationships/image" Target="../media/image27.jpeg"/><Relationship Id="rId10" Type="http://schemas.openxmlformats.org/officeDocument/2006/relationships/image" Target="../media/image13.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37.xml"/><Relationship Id="rId12" Type="http://schemas.openxmlformats.org/officeDocument/2006/relationships/slideLayout" Target="../slideLayouts/slideLayout2.xml"/><Relationship Id="rId11" Type="http://schemas.openxmlformats.org/officeDocument/2006/relationships/image" Target="../media/image29.jpeg"/><Relationship Id="rId10" Type="http://schemas.openxmlformats.org/officeDocument/2006/relationships/image" Target="../media/image13.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39.xml"/><Relationship Id="rId12" Type="http://schemas.openxmlformats.org/officeDocument/2006/relationships/slideLayout" Target="../slideLayouts/slideLayout2.xml"/><Relationship Id="rId11" Type="http://schemas.openxmlformats.org/officeDocument/2006/relationships/image" Target="../media/image29.jpeg"/><Relationship Id="rId10" Type="http://schemas.openxmlformats.org/officeDocument/2006/relationships/image" Target="../media/image13.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43.xml"/><Relationship Id="rId12" Type="http://schemas.openxmlformats.org/officeDocument/2006/relationships/slideLayout" Target="../slideLayouts/slideLayout2.xml"/><Relationship Id="rId11" Type="http://schemas.openxmlformats.org/officeDocument/2006/relationships/image" Target="../media/image30.png"/><Relationship Id="rId10" Type="http://schemas.openxmlformats.org/officeDocument/2006/relationships/image" Target="../media/image13.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4" Type="http://schemas.openxmlformats.org/officeDocument/2006/relationships/notesSlide" Target="../notesSlides/notesSlide47.xml"/><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13.png"/><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4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51.xml"/><Relationship Id="rId12" Type="http://schemas.openxmlformats.org/officeDocument/2006/relationships/slideLayout" Target="../slideLayouts/slideLayout2.xml"/><Relationship Id="rId11" Type="http://schemas.openxmlformats.org/officeDocument/2006/relationships/image" Target="../media/image33.png"/><Relationship Id="rId10" Type="http://schemas.openxmlformats.org/officeDocument/2006/relationships/image" Target="../media/image13.pn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52.xml"/><Relationship Id="rId12" Type="http://schemas.openxmlformats.org/officeDocument/2006/relationships/slideLayout" Target="../slideLayouts/slideLayout2.xml"/><Relationship Id="rId11" Type="http://schemas.openxmlformats.org/officeDocument/2006/relationships/image" Target="../media/image34.png"/><Relationship Id="rId10" Type="http://schemas.openxmlformats.org/officeDocument/2006/relationships/image" Target="../media/image13.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5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54.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5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5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5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58.xml"/><Relationship Id="rId12" Type="http://schemas.openxmlformats.org/officeDocument/2006/relationships/slideLayout" Target="../slideLayouts/slideLayout2.xml"/><Relationship Id="rId11" Type="http://schemas.openxmlformats.org/officeDocument/2006/relationships/image" Target="../media/image35.png"/><Relationship Id="rId10" Type="http://schemas.openxmlformats.org/officeDocument/2006/relationships/image" Target="../media/image1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59.xml"/><Relationship Id="rId12" Type="http://schemas.openxmlformats.org/officeDocument/2006/relationships/slideLayout" Target="../slideLayouts/slideLayout2.xml"/><Relationship Id="rId11" Type="http://schemas.openxmlformats.org/officeDocument/2006/relationships/image" Target="../media/image36.png"/><Relationship Id="rId10" Type="http://schemas.openxmlformats.org/officeDocument/2006/relationships/image" Target="../media/image13.png"/><Relationship Id="rId1" Type="http://schemas.openxmlformats.org/officeDocument/2006/relationships/image" Target="../media/image2.png"/></Relationships>
</file>

<file path=ppt/slides/_rels/slide6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6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61.xml"/><Relationship Id="rId12" Type="http://schemas.openxmlformats.org/officeDocument/2006/relationships/slideLayout" Target="../slideLayouts/slideLayout2.xml"/><Relationship Id="rId11" Type="http://schemas.openxmlformats.org/officeDocument/2006/relationships/image" Target="../media/image37.png"/><Relationship Id="rId10" Type="http://schemas.openxmlformats.org/officeDocument/2006/relationships/image" Target="../media/image13.png"/><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63.xml"/><Relationship Id="rId12" Type="http://schemas.openxmlformats.org/officeDocument/2006/relationships/slideLayout" Target="../slideLayouts/slideLayout2.xml"/><Relationship Id="rId11" Type="http://schemas.openxmlformats.org/officeDocument/2006/relationships/image" Target="../media/image38.png"/><Relationship Id="rId10" Type="http://schemas.openxmlformats.org/officeDocument/2006/relationships/image" Target="../media/image13.png"/><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64.xml"/><Relationship Id="rId12" Type="http://schemas.openxmlformats.org/officeDocument/2006/relationships/slideLayout" Target="../slideLayouts/slideLayout2.xml"/><Relationship Id="rId11" Type="http://schemas.openxmlformats.org/officeDocument/2006/relationships/image" Target="../media/image39.png"/><Relationship Id="rId10" Type="http://schemas.openxmlformats.org/officeDocument/2006/relationships/image" Target="../media/image13.png"/><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65.xml"/><Relationship Id="rId12" Type="http://schemas.openxmlformats.org/officeDocument/2006/relationships/slideLayout" Target="../slideLayouts/slideLayout2.xml"/><Relationship Id="rId11" Type="http://schemas.openxmlformats.org/officeDocument/2006/relationships/image" Target="../media/image40.png"/><Relationship Id="rId10" Type="http://schemas.openxmlformats.org/officeDocument/2006/relationships/image" Target="../media/image13.png"/><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5" Type="http://schemas.openxmlformats.org/officeDocument/2006/relationships/notesSlide" Target="../notesSlides/notesSlide6.xml"/><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image" Target="../media/image15.wmf"/><Relationship Id="rId11" Type="http://schemas.openxmlformats.org/officeDocument/2006/relationships/oleObject" Target="../embeddings/oleObject1.bin"/><Relationship Id="rId10" Type="http://schemas.openxmlformats.org/officeDocument/2006/relationships/image" Target="../media/image13.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6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70.xml"/><Relationship Id="rId12" Type="http://schemas.openxmlformats.org/officeDocument/2006/relationships/slideLayout" Target="../slideLayouts/slideLayout2.xml"/><Relationship Id="rId11" Type="http://schemas.openxmlformats.org/officeDocument/2006/relationships/image" Target="../media/image41.png"/><Relationship Id="rId10" Type="http://schemas.openxmlformats.org/officeDocument/2006/relationships/image" Target="../media/image13.png"/><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74.xml"/><Relationship Id="rId12" Type="http://schemas.openxmlformats.org/officeDocument/2006/relationships/slideLayout" Target="../slideLayouts/slideLayout2.xml"/><Relationship Id="rId11" Type="http://schemas.openxmlformats.org/officeDocument/2006/relationships/image" Target="../media/image42.jpeg"/><Relationship Id="rId10" Type="http://schemas.openxmlformats.org/officeDocument/2006/relationships/image" Target="../media/image13.png"/><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6.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7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2.xml"/><Relationship Id="rId2" Type="http://schemas.microsoft.com/office/2007/relationships/hdphoto" Target="../media/image3.wdp"/><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83.xml"/><Relationship Id="rId12" Type="http://schemas.openxmlformats.org/officeDocument/2006/relationships/slideLayout" Target="../slideLayouts/slideLayout2.xml"/><Relationship Id="rId11" Type="http://schemas.openxmlformats.org/officeDocument/2006/relationships/image" Target="../media/image43.png"/><Relationship Id="rId10" Type="http://schemas.openxmlformats.org/officeDocument/2006/relationships/image" Target="../media/image13.png"/><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84.xml"/><Relationship Id="rId12" Type="http://schemas.openxmlformats.org/officeDocument/2006/relationships/slideLayout" Target="../slideLayouts/slideLayout2.xml"/><Relationship Id="rId11" Type="http://schemas.openxmlformats.org/officeDocument/2006/relationships/image" Target="../media/image44.jpeg"/><Relationship Id="rId10" Type="http://schemas.openxmlformats.org/officeDocument/2006/relationships/image" Target="../media/image13.png"/><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86.xml"/><Relationship Id="rId12" Type="http://schemas.openxmlformats.org/officeDocument/2006/relationships/slideLayout" Target="../slideLayouts/slideLayout2.xml"/><Relationship Id="rId11" Type="http://schemas.openxmlformats.org/officeDocument/2006/relationships/image" Target="../media/image45.png"/><Relationship Id="rId10" Type="http://schemas.openxmlformats.org/officeDocument/2006/relationships/image" Target="../media/image13.png"/><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89.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0.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1.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2.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3.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94.xml"/><Relationship Id="rId12" Type="http://schemas.openxmlformats.org/officeDocument/2006/relationships/slideLayout" Target="../slideLayouts/slideLayout2.xml"/><Relationship Id="rId11" Type="http://schemas.openxmlformats.org/officeDocument/2006/relationships/image" Target="../media/image46.png"/><Relationship Id="rId10" Type="http://schemas.openxmlformats.org/officeDocument/2006/relationships/image" Target="../media/image13.png"/><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5.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3" Type="http://schemas.openxmlformats.org/officeDocument/2006/relationships/notesSlide" Target="../notesSlides/notesSlide96.xml"/><Relationship Id="rId12"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13.png"/><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7.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microsoft.com/office/2007/relationships/hdphoto" Target="../media/image3.wdp"/><Relationship Id="rId12" Type="http://schemas.openxmlformats.org/officeDocument/2006/relationships/notesSlide" Target="../notesSlides/notesSlide98.xml"/><Relationship Id="rId11" Type="http://schemas.openxmlformats.org/officeDocument/2006/relationships/slideLayout" Target="../slideLayouts/slideLayout2.xml"/><Relationship Id="rId10" Type="http://schemas.openxmlformats.org/officeDocument/2006/relationships/image" Target="../media/image1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C#, .NET basic</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12" name="그림 11"/>
          <p:cNvPicPr>
            <a:picLocks noChangeAspect="1"/>
          </p:cNvPicPr>
          <p:nvPr/>
        </p:nvPicPr>
        <p:blipFill>
          <a:blip r:embed="rId3" cstate="print"/>
          <a:stretch>
            <a:fillRect/>
          </a:stretch>
        </p:blipFill>
        <p:spPr>
          <a:xfrm>
            <a:off x="5216018" y="1528357"/>
            <a:ext cx="1925011" cy="1917121"/>
          </a:xfrm>
          <a:prstGeom prst="rect">
            <a:avLst/>
          </a:prstGeom>
        </p:spPr>
      </p:pic>
      <p:sp>
        <p:nvSpPr>
          <p:cNvPr id="5" name="TextBox 4"/>
          <p:cNvSpPr txBox="1"/>
          <p:nvPr/>
        </p:nvSpPr>
        <p:spPr>
          <a:xfrm>
            <a:off x="9109166" y="5974080"/>
            <a:ext cx="2960914" cy="646331"/>
          </a:xfrm>
          <a:prstGeom prst="rect">
            <a:avLst/>
          </a:prstGeom>
          <a:noFill/>
        </p:spPr>
        <p:txBody>
          <a:bodyPr wrap="square" rtlCol="0">
            <a:spAutoFit/>
          </a:bodyPr>
          <a:lstStyle/>
          <a:p>
            <a:r>
              <a:rPr lang="en-US" altLang="ko-KR" dirty="0" err="1">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rPr>
              <a:t>Đông</a:t>
            </a:r>
            <a:r>
              <a:rPr lang="en-US" altLang="ko-KR" dirty="0">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dirty="0" err="1">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rPr>
              <a:t>Hưng</a:t>
            </a:r>
            <a:r>
              <a:rPr lang="en-US" altLang="ko-KR" dirty="0">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rPr>
              <a:t> Feng</a:t>
            </a:r>
            <a:endParaRPr lang="en-US" altLang="ko-KR" dirty="0">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altLang="ko-KR" dirty="0">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rPr>
              <a:t>donghungfeng@gmail.com</a:t>
            </a:r>
            <a:endParaRPr lang="ko-KR" altLang="en-US" dirty="0">
              <a:solidFill>
                <a:schemeClr val="bg1">
                  <a:lumMod val="95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57634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1.3.2 Note on data type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0073" y="1695778"/>
            <a:ext cx="9987517" cy="3741409"/>
          </a:xfrm>
          <a:prstGeom prst="rect">
            <a:avLst/>
          </a:prstGeom>
        </p:spPr>
        <p:txBody>
          <a:bodyPr wrap="square">
            <a:spAutoFit/>
          </a:bodyPr>
          <a:lstStyle/>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Notes</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 data type with a larger range of values can accommodate a data type with a smaller range.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Value of type </a:t>
            </a:r>
            <a:r>
              <a:rPr lang="en-US" altLang="ko-KR" sz="1600" b="1"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char</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will be enclosed ‘’ (single quotes).</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Value of type </a:t>
            </a:r>
            <a:r>
              <a:rPr lang="en-US" sz="1600" b="1" dirty="0">
                <a:solidFill>
                  <a:schemeClr val="accent1">
                    <a:lumMod val="50000"/>
                  </a:schemeClr>
                </a:solidFill>
                <a:latin typeface="Times New Roman" panose="02020603050405020304" pitchFamily="18" charset="0"/>
                <a:cs typeface="Times New Roman" panose="02020603050405020304" pitchFamily="18" charset="0"/>
              </a:rPr>
              <a:t>string</a:t>
            </a:r>
            <a:r>
              <a:rPr 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will be enclosed  </a:t>
            </a:r>
            <a:r>
              <a:rPr 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double quotes</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Value of type</a:t>
            </a:r>
            <a:r>
              <a:rPr lang="en-US" sz="1600" dirty="0">
                <a:latin typeface="Times New Roman" panose="02020603050405020304" pitchFamily="18" charset="0"/>
                <a:cs typeface="Times New Roman" panose="02020603050405020304" pitchFamily="18" charset="0"/>
              </a:rPr>
              <a:t> </a:t>
            </a:r>
            <a:r>
              <a:rPr lang="en-US" sz="1600" b="1" dirty="0">
                <a:solidFill>
                  <a:schemeClr val="accent1">
                    <a:lumMod val="50000"/>
                  </a:schemeClr>
                </a:solidFill>
                <a:latin typeface="Times New Roman" panose="02020603050405020304" pitchFamily="18" charset="0"/>
                <a:cs typeface="Times New Roman" panose="02020603050405020304" pitchFamily="18" charset="0"/>
              </a:rPr>
              <a:t>float</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ea typeface="나눔바른고딕" panose="020B0603020101020101" pitchFamily="50" charset="-127"/>
                <a:cs typeface="Times New Roman" panose="02020603050405020304" pitchFamily="18" charset="0"/>
              </a:rPr>
              <a:t>must have letter </a:t>
            </a:r>
            <a:r>
              <a:rPr lang="en-US" sz="1600" dirty="0">
                <a:latin typeface="Times New Roman" panose="02020603050405020304" pitchFamily="18" charset="0"/>
                <a:cs typeface="Times New Roman" panose="02020603050405020304" pitchFamily="18" charset="0"/>
              </a:rPr>
              <a:t>F or f as the suffix.</a:t>
            </a:r>
            <a:endParaRPr 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Value of type</a:t>
            </a:r>
            <a:r>
              <a:rPr lang="en-US" sz="1600" dirty="0">
                <a:latin typeface="Times New Roman" panose="02020603050405020304" pitchFamily="18" charset="0"/>
                <a:cs typeface="Times New Roman" panose="02020603050405020304" pitchFamily="18" charset="0"/>
              </a:rPr>
              <a:t> </a:t>
            </a:r>
            <a:r>
              <a:rPr lang="en-US" sz="1600" b="1" dirty="0">
                <a:solidFill>
                  <a:schemeClr val="accent1">
                    <a:lumMod val="50000"/>
                  </a:schemeClr>
                </a:solidFill>
                <a:latin typeface="Times New Roman" panose="02020603050405020304" pitchFamily="18" charset="0"/>
                <a:cs typeface="Times New Roman" panose="02020603050405020304" pitchFamily="18" charset="0"/>
              </a:rPr>
              <a:t>decimal</a:t>
            </a:r>
            <a:r>
              <a:rPr lang="en-US"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ea typeface="나눔바른고딕" panose="020B0603020101020101" pitchFamily="50" charset="-127"/>
                <a:cs typeface="Times New Roman" panose="02020603050405020304" pitchFamily="18" charset="0"/>
              </a:rPr>
              <a:t>must have letter </a:t>
            </a:r>
            <a:r>
              <a:rPr lang="en-US" sz="1600" dirty="0">
                <a:latin typeface="Times New Roman" panose="02020603050405020304" pitchFamily="18" charset="0"/>
                <a:cs typeface="Times New Roman" panose="02020603050405020304" pitchFamily="18" charset="0"/>
              </a:rPr>
              <a:t>m or M as the suffix.</a:t>
            </a:r>
            <a:endParaRPr 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sz="1600" dirty="0">
                <a:latin typeface="Times New Roman" panose="02020603050405020304" pitchFamily="18" charset="0"/>
                <a:cs typeface="Times New Roman" panose="02020603050405020304" pitchFamily="18" charset="0"/>
              </a:rPr>
              <a:t>Except of the</a:t>
            </a:r>
            <a:r>
              <a:rPr lang="vi-VN" sz="1600" dirty="0">
                <a:latin typeface="Times New Roman" panose="02020603050405020304" pitchFamily="18" charset="0"/>
                <a:cs typeface="Times New Roman" panose="02020603050405020304" pitchFamily="18" charset="0"/>
              </a:rPr>
              <a:t> </a:t>
            </a:r>
            <a:r>
              <a:rPr lang="vi-VN" sz="1600" b="1" dirty="0">
                <a:solidFill>
                  <a:schemeClr val="accent1">
                    <a:lumMod val="50000"/>
                  </a:schemeClr>
                </a:solidFill>
                <a:latin typeface="Times New Roman" panose="02020603050405020304" pitchFamily="18" charset="0"/>
                <a:cs typeface="Times New Roman" panose="02020603050405020304" pitchFamily="18" charset="0"/>
              </a:rPr>
              <a:t>string</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all of the above data types  </a:t>
            </a:r>
            <a:r>
              <a:rPr lang="en-US" sz="1600" dirty="0">
                <a:solidFill>
                  <a:srgbClr val="FF0000"/>
                </a:solidFill>
                <a:latin typeface="Times New Roman" panose="02020603050405020304" pitchFamily="18" charset="0"/>
                <a:cs typeface="Times New Roman" panose="02020603050405020304" pitchFamily="18" charset="0"/>
              </a:rPr>
              <a:t>cannot have </a:t>
            </a:r>
            <a:r>
              <a:rPr lang="vi-VN" sz="1600" dirty="0">
                <a:solidFill>
                  <a:srgbClr val="FF0000"/>
                </a:solidFill>
                <a:latin typeface="Times New Roman" panose="02020603050405020304" pitchFamily="18" charset="0"/>
                <a:cs typeface="Times New Roman" panose="02020603050405020304" pitchFamily="18" charset="0"/>
              </a:rPr>
              <a:t>null</a:t>
            </a:r>
            <a:r>
              <a:rPr lang="en-US" sz="1600" dirty="0">
                <a:solidFill>
                  <a:srgbClr val="FF0000"/>
                </a:solidFill>
                <a:latin typeface="Times New Roman" panose="02020603050405020304" pitchFamily="18" charset="0"/>
                <a:cs typeface="Times New Roman" panose="02020603050405020304" pitchFamily="18" charset="0"/>
              </a:rPr>
              <a:t> values</a:t>
            </a:r>
            <a:r>
              <a:rPr lang="vi-V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vi-VN" sz="1600" dirty="0">
                <a:latin typeface="Times New Roman" panose="02020603050405020304" pitchFamily="18" charset="0"/>
                <a:cs typeface="Times New Roman" panose="02020603050405020304" pitchFamily="18" charset="0"/>
              </a:rPr>
              <a:t>Null </a:t>
            </a:r>
            <a:r>
              <a:rPr lang="en-US" sz="1600" dirty="0">
                <a:latin typeface="Times New Roman" panose="02020603050405020304" pitchFamily="18" charset="0"/>
                <a:cs typeface="Times New Roman" panose="02020603050405020304" pitchFamily="18" charset="0"/>
              </a:rPr>
              <a:t>is a null value, that does not refer to any memory</a:t>
            </a:r>
            <a:r>
              <a:rPr lang="vi-V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a:latin typeface="Times New Roman" panose="02020603050405020304" pitchFamily="18" charset="0"/>
                <a:cs typeface="Times New Roman" panose="02020603050405020304" pitchFamily="18" charset="0"/>
              </a:rPr>
              <a:t>To the able to assign a null value to variable, we add the character </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After the data type name. </a:t>
            </a:r>
            <a:endParaRPr lang="en-US" sz="1600" dirty="0">
              <a:latin typeface="Times New Roman" panose="02020603050405020304" pitchFamily="18" charset="0"/>
              <a:cs typeface="Times New Roman" panose="02020603050405020304" pitchFamily="18" charset="0"/>
            </a:endParaRPr>
          </a:p>
          <a:p>
            <a:pPr lvl="2">
              <a:lnSpc>
                <a:spcPct val="150000"/>
              </a:lnSpc>
            </a:pPr>
            <a:r>
              <a:rPr lang="en-US" sz="1600" dirty="0">
                <a:latin typeface="Times New Roman" panose="02020603050405020304" pitchFamily="18" charset="0"/>
                <a:cs typeface="Times New Roman" panose="02020603050405020304" pitchFamily="18" charset="0"/>
              </a:rPr>
              <a:t>For Example: </a:t>
            </a:r>
            <a:r>
              <a:rPr lang="en-US" sz="1600" b="1" dirty="0">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bool?</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double?</a:t>
            </a:r>
            <a:r>
              <a:rPr lang="en-US" sz="1600" dirty="0">
                <a:latin typeface="Times New Roman" panose="02020603050405020304" pitchFamily="18" charset="0"/>
                <a:cs typeface="Times New Roman" panose="02020603050405020304" pitchFamily="18" charset="0"/>
              </a:rPr>
              <a:t>...</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2846933"/>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event: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main	</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en-US" sz="1400" b="0" dirty="0">
                <a:solidFill>
                  <a:srgbClr val="4EC9B0"/>
                </a:solidFill>
                <a:effectLst/>
                <a:latin typeface="Fira Code" pitchFamily="1" charset="0"/>
              </a:rPr>
              <a:t>Publisher</a:t>
            </a: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publisher</a:t>
            </a:r>
            <a:r>
              <a:rPr lang="en-US" sz="1400" b="0" dirty="0">
                <a:solidFill>
                  <a:srgbClr val="D4D4D4"/>
                </a:solidFill>
                <a:effectLst/>
                <a:latin typeface="Fira Code" pitchFamily="1" charset="0"/>
              </a:rPr>
              <a:t> = </a:t>
            </a:r>
            <a:r>
              <a:rPr lang="en-US" sz="1400" b="0" dirty="0">
                <a:solidFill>
                  <a:srgbClr val="569CD6"/>
                </a:solidFill>
                <a:effectLst/>
                <a:latin typeface="Fira Code" pitchFamily="1" charset="0"/>
              </a:rPr>
              <a:t>new</a:t>
            </a:r>
            <a:r>
              <a:rPr lang="en-US" sz="1400" b="0" dirty="0">
                <a:solidFill>
                  <a:srgbClr val="D4D4D4"/>
                </a:solidFill>
                <a:effectLst/>
                <a:latin typeface="Fira Code" pitchFamily="1" charset="0"/>
              </a:rPr>
              <a:t> </a:t>
            </a:r>
            <a:r>
              <a:rPr lang="en-US" sz="1400" b="0" dirty="0">
                <a:solidFill>
                  <a:srgbClr val="4EC9B0"/>
                </a:solidFill>
                <a:effectLst/>
                <a:latin typeface="Fira Code" pitchFamily="1" charset="0"/>
              </a:rPr>
              <a:t>Publisher</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br>
              <a:rPr lang="en-US" sz="1400" b="0" dirty="0">
                <a:solidFill>
                  <a:srgbClr val="D4D4D4"/>
                </a:solidFill>
                <a:effectLst/>
                <a:latin typeface="Fira Code" pitchFamily="1" charset="0"/>
              </a:rPr>
            </a:b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Subcriber</a:t>
            </a: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subcriber</a:t>
            </a:r>
            <a:r>
              <a:rPr lang="en-US" sz="1400" b="0" dirty="0">
                <a:solidFill>
                  <a:srgbClr val="D4D4D4"/>
                </a:solidFill>
                <a:effectLst/>
                <a:latin typeface="Fira Code" pitchFamily="1" charset="0"/>
              </a:rPr>
              <a:t> = </a:t>
            </a:r>
            <a:r>
              <a:rPr lang="en-US" sz="1400" b="0" dirty="0">
                <a:solidFill>
                  <a:srgbClr val="569CD6"/>
                </a:solidFill>
                <a:effectLst/>
                <a:latin typeface="Fira Code" pitchFamily="1" charset="0"/>
              </a:rPr>
              <a:t>new</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Subcriber</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subcriber</a:t>
            </a:r>
            <a:r>
              <a:rPr lang="en-US" sz="1400" b="0" dirty="0" err="1">
                <a:solidFill>
                  <a:srgbClr val="D4D4D4"/>
                </a:solidFill>
                <a:effectLst/>
                <a:latin typeface="Fira Code" pitchFamily="1" charset="0"/>
              </a:rPr>
              <a:t>.</a:t>
            </a:r>
            <a:r>
              <a:rPr lang="en-US" sz="1400" b="0" dirty="0" err="1">
                <a:solidFill>
                  <a:srgbClr val="FFC000"/>
                </a:solidFill>
                <a:effectLst/>
                <a:latin typeface="Fira Code" pitchFamily="1" charset="0"/>
              </a:rPr>
              <a:t>Sub</a:t>
            </a:r>
            <a:r>
              <a:rPr lang="en-US" sz="1400" b="0" dirty="0">
                <a:solidFill>
                  <a:srgbClr val="D4D4D4"/>
                </a:solidFill>
                <a:effectLst/>
                <a:latin typeface="Fira Code" pitchFamily="1" charset="0"/>
              </a:rPr>
              <a:t>(</a:t>
            </a:r>
            <a:r>
              <a:rPr lang="en-US" sz="1400" b="0" dirty="0">
                <a:solidFill>
                  <a:srgbClr val="9CDCFE"/>
                </a:solidFill>
                <a:effectLst/>
                <a:latin typeface="Fira Code" pitchFamily="1" charset="0"/>
              </a:rPr>
              <a:t>publisher</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br>
              <a:rPr lang="en-US" sz="1400" b="0" dirty="0">
                <a:solidFill>
                  <a:srgbClr val="D4D4D4"/>
                </a:solidFill>
                <a:effectLst/>
                <a:latin typeface="Fira Code" pitchFamily="1" charset="0"/>
              </a:rPr>
            </a:b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publisher</a:t>
            </a:r>
            <a:r>
              <a:rPr lang="en-US" sz="1400" b="0" dirty="0" err="1">
                <a:solidFill>
                  <a:srgbClr val="D4D4D4"/>
                </a:solidFill>
                <a:effectLst/>
                <a:latin typeface="Fira Code" pitchFamily="1" charset="0"/>
              </a:rPr>
              <a:t>.</a:t>
            </a:r>
            <a:r>
              <a:rPr lang="en-US" sz="1400" b="0" dirty="0" err="1">
                <a:solidFill>
                  <a:srgbClr val="FFC000"/>
                </a:solidFill>
                <a:effectLst/>
                <a:latin typeface="Fira Code" pitchFamily="1" charset="0"/>
              </a:rPr>
              <a:t>Input</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endParaRPr lang="en-US" sz="1400" b="0" dirty="0">
              <a:solidFill>
                <a:srgbClr val="D4D4D4"/>
              </a:solidFill>
              <a:effectLst/>
              <a:latin typeface="Fira Code" pitchFamily="1" charset="0"/>
            </a:endParaRPr>
          </a:p>
          <a:p>
            <a:r>
              <a:rPr lang="en-US" sz="1400" dirty="0">
                <a:solidFill>
                  <a:srgbClr val="D4D4D4"/>
                </a:solidFill>
                <a:latin typeface="Fira Code" pitchFamily="1" charset="0"/>
              </a:rPr>
              <a:t>	</a:t>
            </a:r>
            <a:r>
              <a:rPr lang="en-US" sz="1400" b="0" dirty="0">
                <a:solidFill>
                  <a:srgbClr val="6A9955"/>
                </a:solidFill>
                <a:effectLst/>
                <a:latin typeface="Fira Code" pitchFamily="1" charset="0"/>
              </a:rPr>
              <a:t>//Output: Square of 4 is: 16</a:t>
            </a:r>
            <a:endParaRPr lang="en-US" sz="1400" b="0" dirty="0">
              <a:solidFill>
                <a:srgbClr val="D4D4D4"/>
              </a:solidFill>
              <a:effectLst/>
              <a:latin typeface="Fira Code" pitchFamily="1" charset="0"/>
            </a:endParaRPr>
          </a:p>
          <a:p>
            <a:endParaRPr lang="en-US" sz="1400" b="0" dirty="0">
              <a:solidFill>
                <a:srgbClr val="D4D4D4"/>
              </a:solidFill>
              <a:effectLst/>
              <a:latin typeface="Fira Code" pitchFamily="1"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8" name="Rectangle: Rounded Corners 37"/>
          <p:cNvSpPr/>
          <p:nvPr/>
        </p:nvSpPr>
        <p:spPr>
          <a:xfrm>
            <a:off x="1923068" y="2250712"/>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0" name="Rectangle: Rounded Corners 29"/>
          <p:cNvSpPr/>
          <p:nvPr/>
        </p:nvSpPr>
        <p:spPr>
          <a:xfrm>
            <a:off x="1915648" y="1969934"/>
            <a:ext cx="1933991" cy="1031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Publisher</a:t>
            </a:r>
            <a:endParaRPr lang="en-US" dirty="0"/>
          </a:p>
          <a:p>
            <a:pPr algn="ctr"/>
            <a:r>
              <a:rPr lang="en-US" b="0" dirty="0" err="1">
                <a:solidFill>
                  <a:srgbClr val="9CDCFE"/>
                </a:solidFill>
                <a:effectLst/>
                <a:latin typeface="Fira Code" pitchFamily="1" charset="0"/>
              </a:rPr>
              <a:t>eventNumber</a:t>
            </a:r>
            <a:endParaRPr lang="en-US" b="0" dirty="0">
              <a:solidFill>
                <a:srgbClr val="D4D4D4"/>
              </a:solidFill>
              <a:effectLst/>
              <a:latin typeface="Fira Code" pitchFamily="1" charset="0"/>
            </a:endParaRPr>
          </a:p>
        </p:txBody>
      </p:sp>
      <p:sp>
        <p:nvSpPr>
          <p:cNvPr id="35" name="Rectangle: Rounded Corners 34"/>
          <p:cNvSpPr/>
          <p:nvPr/>
        </p:nvSpPr>
        <p:spPr>
          <a:xfrm>
            <a:off x="4718001" y="1971775"/>
            <a:ext cx="3631729" cy="1031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rgbClr val="FFC000"/>
                </a:solidFill>
                <a:effectLst/>
                <a:latin typeface="Fira Code" pitchFamily="1" charset="0"/>
              </a:rPr>
              <a:t>Sub</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pPr algn="ctr"/>
            <a:r>
              <a:rPr lang="en-US" sz="1800" b="0" dirty="0" err="1">
                <a:solidFill>
                  <a:srgbClr val="9CDCFE"/>
                </a:solidFill>
                <a:effectLst/>
                <a:latin typeface="Fira Code" pitchFamily="1" charset="0"/>
              </a:rPr>
              <a:t>publisher</a:t>
            </a:r>
            <a:r>
              <a:rPr lang="en-US" sz="1800" b="0" dirty="0" err="1">
                <a:solidFill>
                  <a:srgbClr val="D4D4D4"/>
                </a:solidFill>
                <a:effectLst/>
                <a:latin typeface="Fira Code" pitchFamily="1" charset="0"/>
              </a:rPr>
              <a:t>.</a:t>
            </a:r>
            <a:r>
              <a:rPr lang="en-US" sz="1800" b="0" dirty="0" err="1">
                <a:solidFill>
                  <a:srgbClr val="9CDCFE"/>
                </a:solidFill>
                <a:effectLst/>
                <a:latin typeface="Fira Code" pitchFamily="1" charset="0"/>
              </a:rPr>
              <a:t>eventNumber</a:t>
            </a:r>
            <a:r>
              <a:rPr lang="en-US" sz="1800" b="0" dirty="0">
                <a:solidFill>
                  <a:srgbClr val="D4D4D4"/>
                </a:solidFill>
                <a:effectLst/>
                <a:latin typeface="Fira Code" pitchFamily="1" charset="0"/>
              </a:rPr>
              <a:t> = </a:t>
            </a:r>
            <a:r>
              <a:rPr lang="en-US" sz="1800" b="0" dirty="0">
                <a:solidFill>
                  <a:srgbClr val="FFC000"/>
                </a:solidFill>
                <a:effectLst/>
                <a:latin typeface="Fira Code" pitchFamily="1" charset="0"/>
              </a:rPr>
              <a:t>Sum</a:t>
            </a:r>
            <a:r>
              <a:rPr lang="en-US" sz="1800" b="0" dirty="0">
                <a:solidFill>
                  <a:srgbClr val="D4D4D4"/>
                </a:solidFill>
                <a:effectLst/>
                <a:latin typeface="Fira Code" pitchFamily="1" charset="0"/>
              </a:rPr>
              <a:t>;</a:t>
            </a:r>
            <a:endParaRPr lang="en-US" b="0" dirty="0">
              <a:solidFill>
                <a:srgbClr val="FFC000"/>
              </a:solidFill>
              <a:effectLst/>
              <a:latin typeface="Fira Code" pitchFamily="1" charset="0"/>
            </a:endParaRPr>
          </a:p>
        </p:txBody>
      </p:sp>
      <p:cxnSp>
        <p:nvCxnSpPr>
          <p:cNvPr id="40" name="Straight Arrow Connector 39"/>
          <p:cNvCxnSpPr>
            <a:stCxn id="35" idx="1"/>
            <a:endCxn id="30" idx="3"/>
          </p:cNvCxnSpPr>
          <p:nvPr/>
        </p:nvCxnSpPr>
        <p:spPr>
          <a:xfrm flipH="1" flipV="1">
            <a:off x="3849639" y="2485459"/>
            <a:ext cx="868362" cy="1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p:cNvSpPr/>
          <p:nvPr/>
        </p:nvSpPr>
        <p:spPr>
          <a:xfrm>
            <a:off x="2230457" y="3745783"/>
            <a:ext cx="130437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rgbClr val="FFC000"/>
                </a:solidFill>
                <a:effectLst/>
                <a:latin typeface="Fira Code" pitchFamily="1" charset="0"/>
              </a:rPr>
              <a:t>Input</a:t>
            </a:r>
            <a:r>
              <a:rPr lang="en-US" sz="1800" b="0" dirty="0">
                <a:solidFill>
                  <a:srgbClr val="D4D4D4"/>
                </a:solidFill>
                <a:effectLst/>
                <a:latin typeface="Fira Code" pitchFamily="1" charset="0"/>
              </a:rPr>
              <a:t>()</a:t>
            </a:r>
            <a:endParaRPr lang="en-US" dirty="0"/>
          </a:p>
        </p:txBody>
      </p:sp>
      <p:sp>
        <p:nvSpPr>
          <p:cNvPr id="46" name="Rectangle: Rounded Corners 45"/>
          <p:cNvSpPr/>
          <p:nvPr/>
        </p:nvSpPr>
        <p:spPr>
          <a:xfrm>
            <a:off x="7045358" y="4372447"/>
            <a:ext cx="130437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a:solidFill>
                  <a:srgbClr val="FFC000"/>
                </a:solidFill>
                <a:effectLst/>
                <a:latin typeface="Fira Code" pitchFamily="1" charset="0"/>
              </a:rPr>
              <a:t>Sum</a:t>
            </a:r>
            <a:r>
              <a:rPr lang="en-US" sz="1800" b="0" dirty="0">
                <a:solidFill>
                  <a:srgbClr val="D4D4D4"/>
                </a:solidFill>
                <a:effectLst/>
                <a:latin typeface="Fira Code" pitchFamily="1" charset="0"/>
              </a:rPr>
              <a:t>()</a:t>
            </a:r>
            <a:endParaRPr lang="en-US" dirty="0"/>
          </a:p>
        </p:txBody>
      </p:sp>
      <p:sp>
        <p:nvSpPr>
          <p:cNvPr id="47" name="Rectangle: Rounded Corners 46"/>
          <p:cNvSpPr/>
          <p:nvPr/>
        </p:nvSpPr>
        <p:spPr>
          <a:xfrm>
            <a:off x="9471617" y="2003436"/>
            <a:ext cx="1762532" cy="97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Subcriber</a:t>
            </a:r>
            <a:endParaRPr lang="en-US" dirty="0"/>
          </a:p>
        </p:txBody>
      </p:sp>
      <p:cxnSp>
        <p:nvCxnSpPr>
          <p:cNvPr id="55" name="Straight Arrow Connector 54"/>
          <p:cNvCxnSpPr>
            <a:stCxn id="47" idx="1"/>
            <a:endCxn id="35" idx="3"/>
          </p:cNvCxnSpPr>
          <p:nvPr/>
        </p:nvCxnSpPr>
        <p:spPr>
          <a:xfrm flipH="1" flipV="1">
            <a:off x="8349730" y="2487301"/>
            <a:ext cx="1121887" cy="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p:cNvSpPr/>
          <p:nvPr/>
        </p:nvSpPr>
        <p:spPr>
          <a:xfrm>
            <a:off x="1678871" y="5352174"/>
            <a:ext cx="3730079" cy="791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dirty="0" err="1">
                <a:solidFill>
                  <a:srgbClr val="9CDCFE"/>
                </a:solidFill>
                <a:effectLst/>
                <a:latin typeface="Fira Code" pitchFamily="1" charset="0"/>
              </a:rPr>
              <a:t>eventNumber</a:t>
            </a:r>
            <a:r>
              <a:rPr lang="en-US" sz="1800" b="0" dirty="0">
                <a:solidFill>
                  <a:srgbClr val="D4D4D4"/>
                </a:solidFill>
                <a:effectLst/>
                <a:latin typeface="Fira Code" pitchFamily="1" charset="0"/>
              </a:rPr>
              <a:t>?.</a:t>
            </a:r>
            <a:r>
              <a:rPr lang="en-US" sz="1800" b="0" dirty="0">
                <a:solidFill>
                  <a:srgbClr val="FFC000"/>
                </a:solidFill>
                <a:effectLst/>
                <a:latin typeface="Fira Code" pitchFamily="1" charset="0"/>
              </a:rPr>
              <a:t>Invoke</a:t>
            </a:r>
            <a:r>
              <a:rPr lang="en-US" sz="1800" b="0" dirty="0">
                <a:solidFill>
                  <a:srgbClr val="D4D4D4"/>
                </a:solidFill>
                <a:effectLst/>
                <a:latin typeface="Fira Code" pitchFamily="1" charset="0"/>
              </a:rPr>
              <a:t>(</a:t>
            </a:r>
            <a:r>
              <a:rPr lang="en-US" sz="1800" b="0" dirty="0" err="1">
                <a:solidFill>
                  <a:srgbClr val="9CDCFE"/>
                </a:solidFill>
                <a:effectLst/>
                <a:latin typeface="Fira Code" pitchFamily="1" charset="0"/>
              </a:rPr>
              <a:t>i</a:t>
            </a:r>
            <a:r>
              <a:rPr lang="en-US" sz="1800" b="0" dirty="0">
                <a:solidFill>
                  <a:srgbClr val="D4D4D4"/>
                </a:solidFill>
                <a:effectLst/>
                <a:latin typeface="Fira Code" pitchFamily="1" charset="0"/>
              </a:rPr>
              <a:t>);</a:t>
            </a:r>
            <a:endParaRPr lang="en-US" dirty="0"/>
          </a:p>
        </p:txBody>
      </p:sp>
      <p:cxnSp>
        <p:nvCxnSpPr>
          <p:cNvPr id="71" name="Connector: Elbow 70"/>
          <p:cNvCxnSpPr>
            <a:stCxn id="30" idx="2"/>
            <a:endCxn id="45" idx="0"/>
          </p:cNvCxnSpPr>
          <p:nvPr/>
        </p:nvCxnSpPr>
        <p:spPr>
          <a:xfrm rot="5400000">
            <a:off x="2510245" y="3373383"/>
            <a:ext cx="744799"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p:cNvCxnSpPr>
            <a:stCxn id="45" idx="2"/>
            <a:endCxn id="57" idx="0"/>
          </p:cNvCxnSpPr>
          <p:nvPr/>
        </p:nvCxnSpPr>
        <p:spPr>
          <a:xfrm rot="16200000" flipH="1">
            <a:off x="2867282" y="4675544"/>
            <a:ext cx="691991" cy="6612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p:cNvCxnSpPr>
            <a:stCxn id="57" idx="3"/>
            <a:endCxn id="46" idx="1"/>
          </p:cNvCxnSpPr>
          <p:nvPr/>
        </p:nvCxnSpPr>
        <p:spPr>
          <a:xfrm flipV="1">
            <a:off x="5408950" y="4829647"/>
            <a:ext cx="1636408" cy="918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45" grpId="0" animBg="1"/>
      <p:bldP spid="46" grpId="0" animBg="1"/>
      <p:bldP spid="47" grpId="0" animBg="1"/>
      <p:bldP spid="5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4. Networking in C#</a:t>
            </a:r>
            <a:endPar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10112384"/>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network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1"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URI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biểu</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diễn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về</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địa</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chỉ</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URI(URL</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phép</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lấy</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thông</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tin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thành</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phần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URL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như</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host, path, query….</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dirty="0">
              <a:solidFill>
                <a:srgbClr val="212529"/>
              </a:solidFill>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a:lnSpc>
                <a:spcPct val="150000"/>
              </a:lnSpc>
            </a:pP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solidFill>
                  <a:srgbClr val="212529"/>
                </a:solidFill>
                <a:latin typeface="Times New Roman" panose="02020603050405020304" pitchFamily="18" charset="0"/>
                <a:cs typeface="Times New Roman" panose="02020603050405020304" pitchFamily="18" charset="0"/>
              </a:rPr>
              <a:t>Nó</a:t>
            </a:r>
            <a:r>
              <a:rPr lang="en-US" altLang="en-US" sz="1600" dirty="0">
                <a:solidFill>
                  <a:srgbClr val="212529"/>
                </a:solidFill>
                <a:latin typeface="Times New Roman" panose="02020603050405020304" pitchFamily="18" charset="0"/>
                <a:cs typeface="Times New Roman" panose="02020603050405020304" pitchFamily="18" charset="0"/>
              </a:rPr>
              <a:t> bao </a:t>
            </a:r>
            <a:r>
              <a:rPr lang="en-US" altLang="en-US" sz="1600" dirty="0" err="1">
                <a:solidFill>
                  <a:srgbClr val="212529"/>
                </a:solidFill>
                <a:latin typeface="Times New Roman" panose="02020603050405020304" pitchFamily="18" charset="0"/>
                <a:cs typeface="Times New Roman" panose="02020603050405020304" pitchFamily="18" charset="0"/>
              </a:rPr>
              <a:t>gồm</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các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thành</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phần</a:t>
            </a:r>
            <a:r>
              <a:rPr lang="en-US" altLang="en-US" sz="1600" dirty="0">
                <a:solidFill>
                  <a:srgbClr val="212529"/>
                </a:solidFill>
                <a:latin typeface="Times New Roman" panose="02020603050405020304" pitchFamily="18" charset="0"/>
                <a:cs typeface="Times New Roman" panose="02020603050405020304" pitchFamily="18" charset="0"/>
              </a:rPr>
              <a:t>:</a:t>
            </a:r>
            <a:endParaRPr lang="en-US" altLang="en-US" sz="1600" dirty="0">
              <a:solidFill>
                <a:srgbClr val="212529"/>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b="1" i="0" dirty="0">
                <a:solidFill>
                  <a:srgbClr val="B1154A"/>
                </a:solidFill>
                <a:effectLst/>
                <a:latin typeface="-apple-system"/>
              </a:rPr>
              <a:t>scheme</a:t>
            </a:r>
            <a:r>
              <a:rPr lang="en-US" sz="1600" dirty="0">
                <a:solidFill>
                  <a:srgbClr val="212529"/>
                </a:solidFill>
                <a:latin typeface="-apple-system"/>
              </a:rPr>
              <a:t>,  </a:t>
            </a:r>
            <a:r>
              <a:rPr lang="en-US" sz="1600" dirty="0">
                <a:solidFill>
                  <a:srgbClr val="212529"/>
                </a:solidFill>
                <a:latin typeface="Times New Roman" panose="02020603050405020304" pitchFamily="18" charset="0"/>
                <a:cs typeface="Times New Roman" panose="02020603050405020304" pitchFamily="18" charset="0"/>
              </a:rPr>
              <a:t>VD: </a:t>
            </a:r>
            <a:r>
              <a:rPr lang="en-US" sz="1600" dirty="0">
                <a:solidFill>
                  <a:srgbClr val="C00000"/>
                </a:solidFill>
                <a:latin typeface="-apple-system"/>
                <a:cs typeface="Times New Roman" panose="02020603050405020304" pitchFamily="18" charset="0"/>
              </a:rPr>
              <a:t>https:// </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a:solidFill>
                  <a:srgbClr val="C00000"/>
                </a:solidFill>
                <a:latin typeface="-apple-system"/>
                <a:cs typeface="Times New Roman" panose="02020603050405020304" pitchFamily="18" charset="0"/>
              </a:rPr>
              <a:t>http:// </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a:solidFill>
                  <a:srgbClr val="C00000"/>
                </a:solidFill>
                <a:latin typeface="-apple-system"/>
                <a:cs typeface="Times New Roman" panose="02020603050405020304" pitchFamily="18" charset="0"/>
              </a:rPr>
              <a:t>ftp://...  </a:t>
            </a:r>
            <a:r>
              <a:rPr lang="en-US" sz="1600" dirty="0">
                <a:solidFill>
                  <a:srgbClr val="212529"/>
                </a:solidFill>
                <a:latin typeface="Times New Roman" panose="02020603050405020304" pitchFamily="18" charset="0"/>
                <a:cs typeface="Times New Roman" panose="02020603050405020304" pitchFamily="18" charset="0"/>
              </a:rPr>
              <a:t>Cho </a:t>
            </a:r>
            <a:r>
              <a:rPr lang="en-US" sz="1600" dirty="0" err="1">
                <a:solidFill>
                  <a:srgbClr val="212529"/>
                </a:solidFill>
                <a:latin typeface="Times New Roman" panose="02020603050405020304" pitchFamily="18" charset="0"/>
                <a:cs typeface="Times New Roman" panose="02020603050405020304" pitchFamily="18" charset="0"/>
              </a:rPr>
              <a:t>biết</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giao</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thức</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sử</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dụng</a:t>
            </a:r>
            <a:r>
              <a:rPr lang="en-US" sz="1600" dirty="0">
                <a:solidFill>
                  <a:srgbClr val="212529"/>
                </a:solidFill>
                <a:latin typeface="Times New Roman" panose="02020603050405020304" pitchFamily="18" charset="0"/>
                <a:cs typeface="Times New Roman" panose="02020603050405020304" pitchFamily="18" charset="0"/>
              </a:rPr>
              <a:t>.</a:t>
            </a:r>
            <a:endParaRPr lang="en-US" sz="1600" dirty="0">
              <a:solidFill>
                <a:srgbClr val="212529"/>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b="1" i="0" dirty="0">
                <a:solidFill>
                  <a:srgbClr val="066742"/>
                </a:solidFill>
                <a:effectLst/>
                <a:latin typeface="-apple-system"/>
              </a:rPr>
              <a:t>host</a:t>
            </a:r>
            <a:r>
              <a:rPr lang="en-US" sz="1600" b="1" i="0" dirty="0">
                <a:solidFill>
                  <a:srgbClr val="B1154A"/>
                </a:solidFill>
                <a:effectLst/>
                <a:latin typeface="-apple-system"/>
              </a:rPr>
              <a:t> </a:t>
            </a:r>
            <a:r>
              <a:rPr lang="en-US" sz="1600" i="0" dirty="0" err="1">
                <a:effectLst/>
                <a:latin typeface="Times New Roman" panose="02020603050405020304" pitchFamily="18" charset="0"/>
                <a:ea typeface="Tahoma" panose="020B0604030504040204" pitchFamily="34" charset="0"/>
                <a:cs typeface="Times New Roman" panose="02020603050405020304" pitchFamily="18" charset="0"/>
              </a:rPr>
              <a:t>hoặc</a:t>
            </a:r>
            <a:r>
              <a:rPr lang="en-US" sz="1600" b="1" i="0" dirty="0">
                <a:solidFill>
                  <a:srgbClr val="B1154A"/>
                </a:solidFill>
                <a:effectLst/>
                <a:latin typeface="-apple-system"/>
              </a:rPr>
              <a:t> </a:t>
            </a:r>
            <a:r>
              <a:rPr lang="en-US" sz="1600" b="1" i="0" dirty="0">
                <a:solidFill>
                  <a:srgbClr val="066742"/>
                </a:solidFill>
                <a:effectLst/>
                <a:latin typeface="-apple-system"/>
              </a:rPr>
              <a:t>domain</a:t>
            </a:r>
            <a:r>
              <a:rPr lang="en-US" sz="1600" dirty="0">
                <a:solidFill>
                  <a:srgbClr val="212529"/>
                </a:solidFill>
                <a:latin typeface="-apple-system"/>
              </a:rPr>
              <a:t>,  VD: google.com .</a:t>
            </a:r>
            <a:endParaRPr lang="en-US" sz="1600" b="1" i="0" dirty="0">
              <a:solidFill>
                <a:srgbClr val="066742"/>
              </a:solidFill>
              <a:effectLst/>
              <a:latin typeface="-apple-system"/>
            </a:endParaRPr>
          </a:p>
          <a:p>
            <a:pPr marL="742950" lvl="1" indent="-285750">
              <a:lnSpc>
                <a:spcPct val="150000"/>
              </a:lnSpc>
              <a:buFontTx/>
              <a:buChar char="-"/>
            </a:pPr>
            <a:r>
              <a:rPr lang="en-US" sz="1600" b="1" dirty="0">
                <a:solidFill>
                  <a:srgbClr val="3547B2"/>
                </a:solidFill>
                <a:latin typeface="-apple-system"/>
              </a:rPr>
              <a:t>path</a:t>
            </a:r>
            <a:r>
              <a:rPr lang="en-US" sz="1600" dirty="0">
                <a:solidFill>
                  <a:srgbClr val="212529"/>
                </a:solidFill>
                <a:latin typeface="-apple-system"/>
              </a:rPr>
              <a:t>,  </a:t>
            </a:r>
            <a:r>
              <a:rPr lang="en-US" sz="1600" dirty="0" err="1">
                <a:solidFill>
                  <a:srgbClr val="212529"/>
                </a:solidFill>
                <a:latin typeface="-apple-system"/>
              </a:rPr>
              <a:t>đường</a:t>
            </a:r>
            <a:r>
              <a:rPr lang="en-US" sz="1600" dirty="0">
                <a:solidFill>
                  <a:srgbClr val="212529"/>
                </a:solidFill>
                <a:latin typeface="-apple-system"/>
              </a:rPr>
              <a:t> </a:t>
            </a:r>
            <a:r>
              <a:rPr lang="en-US" sz="1600" dirty="0" err="1">
                <a:solidFill>
                  <a:srgbClr val="212529"/>
                </a:solidFill>
                <a:latin typeface="-apple-system"/>
              </a:rPr>
              <a:t>dẫn</a:t>
            </a:r>
            <a:r>
              <a:rPr lang="en-US" sz="1600" dirty="0">
                <a:solidFill>
                  <a:srgbClr val="212529"/>
                </a:solidFill>
                <a:latin typeface="-apple-system"/>
              </a:rPr>
              <a:t> server </a:t>
            </a:r>
            <a:r>
              <a:rPr lang="en-US" sz="1600" dirty="0" err="1">
                <a:solidFill>
                  <a:srgbClr val="212529"/>
                </a:solidFill>
                <a:latin typeface="-apple-system"/>
              </a:rPr>
              <a:t>tới</a:t>
            </a:r>
            <a:r>
              <a:rPr lang="en-US" sz="1600" dirty="0">
                <a:solidFill>
                  <a:srgbClr val="212529"/>
                </a:solidFill>
                <a:latin typeface="-apple-system"/>
              </a:rPr>
              <a:t> </a:t>
            </a:r>
            <a:r>
              <a:rPr lang="en-US" sz="1600" dirty="0" err="1">
                <a:solidFill>
                  <a:srgbClr val="212529"/>
                </a:solidFill>
                <a:latin typeface="-apple-system"/>
              </a:rPr>
              <a:t>tài</a:t>
            </a:r>
            <a:r>
              <a:rPr lang="en-US" sz="1600" dirty="0">
                <a:solidFill>
                  <a:srgbClr val="212529"/>
                </a:solidFill>
                <a:latin typeface="-apple-system"/>
              </a:rPr>
              <a:t> </a:t>
            </a:r>
            <a:r>
              <a:rPr lang="en-US" sz="1600" dirty="0" err="1">
                <a:solidFill>
                  <a:srgbClr val="212529"/>
                </a:solidFill>
                <a:latin typeface="-apple-system"/>
              </a:rPr>
              <a:t>nguyên</a:t>
            </a:r>
            <a:r>
              <a:rPr lang="en-US" sz="1600" dirty="0">
                <a:solidFill>
                  <a:srgbClr val="212529"/>
                </a:solidFill>
                <a:latin typeface="-apple-system"/>
              </a:rPr>
              <a:t>. -apple-system</a:t>
            </a:r>
            <a:endParaRPr lang="en-US" sz="1600" dirty="0">
              <a:solidFill>
                <a:srgbClr val="212529"/>
              </a:solidFill>
              <a:latin typeface="-apple-system"/>
            </a:endParaRPr>
          </a:p>
          <a:p>
            <a:pPr marL="742950" lvl="1" indent="-285750">
              <a:lnSpc>
                <a:spcPct val="150000"/>
              </a:lnSpc>
              <a:buFontTx/>
              <a:buChar char="-"/>
            </a:pPr>
            <a:r>
              <a:rPr lang="en-US" sz="1600" b="1" dirty="0">
                <a:solidFill>
                  <a:srgbClr val="211A20"/>
                </a:solidFill>
                <a:latin typeface="-apple-system"/>
              </a:rPr>
              <a:t>query</a:t>
            </a:r>
            <a:r>
              <a:rPr lang="en-US" sz="1600" dirty="0">
                <a:solidFill>
                  <a:srgbClr val="212529"/>
                </a:solidFill>
                <a:latin typeface="-apple-system"/>
              </a:rPr>
              <a:t>,  </a:t>
            </a:r>
            <a:r>
              <a:rPr lang="en-US" sz="1600" dirty="0" err="1">
                <a:solidFill>
                  <a:srgbClr val="212529"/>
                </a:solidFill>
                <a:latin typeface="-apple-system"/>
              </a:rPr>
              <a:t>là</a:t>
            </a:r>
            <a:r>
              <a:rPr lang="en-US" sz="1600" dirty="0">
                <a:solidFill>
                  <a:srgbClr val="212529"/>
                </a:solidFill>
                <a:latin typeface="-apple-system"/>
              </a:rPr>
              <a:t> </a:t>
            </a:r>
            <a:r>
              <a:rPr lang="en-US" sz="1600" dirty="0" err="1">
                <a:solidFill>
                  <a:srgbClr val="212529"/>
                </a:solidFill>
                <a:latin typeface="-apple-system"/>
              </a:rPr>
              <a:t>chuỗi</a:t>
            </a:r>
            <a:r>
              <a:rPr lang="en-US" sz="1600" dirty="0">
                <a:solidFill>
                  <a:srgbClr val="212529"/>
                </a:solidFill>
                <a:latin typeface="-apple-system"/>
              </a:rPr>
              <a:t> </a:t>
            </a:r>
            <a:r>
              <a:rPr lang="en-US" sz="1600" dirty="0" err="1">
                <a:solidFill>
                  <a:srgbClr val="212529"/>
                </a:solidFill>
                <a:latin typeface="-apple-system"/>
              </a:rPr>
              <a:t>truy</a:t>
            </a:r>
            <a:r>
              <a:rPr lang="en-US" sz="1600" dirty="0">
                <a:solidFill>
                  <a:srgbClr val="212529"/>
                </a:solidFill>
                <a:latin typeface="-apple-system"/>
              </a:rPr>
              <a:t> </a:t>
            </a:r>
            <a:r>
              <a:rPr lang="en-US" sz="1600" dirty="0" err="1">
                <a:solidFill>
                  <a:srgbClr val="212529"/>
                </a:solidFill>
                <a:latin typeface="-apple-system"/>
              </a:rPr>
              <a:t>vấn</a:t>
            </a:r>
            <a:r>
              <a:rPr lang="en-US" sz="1600" dirty="0">
                <a:solidFill>
                  <a:srgbClr val="212529"/>
                </a:solidFill>
                <a:latin typeface="-apple-system"/>
              </a:rPr>
              <a:t> </a:t>
            </a:r>
            <a:r>
              <a:rPr lang="en-US" sz="1600" dirty="0" err="1">
                <a:solidFill>
                  <a:srgbClr val="212529"/>
                </a:solidFill>
                <a:latin typeface="-apple-system"/>
              </a:rPr>
              <a:t>nó</a:t>
            </a:r>
            <a:r>
              <a:rPr lang="en-US" sz="1600" dirty="0">
                <a:solidFill>
                  <a:srgbClr val="212529"/>
                </a:solidFill>
                <a:latin typeface="-apple-system"/>
              </a:rPr>
              <a:t> </a:t>
            </a:r>
            <a:r>
              <a:rPr lang="en-US" sz="1600" dirty="0" err="1">
                <a:solidFill>
                  <a:srgbClr val="212529"/>
                </a:solidFill>
                <a:latin typeface="-apple-system"/>
              </a:rPr>
              <a:t>chứa</a:t>
            </a:r>
            <a:r>
              <a:rPr lang="en-US" sz="1600" dirty="0">
                <a:solidFill>
                  <a:srgbClr val="212529"/>
                </a:solidFill>
                <a:latin typeface="-apple-system"/>
              </a:rPr>
              <a:t> </a:t>
            </a:r>
            <a:r>
              <a:rPr lang="en-US" sz="1600" dirty="0" err="1">
                <a:solidFill>
                  <a:srgbClr val="212529"/>
                </a:solidFill>
                <a:latin typeface="-apple-system"/>
              </a:rPr>
              <a:t>các</a:t>
            </a:r>
            <a:r>
              <a:rPr lang="en-US" sz="1600" dirty="0">
                <a:solidFill>
                  <a:srgbClr val="212529"/>
                </a:solidFill>
                <a:latin typeface="-apple-system"/>
              </a:rPr>
              <a:t> </a:t>
            </a:r>
            <a:r>
              <a:rPr lang="en-US" sz="1600" dirty="0" err="1">
                <a:solidFill>
                  <a:srgbClr val="212529"/>
                </a:solidFill>
                <a:latin typeface="-apple-system"/>
              </a:rPr>
              <a:t>tham</a:t>
            </a:r>
            <a:r>
              <a:rPr lang="en-US" sz="1600" dirty="0">
                <a:solidFill>
                  <a:srgbClr val="212529"/>
                </a:solidFill>
                <a:latin typeface="-apple-system"/>
              </a:rPr>
              <a:t> </a:t>
            </a:r>
            <a:r>
              <a:rPr lang="en-US" sz="1600" dirty="0" err="1">
                <a:solidFill>
                  <a:srgbClr val="212529"/>
                </a:solidFill>
                <a:latin typeface="-apple-system"/>
              </a:rPr>
              <a:t>số</a:t>
            </a:r>
            <a:r>
              <a:rPr lang="en-US" sz="1600" dirty="0">
                <a:solidFill>
                  <a:srgbClr val="212529"/>
                </a:solidFill>
                <a:latin typeface="-apple-system"/>
              </a:rPr>
              <a:t> </a:t>
            </a:r>
            <a:r>
              <a:rPr lang="en-US" sz="1600" dirty="0" err="1">
                <a:solidFill>
                  <a:srgbClr val="212529"/>
                </a:solidFill>
                <a:latin typeface="-apple-system"/>
              </a:rPr>
              <a:t>ví</a:t>
            </a:r>
            <a:r>
              <a:rPr lang="en-US" sz="1600" dirty="0">
                <a:solidFill>
                  <a:srgbClr val="212529"/>
                </a:solidFill>
                <a:latin typeface="-apple-system"/>
              </a:rPr>
              <a:t> </a:t>
            </a:r>
            <a:r>
              <a:rPr lang="en-US" sz="1600" dirty="0" err="1">
                <a:solidFill>
                  <a:srgbClr val="212529"/>
                </a:solidFill>
                <a:latin typeface="-apple-system"/>
              </a:rPr>
              <a:t>dụ</a:t>
            </a:r>
            <a:r>
              <a:rPr lang="en-US" sz="1600" dirty="0">
                <a:solidFill>
                  <a:srgbClr val="212529"/>
                </a:solidFill>
                <a:latin typeface="-apple-system"/>
              </a:rPr>
              <a:t>: </a:t>
            </a:r>
            <a:r>
              <a:rPr lang="en-US" sz="1600" b="1" dirty="0">
                <a:solidFill>
                  <a:srgbClr val="211A20"/>
                </a:solidFill>
                <a:latin typeface="-apple-system"/>
              </a:rPr>
              <a:t>?a=1&amp;b=price</a:t>
            </a:r>
            <a:r>
              <a:rPr lang="en-US" sz="1600" dirty="0">
                <a:solidFill>
                  <a:srgbClr val="212529"/>
                </a:solidFill>
                <a:latin typeface="-apple-system"/>
              </a:rPr>
              <a:t>.</a:t>
            </a:r>
            <a:endParaRPr lang="en-US" sz="1600" dirty="0">
              <a:solidFill>
                <a:srgbClr val="212529"/>
              </a:solidFill>
              <a:latin typeface="-apple-system"/>
            </a:endParaRPr>
          </a:p>
          <a:p>
            <a:pPr marL="742950" lvl="1" indent="-285750">
              <a:lnSpc>
                <a:spcPct val="150000"/>
              </a:lnSpc>
              <a:buFontTx/>
              <a:buChar char="-"/>
            </a:pPr>
            <a:r>
              <a:rPr lang="en-US" sz="1600" b="1" i="0" dirty="0">
                <a:solidFill>
                  <a:srgbClr val="B1154A"/>
                </a:solidFill>
                <a:effectLst/>
                <a:latin typeface="-apple-system"/>
              </a:rPr>
              <a:t>fragment</a:t>
            </a:r>
            <a:r>
              <a:rPr lang="en-US" sz="1600" dirty="0">
                <a:solidFill>
                  <a:srgbClr val="212529"/>
                </a:solidFill>
                <a:latin typeface="-apple-system"/>
              </a:rPr>
              <a:t>,  </a:t>
            </a:r>
            <a:r>
              <a:rPr lang="en-US" sz="1600" dirty="0" err="1">
                <a:solidFill>
                  <a:srgbClr val="212529"/>
                </a:solidFill>
                <a:latin typeface="Times New Roman" panose="02020603050405020304" pitchFamily="18" charset="0"/>
                <a:cs typeface="Times New Roman" panose="02020603050405020304" pitchFamily="18" charset="0"/>
              </a:rPr>
              <a:t>trỏ</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đến</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một</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phần</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cụ</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thể</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trong</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tài</a:t>
            </a:r>
            <a:r>
              <a:rPr lang="en-US" sz="1600" dirty="0">
                <a:solidFill>
                  <a:srgbClr val="212529"/>
                </a:solidFill>
                <a:latin typeface="Times New Roman" panose="02020603050405020304" pitchFamily="18" charset="0"/>
                <a:cs typeface="Times New Roman" panose="02020603050405020304" pitchFamily="18" charset="0"/>
              </a:rPr>
              <a:t> </a:t>
            </a:r>
            <a:r>
              <a:rPr lang="en-US" sz="1600" dirty="0" err="1">
                <a:solidFill>
                  <a:srgbClr val="212529"/>
                </a:solidFill>
                <a:latin typeface="Times New Roman" panose="02020603050405020304" pitchFamily="18" charset="0"/>
                <a:cs typeface="Times New Roman" panose="02020603050405020304" pitchFamily="18" charset="0"/>
              </a:rPr>
              <a:t>nguyên</a:t>
            </a:r>
            <a:r>
              <a:rPr lang="en-US" sz="1600" dirty="0">
                <a:solidFill>
                  <a:srgbClr val="212529"/>
                </a:solidFill>
                <a:latin typeface="Times New Roman" panose="02020603050405020304" pitchFamily="18" charset="0"/>
                <a:cs typeface="Times New Roman" panose="02020603050405020304" pitchFamily="18" charset="0"/>
              </a:rPr>
              <a:t>.</a:t>
            </a:r>
            <a:endParaRPr lang="en-US" sz="1600" dirty="0">
              <a:solidFill>
                <a:srgbClr val="212529"/>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2972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 Networking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pic>
        <p:nvPicPr>
          <p:cNvPr id="35" name="Picture 34"/>
          <p:cNvPicPr>
            <a:picLocks noChangeAspect="1"/>
          </p:cNvPicPr>
          <p:nvPr/>
        </p:nvPicPr>
        <p:blipFill>
          <a:blip r:embed="rId11"/>
          <a:stretch>
            <a:fillRect/>
          </a:stretch>
        </p:blipFill>
        <p:spPr>
          <a:xfrm>
            <a:off x="3227543" y="2940060"/>
            <a:ext cx="5981570" cy="1009989"/>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5388013"/>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network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tĩnh</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DNS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cung</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cấp</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phương</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thức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lấy</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thông</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tin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về</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host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DNS</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b="1" dirty="0">
                <a:solidFill>
                  <a:srgbClr val="212529"/>
                </a:solidFill>
                <a:latin typeface="Times New Roman" panose="02020603050405020304" pitchFamily="18" charset="0"/>
                <a:cs typeface="Times New Roman" panose="02020603050405020304" pitchFamily="18" charset="0"/>
              </a:rPr>
              <a:t>DNS </a:t>
            </a:r>
            <a:r>
              <a:rPr lang="en-US" altLang="en-US" sz="1600" dirty="0" err="1">
                <a:solidFill>
                  <a:srgbClr val="212529"/>
                </a:solidFill>
                <a:latin typeface="Times New Roman" panose="02020603050405020304" pitchFamily="18" charset="0"/>
                <a:cs typeface="Times New Roman" panose="02020603050405020304" pitchFamily="18" charset="0"/>
              </a:rPr>
              <a:t>là</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hệ</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thống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phân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giải</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tên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miền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giúp</a:t>
            </a:r>
            <a:r>
              <a:rPr lang="en-US" altLang="en-US" sz="1600" dirty="0">
                <a:solidFill>
                  <a:srgbClr val="212529"/>
                </a:solidFill>
                <a:latin typeface="Times New Roman" panose="02020603050405020304" pitchFamily="18" charset="0"/>
                <a:cs typeface="Times New Roman" panose="02020603050405020304" pitchFamily="18" charset="0"/>
              </a:rPr>
              <a:t> client </a:t>
            </a:r>
            <a:r>
              <a:rPr lang="en-US" altLang="en-US" sz="1600" dirty="0" err="1">
                <a:solidFill>
                  <a:srgbClr val="212529"/>
                </a:solidFill>
                <a:latin typeface="Times New Roman" panose="02020603050405020304" pitchFamily="18" charset="0"/>
                <a:cs typeface="Times New Roman" panose="02020603050405020304" pitchFamily="18" charset="0"/>
              </a:rPr>
              <a:t>truy</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vấn</a:t>
            </a:r>
            <a:r>
              <a:rPr lang="en-US" altLang="en-US" sz="1600" dirty="0">
                <a:solidFill>
                  <a:srgbClr val="212529"/>
                </a:solidFill>
                <a:latin typeface="Times New Roman" panose="02020603050405020304" pitchFamily="18" charset="0"/>
                <a:cs typeface="Times New Roman" panose="02020603050405020304" pitchFamily="18" charset="0"/>
              </a:rPr>
              <a:t> sang </a:t>
            </a:r>
            <a:r>
              <a:rPr lang="en-US" altLang="en-US" sz="1600" dirty="0" err="1">
                <a:solidFill>
                  <a:srgbClr val="212529"/>
                </a:solidFill>
                <a:latin typeface="Times New Roman" panose="02020603050405020304" pitchFamily="18" charset="0"/>
                <a:cs typeface="Times New Roman" panose="02020603050405020304" pitchFamily="18" charset="0"/>
              </a:rPr>
              <a:t>địa</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chỉ</a:t>
            </a:r>
            <a:r>
              <a:rPr lang="en-US" altLang="en-US" sz="1600" dirty="0">
                <a:solidFill>
                  <a:srgbClr val="212529"/>
                </a:solidFill>
                <a:latin typeface="Times New Roman" panose="02020603050405020304" pitchFamily="18" charset="0"/>
                <a:cs typeface="Times New Roman" panose="02020603050405020304" pitchFamily="18" charset="0"/>
              </a:rPr>
              <a:t> IP </a:t>
            </a:r>
            <a:r>
              <a:rPr lang="en-US" altLang="en-US" sz="1600" dirty="0" err="1">
                <a:solidFill>
                  <a:srgbClr val="212529"/>
                </a:solidFill>
                <a:latin typeface="Times New Roman" panose="02020603050405020304" pitchFamily="18" charset="0"/>
                <a:cs typeface="Times New Roman" panose="02020603050405020304" pitchFamily="18" charset="0"/>
              </a:rPr>
              <a:t>vật</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lý</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tương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ứng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với</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tên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miền</a:t>
            </a:r>
            <a:r>
              <a:rPr lang="en-US" altLang="en-US" sz="1600" dirty="0">
                <a:solidFill>
                  <a:srgbClr val="212529"/>
                </a:solidFill>
                <a:latin typeface="Times New Roman" panose="02020603050405020304" pitchFamily="18" charset="0"/>
                <a:cs typeface="Times New Roman" panose="02020603050405020304" pitchFamily="18" charset="0"/>
              </a:rPr>
              <a:t>.</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url</a:t>
            </a:r>
            <a:r>
              <a:rPr lang="en-US" sz="1600" b="0" dirty="0">
                <a:solidFill>
                  <a:srgbClr val="D4D4D4"/>
                </a:solidFill>
                <a:effectLst/>
                <a:latin typeface="Fira Code" pitchFamily="1" charset="0"/>
              </a:rPr>
              <a:t> = </a:t>
            </a:r>
            <a:r>
              <a:rPr lang="en-US" sz="1600" b="0" dirty="0">
                <a:solidFill>
                  <a:srgbClr val="CE9178"/>
                </a:solidFill>
                <a:effectLst/>
                <a:latin typeface="Fira Code" pitchFamily="1" charset="0"/>
              </a:rPr>
              <a:t>"https://www.bootstrapcdn.com/"</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uri</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Uri</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url</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hostEntry</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Dns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GetHostEntry</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uri</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Host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hostEntry</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AddressList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ToList</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ForEach</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ip</a:t>
            </a:r>
            <a:r>
              <a:rPr lang="en-US" sz="1600" b="0" dirty="0">
                <a:solidFill>
                  <a:srgbClr val="D4D4D4"/>
                </a:solidFill>
                <a:effectLst/>
                <a:latin typeface="Fira Code" pitchFamily="1" charset="0"/>
              </a:rPr>
              <a:t> =&gt;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ip</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//Output: 54.84.220.80, 52.203.100.2, 54.226.184.31...</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solidFill>
                  <a:srgbClr val="212529"/>
                </a:solidFill>
                <a:latin typeface="Times New Roman" panose="02020603050405020304" pitchFamily="18" charset="0"/>
                <a:cs typeface="Times New Roman" panose="02020603050405020304" pitchFamily="18" charset="0"/>
              </a:rPr>
              <a:t>Lớp</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b="1" dirty="0">
                <a:solidFill>
                  <a:srgbClr val="212529"/>
                </a:solidFill>
                <a:latin typeface="Times New Roman" panose="02020603050405020304" pitchFamily="18" charset="0"/>
                <a:cs typeface="Times New Roman" panose="02020603050405020304" pitchFamily="18" charset="0"/>
              </a:rPr>
              <a:t>Ping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lớp</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này</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cho</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phép</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ứng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dụng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xác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định</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một</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máy</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từ</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xa</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có</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phản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hồi</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không</a:t>
            </a:r>
            <a:r>
              <a:rPr lang="en-US" altLang="en-US" sz="1600" dirty="0">
                <a:solidFill>
                  <a:srgbClr val="212529"/>
                </a:solidFill>
                <a:latin typeface="Times New Roman" panose="02020603050405020304" pitchFamily="18" charset="0"/>
                <a:cs typeface="Times New Roman" panose="02020603050405020304" pitchFamily="18" charset="0"/>
              </a:rPr>
              <a:t>.</a:t>
            </a:r>
            <a:endParaRPr lang="en-US" altLang="en-US" sz="1600" dirty="0">
              <a:solidFill>
                <a:srgbClr val="212529"/>
              </a:solidFill>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ping</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pingReply</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ping</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Send</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"google.com.vn"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pingReply</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Status</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IPStatus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Success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pingReply</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RoundtripTime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pingReply</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Address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6A9955"/>
                </a:solidFill>
                <a:effectLst/>
                <a:latin typeface="Fira Code" pitchFamily="1" charset="0"/>
              </a:rPr>
              <a:t>	     // 322</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172.217.24.195</a:t>
            </a: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2972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 Networking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5076595" cy="3385542"/>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thiệu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HttpClient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HttpClient</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được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sử</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dụng</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lấy</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HTTP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nhận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phản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hồi</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(response)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đó</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solidFill>
                  <a:srgbClr val="C00000"/>
                </a:solidFill>
                <a:effectLst/>
                <a:latin typeface="Times New Roman" panose="02020603050405020304" pitchFamily="18" charset="0"/>
                <a:cs typeface="Times New Roman" panose="02020603050405020304" pitchFamily="18" charset="0"/>
              </a:rPr>
              <a:t>HttpClient</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thuộc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namespace </a:t>
            </a:r>
            <a:r>
              <a:rPr lang="en-US" altLang="en-US" sz="1600" dirty="0" err="1">
                <a:solidFill>
                  <a:srgbClr val="C00000"/>
                </a:solidFill>
                <a:latin typeface="Times New Roman" panose="02020603050405020304" pitchFamily="18" charset="0"/>
                <a:cs typeface="Times New Roman" panose="02020603050405020304" pitchFamily="18" charset="0"/>
              </a:rPr>
              <a:t>System.Net.Http</a:t>
            </a:r>
            <a:r>
              <a:rPr lang="en-US" altLang="en-US" sz="1600" dirty="0">
                <a:solidFill>
                  <a:srgbClr val="212529"/>
                </a:solidFill>
                <a:latin typeface="Times New Roman" panose="02020603050405020304" pitchFamily="18" charset="0"/>
                <a:cs typeface="Times New Roman" panose="02020603050405020304" pitchFamily="18" charset="0"/>
              </a:rPr>
              <a:t>, namespace </a:t>
            </a:r>
            <a:r>
              <a:rPr lang="en-US" altLang="en-US" sz="1600" dirty="0" err="1">
                <a:solidFill>
                  <a:srgbClr val="212529"/>
                </a:solidFill>
                <a:latin typeface="Times New Roman" panose="02020603050405020304" pitchFamily="18" charset="0"/>
                <a:cs typeface="Times New Roman" panose="02020603050405020304" pitchFamily="18" charset="0"/>
              </a:rPr>
              <a:t>này</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chứa</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các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lớp</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giúp</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tạo</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ra</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sự</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liên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lạc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giữa</a:t>
            </a:r>
            <a:r>
              <a:rPr lang="en-US" altLang="en-US" sz="1600" dirty="0">
                <a:solidFill>
                  <a:srgbClr val="212529"/>
                </a:solidFill>
                <a:latin typeface="Times New Roman" panose="02020603050405020304" pitchFamily="18" charset="0"/>
                <a:cs typeface="Times New Roman" panose="02020603050405020304" pitchFamily="18" charset="0"/>
              </a:rPr>
              <a:t> client </a:t>
            </a:r>
            <a:r>
              <a:rPr lang="en-US" altLang="en-US" sz="1600" dirty="0" err="1">
                <a:solidFill>
                  <a:srgbClr val="212529"/>
                </a:solidFill>
                <a:latin typeface="Times New Roman" panose="02020603050405020304" pitchFamily="18" charset="0"/>
                <a:cs typeface="Times New Roman" panose="02020603050405020304" pitchFamily="18" charset="0"/>
              </a:rPr>
              <a:t>và</a:t>
            </a:r>
            <a:r>
              <a:rPr lang="en-US" altLang="en-US" sz="1600" dirty="0">
                <a:solidFill>
                  <a:srgbClr val="212529"/>
                </a:solidFill>
                <a:latin typeface="Times New Roman" panose="02020603050405020304" pitchFamily="18" charset="0"/>
                <a:cs typeface="Times New Roman" panose="02020603050405020304" pitchFamily="18" charset="0"/>
              </a:rPr>
              <a:t> server</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61802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HttpClient</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pic>
        <p:nvPicPr>
          <p:cNvPr id="307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1109" y="2029799"/>
            <a:ext cx="4890564" cy="4278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4816703"/>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GetAsync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HttpClient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Để</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truy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vấn</a:t>
            </a:r>
            <a:r>
              <a:rPr lang="en-US" altLang="en-US" sz="1600" dirty="0">
                <a:latin typeface="Times New Roman" panose="02020603050405020304" pitchFamily="18" charset="0"/>
                <a:cs typeface="Times New Roman" panose="02020603050405020304" pitchFamily="18" charset="0"/>
              </a:rPr>
              <a:t> GET </a:t>
            </a:r>
            <a:r>
              <a:rPr lang="en-US" altLang="en-US" sz="1600" dirty="0" err="1">
                <a:latin typeface="Times New Roman" panose="02020603050405020304" pitchFamily="18" charset="0"/>
                <a:cs typeface="Times New Roman" panose="02020603050405020304" pitchFamily="18" charset="0"/>
              </a:rPr>
              <a:t>tới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một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địa</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chỉ</a:t>
            </a:r>
            <a:r>
              <a:rPr lang="en-US" altLang="en-US" sz="1600" dirty="0">
                <a:latin typeface="Times New Roman" panose="02020603050405020304" pitchFamily="18" charset="0"/>
                <a:cs typeface="Times New Roman" panose="02020603050405020304" pitchFamily="18" charset="0"/>
              </a:rPr>
              <a:t> URL, </a:t>
            </a:r>
            <a:r>
              <a:rPr lang="en-US" altLang="en-US" sz="1600" dirty="0" err="1">
                <a:latin typeface="Times New Roman" panose="02020603050405020304" pitchFamily="18" charset="0"/>
                <a:cs typeface="Times New Roman" panose="02020603050405020304" pitchFamily="18" charset="0"/>
              </a:rPr>
              <a:t>HttpClient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cung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cấp</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cho</a:t>
            </a:r>
            <a:r>
              <a:rPr lang="en-US" altLang="en-US" sz="1600" dirty="0">
                <a:latin typeface="Times New Roman" panose="02020603050405020304" pitchFamily="18" charset="0"/>
                <a:cs typeface="Times New Roman" panose="02020603050405020304" pitchFamily="18" charset="0"/>
              </a:rPr>
              <a:t> ta </a:t>
            </a:r>
            <a:r>
              <a:rPr lang="en-US" altLang="en-US" sz="1600" dirty="0" err="1">
                <a:latin typeface="Times New Roman" panose="02020603050405020304" pitchFamily="18" charset="0"/>
                <a:cs typeface="Times New Roman" panose="02020603050405020304" pitchFamily="18" charset="0"/>
              </a:rPr>
              <a:t>một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là</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GetAsync</a:t>
            </a:r>
            <a:r>
              <a:rPr lang="en-US" altLang="en-US" sz="1600" dirty="0">
                <a:solidFill>
                  <a:srgbClr val="C00000"/>
                </a:solidFill>
                <a:latin typeface="Times New Roman" panose="02020603050405020304" pitchFamily="18" charset="0"/>
                <a:cs typeface="Times New Roman" panose="02020603050405020304" pitchFamily="18" charset="0"/>
              </a:rPr>
              <a:t>(</a:t>
            </a:r>
            <a:r>
              <a:rPr lang="en-US" altLang="en-US" sz="1600" dirty="0" err="1">
                <a:solidFill>
                  <a:srgbClr val="C00000"/>
                </a:solidFill>
                <a:latin typeface="Times New Roman" panose="02020603050405020304" pitchFamily="18" charset="0"/>
                <a:cs typeface="Times New Roman" panose="02020603050405020304" pitchFamily="18" charset="0"/>
              </a:rPr>
              <a:t>url</a:t>
            </a:r>
            <a:r>
              <a:rPr lang="en-US" altLang="en-US" sz="1600" dirty="0">
                <a:solidFill>
                  <a:srgbClr val="C00000"/>
                </a:solidFill>
                <a:latin typeface="Times New Roman" panose="02020603050405020304" pitchFamily="18" charset="0"/>
                <a:cs typeface="Times New Roman" panose="02020603050405020304" pitchFamily="18" charset="0"/>
              </a:rPr>
              <a:t>)</a:t>
            </a:r>
            <a:r>
              <a:rPr kumimoji="0" lang="en-US" altLang="en-US" sz="160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a:t>
            </a:r>
            <a:endParaRPr kumimoji="0" lang="en-US" altLang="en-US" sz="160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Đây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là</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async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nó</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trả</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về</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một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đối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tượng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HttpResponseMessage</a:t>
            </a:r>
            <a:r>
              <a:rPr lang="en-US" altLang="en-US" sz="1600" dirty="0">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rPr>
              <a:t>VD:</a:t>
            </a: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6A9955"/>
                </a:solidFill>
                <a:effectLst/>
                <a:latin typeface="Fira Code" pitchFamily="1" charset="0"/>
              </a:rPr>
              <a:t>	// </a:t>
            </a:r>
            <a:r>
              <a:rPr lang="en-US" sz="1600" b="0" dirty="0" err="1">
                <a:solidFill>
                  <a:srgbClr val="6A9955"/>
                </a:solidFill>
                <a:effectLst/>
                <a:latin typeface="Fira Code" pitchFamily="1" charset="0"/>
              </a:rPr>
              <a:t>Khởi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tạo</a:t>
            </a:r>
            <a:r>
              <a:rPr lang="en-US" sz="1600" b="0" dirty="0">
                <a:solidFill>
                  <a:srgbClr val="6A9955"/>
                </a:solidFill>
                <a:effectLst/>
                <a:latin typeface="Fira Code" pitchFamily="1" charset="0"/>
              </a:rPr>
              <a:t> http client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HttpClient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Thiết</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lập</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các</a:t>
            </a:r>
            <a:r>
              <a:rPr lang="en-US" sz="1600" b="0" dirty="0">
                <a:solidFill>
                  <a:srgbClr val="6A9955"/>
                </a:solidFill>
                <a:effectLst/>
                <a:latin typeface="Fira Code" pitchFamily="1" charset="0"/>
              </a:rPr>
              <a:t> Header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cần</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DefaultRequestHeaders</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Add</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"Accept"</a:t>
            </a:r>
            <a:r>
              <a:rPr lang="en-US" sz="1600" b="0" dirty="0">
                <a:solidFill>
                  <a:srgbClr val="D4D4D4"/>
                </a:solidFill>
                <a:effectLst/>
                <a:latin typeface="Fira Code" pitchFamily="1" charset="0"/>
              </a:rPr>
              <a:t>, </a:t>
            </a:r>
            <a:r>
              <a:rPr lang="en-US" sz="1600" b="0" dirty="0">
                <a:solidFill>
                  <a:srgbClr val="CE9178"/>
                </a:solidFill>
                <a:effectLst/>
                <a:latin typeface="Fira Code" pitchFamily="1" charset="0"/>
              </a:rPr>
              <a:t>"text/</a:t>
            </a:r>
            <a:r>
              <a:rPr lang="en-US" sz="1600" b="0" dirty="0" err="1">
                <a:solidFill>
                  <a:srgbClr val="CE9178"/>
                </a:solidFill>
                <a:effectLst/>
                <a:latin typeface="Fira Code" pitchFamily="1" charset="0"/>
              </a:rPr>
              <a:t>html,application</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xhtml+xml+json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Thực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hiện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truy</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vấn</a:t>
            </a:r>
            <a:r>
              <a:rPr lang="en-US" sz="1600" b="0" dirty="0">
                <a:solidFill>
                  <a:srgbClr val="6A9955"/>
                </a:solidFill>
                <a:effectLst/>
                <a:latin typeface="Fira Code" pitchFamily="1" charset="0"/>
              </a:rPr>
              <a:t> GET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HttpResponseMessage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response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GetAsync</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url</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61802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HttpClient</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383181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Đọc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nội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dung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ReadAsStreamAsync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ReadAsByteArrayAsync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solidFill>
                  <a:srgbClr val="C00000"/>
                </a:solidFill>
                <a:latin typeface="Times New Roman" panose="02020603050405020304" pitchFamily="18" charset="0"/>
                <a:cs typeface="Times New Roman" panose="02020603050405020304" pitchFamily="18" charset="0"/>
              </a:rPr>
              <a:t>ReadAsStreamAsync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sẽ</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stream </a:t>
            </a:r>
            <a:r>
              <a:rPr lang="en-US" altLang="en-US" sz="1600" dirty="0" err="1">
                <a:latin typeface="Times New Roman" panose="02020603050405020304" pitchFamily="18" charset="0"/>
                <a:cs typeface="Times New Roman" panose="02020603050405020304" pitchFamily="18" charset="0"/>
              </a:rPr>
              <a:t>để</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đọc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quả</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trả</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về</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solidFill>
                  <a:srgbClr val="C00000"/>
                </a:solidFill>
                <a:latin typeface="Times New Roman" panose="02020603050405020304" pitchFamily="18" charset="0"/>
                <a:cs typeface="Times New Roman" panose="02020603050405020304" pitchFamily="18" charset="0"/>
              </a:rPr>
              <a:t>ReadAsByteArray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sẽ</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đọc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các</a:t>
            </a:r>
            <a:r>
              <a:rPr lang="en-US" altLang="en-US" sz="1600" dirty="0">
                <a:latin typeface="Times New Roman" panose="02020603050405020304" pitchFamily="18" charset="0"/>
                <a:cs typeface="Times New Roman" panose="02020603050405020304" pitchFamily="18" charset="0"/>
              </a:rPr>
              <a:t> byte </a:t>
            </a:r>
            <a:r>
              <a:rPr lang="en-US" altLang="en-US" sz="1600" dirty="0" err="1">
                <a:latin typeface="Times New Roman" panose="02020603050405020304" pitchFamily="18" charset="0"/>
                <a:cs typeface="Times New Roman" panose="02020603050405020304" pitchFamily="18" charset="0"/>
              </a:rPr>
              <a:t>trong</a:t>
            </a:r>
            <a:r>
              <a:rPr lang="en-US" altLang="en-US" sz="1600" dirty="0">
                <a:latin typeface="Times New Roman" panose="02020603050405020304" pitchFamily="18" charset="0"/>
                <a:cs typeface="Times New Roman" panose="02020603050405020304" pitchFamily="18" charset="0"/>
              </a:rPr>
              <a:t> content.</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rPr>
              <a:t>VD:</a:t>
            </a: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6A9955"/>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HttpClient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HttpResponseMessage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response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GetAsync</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url</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//Read content form response</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htmltext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response</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Content</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ReadAsStringAsync</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9CDCFE"/>
                </a:solidFill>
                <a:effectLst/>
                <a:latin typeface="Fira Code" pitchFamily="1" charset="0"/>
              </a:rPr>
              <a:t>htmltext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Length</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61802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HttpClient</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444737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⑤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request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SendAsync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Ngoài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GetAsync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để</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gửi</a:t>
            </a:r>
            <a:r>
              <a:rPr lang="en-US" altLang="en-US" sz="1600" dirty="0">
                <a:latin typeface="Times New Roman" panose="02020603050405020304" pitchFamily="18" charset="0"/>
                <a:cs typeface="Times New Roman" panose="02020603050405020304" pitchFamily="18" charset="0"/>
              </a:rPr>
              <a:t> Request, ta </a:t>
            </a:r>
            <a:r>
              <a:rPr lang="en-US" altLang="en-US" sz="1600" dirty="0" err="1">
                <a:latin typeface="Times New Roman" panose="02020603050405020304" pitchFamily="18" charset="0"/>
                <a:cs typeface="Times New Roman" panose="02020603050405020304" pitchFamily="18" charset="0"/>
              </a:rPr>
              <a:t>có</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thể</a:t>
            </a:r>
            <a:r>
              <a:rPr lang="en-US" altLang="en-US" sz="1600" dirty="0">
                <a:latin typeface="Times New Roman" panose="02020603050405020304" pitchFamily="18" charset="0"/>
                <a:cs typeface="Times New Roman" panose="02020603050405020304" pitchFamily="18" charset="0"/>
              </a:rPr>
              <a:t> dung </a:t>
            </a:r>
            <a:r>
              <a:rPr lang="en-US" altLang="en-US" sz="1600" dirty="0" err="1">
                <a:latin typeface="Times New Roman" panose="02020603050405020304" pitchFamily="18" charset="0"/>
                <a:cs typeface="Times New Roman" panose="02020603050405020304" pitchFamily="18" charset="0"/>
              </a:rPr>
              <a:t>phương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SendAsync</a:t>
            </a:r>
            <a:endParaRPr lang="en-US" altLang="en-US" sz="1600" dirty="0">
              <a:solidFill>
                <a:srgbClr val="C00000"/>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Phương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này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có</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tham</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số</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kiểu</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HttpRequestMessage</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chứa</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các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thông</a:t>
            </a:r>
            <a:r>
              <a:rPr lang="en-US" altLang="en-US" sz="1600" dirty="0">
                <a:latin typeface="Times New Roman" panose="02020603050405020304" pitchFamily="18" charset="0"/>
                <a:cs typeface="Times New Roman" panose="02020603050405020304" pitchFamily="18" charset="0"/>
              </a:rPr>
              <a:t> tin </a:t>
            </a:r>
            <a:r>
              <a:rPr lang="en-US" altLang="en-US" sz="1600" dirty="0" err="1">
                <a:latin typeface="Times New Roman" panose="02020603050405020304" pitchFamily="18" charset="0"/>
                <a:cs typeface="Times New Roman" panose="02020603050405020304" pitchFamily="18" charset="0"/>
              </a:rPr>
              <a:t>về</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một</a:t>
            </a:r>
            <a:r>
              <a:rPr lang="en-US" altLang="en-US" sz="1600" dirty="0">
                <a:latin typeface="Times New Roman" panose="02020603050405020304" pitchFamily="18" charset="0"/>
                <a:cs typeface="Times New Roman" panose="02020603050405020304" pitchFamily="18" charset="0"/>
              </a:rPr>
              <a:t> HTTP Request </a:t>
            </a:r>
            <a:r>
              <a:rPr lang="en-US" altLang="en-US" sz="1600" dirty="0" err="1">
                <a:latin typeface="Times New Roman" panose="02020603050405020304" pitchFamily="18" charset="0"/>
                <a:cs typeface="Times New Roman" panose="02020603050405020304" pitchFamily="18" charset="0"/>
              </a:rPr>
              <a:t>sẽ</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gửi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đi</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solidFill>
                  <a:srgbClr val="C00000"/>
                </a:solidFill>
                <a:latin typeface="Times New Roman" panose="02020603050405020304" pitchFamily="18" charset="0"/>
                <a:cs typeface="Times New Roman" panose="02020603050405020304" pitchFamily="18" charset="0"/>
              </a:rPr>
              <a:t>ReadAsByteArray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sẽ</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đọc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các</a:t>
            </a:r>
            <a:r>
              <a:rPr lang="en-US" altLang="en-US" sz="1600" dirty="0">
                <a:latin typeface="Times New Roman" panose="02020603050405020304" pitchFamily="18" charset="0"/>
                <a:cs typeface="Times New Roman" panose="02020603050405020304" pitchFamily="18" charset="0"/>
              </a:rPr>
              <a:t> byte </a:t>
            </a:r>
            <a:r>
              <a:rPr lang="en-US" altLang="en-US" sz="1600" dirty="0" err="1">
                <a:latin typeface="Times New Roman" panose="02020603050405020304" pitchFamily="18" charset="0"/>
                <a:cs typeface="Times New Roman" panose="02020603050405020304" pitchFamily="18" charset="0"/>
              </a:rPr>
              <a:t>trong</a:t>
            </a:r>
            <a:r>
              <a:rPr lang="en-US" altLang="en-US" sz="1600" dirty="0">
                <a:latin typeface="Times New Roman" panose="02020603050405020304" pitchFamily="18" charset="0"/>
                <a:cs typeface="Times New Roman" panose="02020603050405020304" pitchFamily="18" charset="0"/>
              </a:rPr>
              <a:t> content.</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rPr>
              <a:t>VD:</a:t>
            </a: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6A9955"/>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httpRequestMessage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HttpRequestMessage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httpRequestMessage</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Method</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HttpMethod</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Post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httpRequestMessage</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RequestUri</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Uri</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"https://xuanthulab.net"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HttpClient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httpClient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HttpClient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response</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httpClient</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SendAsync</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httpRequestMessage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61802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HttpClient</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186204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⑥ Giao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TCP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TcpClient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TcpListener</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solidFill>
                  <a:srgbClr val="C00000"/>
                </a:solidFill>
                <a:latin typeface="Times New Roman" panose="02020603050405020304" pitchFamily="18" charset="0"/>
                <a:cs typeface="Times New Roman" panose="02020603050405020304" pitchFamily="18" charset="0"/>
              </a:rPr>
              <a:t>TcpClient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truy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vấn</a:t>
            </a:r>
            <a:r>
              <a:rPr lang="en-US" altLang="en-US" sz="1600" dirty="0">
                <a:latin typeface="Times New Roman" panose="02020603050405020304" pitchFamily="18" charset="0"/>
                <a:cs typeface="Times New Roman" panose="02020603050405020304" pitchFamily="18" charset="0"/>
              </a:rPr>
              <a:t> HTTP, </a:t>
            </a:r>
            <a:r>
              <a:rPr lang="en-US" altLang="en-US" sz="1600" dirty="0" err="1">
                <a:solidFill>
                  <a:srgbClr val="C00000"/>
                </a:solidFill>
                <a:latin typeface="Times New Roman" panose="02020603050405020304" pitchFamily="18" charset="0"/>
                <a:cs typeface="Times New Roman" panose="02020603050405020304" pitchFamily="18" charset="0"/>
              </a:rPr>
              <a:t>TcpListener</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dịch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vụ</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trên</a:t>
            </a:r>
            <a:r>
              <a:rPr lang="en-US" altLang="en-US" sz="1600" dirty="0">
                <a:latin typeface="Times New Roman" panose="02020603050405020304" pitchFamily="18" charset="0"/>
                <a:cs typeface="Times New Roman" panose="02020603050405020304" pitchFamily="18" charset="0"/>
              </a:rPr>
              <a:t> server </a:t>
            </a:r>
            <a:r>
              <a:rPr lang="en-US" altLang="en-US" sz="1600" dirty="0" err="1">
                <a:latin typeface="Times New Roman" panose="02020603050405020304" pitchFamily="18" charset="0"/>
                <a:cs typeface="Times New Roman" panose="02020603050405020304" pitchFamily="18" charset="0"/>
              </a:rPr>
              <a:t>lắng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nghe</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nối</a:t>
            </a:r>
            <a:r>
              <a:rPr lang="en-US" altLang="en-US" sz="1600" dirty="0">
                <a:latin typeface="Times New Roman" panose="02020603050405020304" pitchFamily="18" charset="0"/>
                <a:cs typeface="Times New Roman" panose="02020603050405020304" pitchFamily="18" charset="0"/>
              </a:rPr>
              <a:t> TCP.</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Ví</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dụ</a:t>
            </a:r>
            <a:r>
              <a:rPr lang="en-US" altLang="en-US" sz="1600" dirty="0">
                <a:latin typeface="Times New Roman" panose="02020603050405020304" pitchFamily="18" charset="0"/>
                <a:cs typeface="Times New Roman" panose="02020603050405020304" pitchFamily="18" charset="0"/>
              </a:rPr>
              <a:t>: </a:t>
            </a:r>
            <a:r>
              <a:rPr lang="en-US" altLang="en-US" sz="1600" dirty="0">
                <a:solidFill>
                  <a:srgbClr val="C00000"/>
                </a:solidFill>
                <a:latin typeface="Times New Roman" panose="02020603050405020304" pitchFamily="18" charset="0"/>
                <a:cs typeface="Times New Roman" panose="02020603050405020304" pitchFamily="18" charset="0"/>
              </a:rPr>
              <a:t>Client</a:t>
            </a:r>
            <a:r>
              <a:rPr lang="en-US" altLang="en-US" sz="1600" dirty="0">
                <a:latin typeface="Times New Roman" panose="02020603050405020304" pitchFamily="18" charset="0"/>
                <a:cs typeface="Times New Roman" panose="02020603050405020304" pitchFamily="18" charset="0"/>
              </a:rPr>
              <a:t>/</a:t>
            </a:r>
            <a:r>
              <a:rPr lang="en-US" altLang="en-US" sz="1600" dirty="0">
                <a:solidFill>
                  <a:srgbClr val="C00000"/>
                </a:solidFill>
                <a:latin typeface="Times New Roman" panose="02020603050405020304" pitchFamily="18" charset="0"/>
                <a:cs typeface="Times New Roman" panose="02020603050405020304" pitchFamily="18" charset="0"/>
              </a:rPr>
              <a:t>Server</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bằng</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TcpListener</a:t>
            </a:r>
            <a:r>
              <a:rPr lang="en-US" altLang="en-US" sz="1600" dirty="0">
                <a:latin typeface="Times New Roman" panose="02020603050405020304" pitchFamily="18" charset="0"/>
                <a:cs typeface="Times New Roman" panose="02020603050405020304" pitchFamily="18" charset="0"/>
              </a:rPr>
              <a:t>/</a:t>
            </a:r>
            <a:r>
              <a:rPr lang="en-US" altLang="en-US" sz="1600" dirty="0" err="1">
                <a:solidFill>
                  <a:srgbClr val="C00000"/>
                </a:solidFill>
                <a:latin typeface="Times New Roman" panose="02020603050405020304" pitchFamily="18" charset="0"/>
                <a:cs typeface="Times New Roman" panose="02020603050405020304" pitchFamily="18" charset="0"/>
              </a:rPr>
              <a:t>TcpClient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tác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với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nhau</a:t>
            </a:r>
            <a:endParaRPr lang="en-US" altLang="en-US" sz="1600" dirty="0">
              <a:solidFill>
                <a:srgbClr val="C00000"/>
              </a:solidFill>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07359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Giao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TCP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pic>
        <p:nvPicPr>
          <p:cNvPr id="5124" name="Picture 4" descr="TCP Connection Termination - GeeksforGeek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5380" y="2940060"/>
            <a:ext cx="4578433" cy="3513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59486"/>
            <a:ext cx="1418017"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1.4 Variable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3" name="직사각형 32"/>
          <p:cNvSpPr/>
          <p:nvPr/>
        </p:nvSpPr>
        <p:spPr>
          <a:xfrm>
            <a:off x="1554004" y="1339980"/>
            <a:ext cx="9987517" cy="5680401"/>
          </a:xfrm>
          <a:prstGeom prst="rect">
            <a:avLst/>
          </a:prstGeom>
        </p:spPr>
        <p:txBody>
          <a:bodyPr wrap="square">
            <a:spAutoFit/>
          </a:bodyPr>
          <a:lstStyle/>
          <a:p>
            <a:pPr lvl="0">
              <a:lnSpc>
                <a:spcPct val="150000"/>
              </a:lnSpc>
            </a:pP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Variables Concept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 variable is a space that holds a data value, and can be assigned different values over and over on the same variable.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Sentence variables are created by 3 components: Data type, variable name, data stored in variable (may or may exist).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Declare variable in C#: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int example;</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Where: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int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is integer type,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example</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is the variable name. And the C# statement end with a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In the above exam, we just initialized the variable without defining it (no value), now we will assign a value to variable.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int example = 3;</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 We have assigned the value to the example variable with  the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operator 3, now the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example</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variable will have value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3</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and have value type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int.</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So that if the variable is not defined? Then the variable will have the default value of the data type it is declared in.</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 name="Rectangle 2"/>
          <p:cNvSpPr/>
          <p:nvPr/>
        </p:nvSpPr>
        <p:spPr>
          <a:xfrm>
            <a:off x="3277031" y="5010278"/>
            <a:ext cx="1025995" cy="40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Data Type</a:t>
            </a:r>
            <a:endParaRPr lang="en-US" sz="1400" dirty="0">
              <a:latin typeface="Times New Roman" panose="02020603050405020304" pitchFamily="18" charset="0"/>
              <a:cs typeface="Times New Roman" panose="02020603050405020304" pitchFamily="18" charset="0"/>
            </a:endParaRPr>
          </a:p>
        </p:txBody>
      </p:sp>
      <p:sp>
        <p:nvSpPr>
          <p:cNvPr id="73" name="Rectangle 72"/>
          <p:cNvSpPr/>
          <p:nvPr/>
        </p:nvSpPr>
        <p:spPr>
          <a:xfrm>
            <a:off x="4633977" y="5010278"/>
            <a:ext cx="1025995" cy="40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Name</a:t>
            </a:r>
            <a:endParaRPr lang="en-US" sz="1400" dirty="0">
              <a:latin typeface="Times New Roman" panose="02020603050405020304" pitchFamily="18" charset="0"/>
              <a:cs typeface="Times New Roman" panose="02020603050405020304" pitchFamily="18" charset="0"/>
            </a:endParaRPr>
          </a:p>
        </p:txBody>
      </p:sp>
      <p:sp>
        <p:nvSpPr>
          <p:cNvPr id="74" name="Rectangle 73"/>
          <p:cNvSpPr/>
          <p:nvPr/>
        </p:nvSpPr>
        <p:spPr>
          <a:xfrm>
            <a:off x="6019031" y="4964016"/>
            <a:ext cx="1025995" cy="40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Data</a:t>
            </a:r>
            <a:endParaRPr lang="en-US" sz="1400" dirty="0">
              <a:latin typeface="Times New Roman" panose="02020603050405020304" pitchFamily="18" charset="0"/>
              <a:cs typeface="Times New Roman" panose="02020603050405020304" pitchFamily="18" charset="0"/>
            </a:endParaRPr>
          </a:p>
        </p:txBody>
      </p:sp>
      <p:cxnSp>
        <p:nvCxnSpPr>
          <p:cNvPr id="112" name="직선 화살표 연결선 112"/>
          <p:cNvCxnSpPr>
            <a:stCxn id="3" idx="0"/>
          </p:cNvCxnSpPr>
          <p:nvPr/>
        </p:nvCxnSpPr>
        <p:spPr>
          <a:xfrm flipV="1">
            <a:off x="3790029" y="4723908"/>
            <a:ext cx="615662" cy="28637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2"/>
          <p:cNvCxnSpPr>
            <a:stCxn id="73" idx="0"/>
          </p:cNvCxnSpPr>
          <p:nvPr/>
        </p:nvCxnSpPr>
        <p:spPr>
          <a:xfrm flipV="1">
            <a:off x="5146975" y="4726282"/>
            <a:ext cx="0" cy="28399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2"/>
          <p:cNvCxnSpPr>
            <a:stCxn id="74" idx="0"/>
          </p:cNvCxnSpPr>
          <p:nvPr/>
        </p:nvCxnSpPr>
        <p:spPr>
          <a:xfrm flipH="1" flipV="1">
            <a:off x="5855283" y="4681099"/>
            <a:ext cx="676746" cy="28291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567847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Giao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TCP:</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Đầu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tiên</a:t>
            </a:r>
            <a:r>
              <a:rPr lang="en-US" altLang="en-US" sz="1600" dirty="0">
                <a:latin typeface="Times New Roman" panose="02020603050405020304" pitchFamily="18" charset="0"/>
                <a:cs typeface="Times New Roman" panose="02020603050405020304" pitchFamily="18" charset="0"/>
              </a:rPr>
              <a:t>, client </a:t>
            </a:r>
            <a:r>
              <a:rPr lang="en-US" altLang="en-US" sz="1600" dirty="0" err="1">
                <a:latin typeface="Times New Roman" panose="02020603050405020304" pitchFamily="18" charset="0"/>
                <a:cs typeface="Times New Roman" panose="02020603050405020304" pitchFamily="18" charset="0"/>
              </a:rPr>
              <a:t>phải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mở</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một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kết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nối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đến</a:t>
            </a:r>
            <a:r>
              <a:rPr lang="en-US" altLang="en-US" sz="1600" dirty="0">
                <a:latin typeface="Times New Roman" panose="02020603050405020304" pitchFamily="18" charset="0"/>
                <a:cs typeface="Times New Roman" panose="02020603050405020304" pitchFamily="18" charset="0"/>
              </a:rPr>
              <a:t> server </a:t>
            </a:r>
            <a:r>
              <a:rPr lang="en-US" altLang="en-US" sz="1600" dirty="0" err="1">
                <a:latin typeface="Times New Roman" panose="02020603050405020304" pitchFamily="18" charset="0"/>
                <a:cs typeface="Times New Roman" panose="02020603050405020304" pitchFamily="18" charset="0"/>
              </a:rPr>
              <a:t>rồi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mới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có</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thể</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gửi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các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lệnh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thông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điệp</a:t>
            </a:r>
            <a:r>
              <a:rPr lang="en-US" altLang="en-US" sz="1600" dirty="0">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a:latin typeface="Times New Roman" panose="02020603050405020304" pitchFamily="18" charset="0"/>
                <a:cs typeface="Times New Roman" panose="02020603050405020304" pitchFamily="18" charset="0"/>
              </a:rPr>
              <a:t>Giao </a:t>
            </a:r>
            <a:r>
              <a:rPr lang="en-US" altLang="en-US" sz="1600" dirty="0" err="1">
                <a:latin typeface="Times New Roman" panose="02020603050405020304" pitchFamily="18" charset="0"/>
                <a:cs typeface="Times New Roman" panose="02020603050405020304" pitchFamily="18" charset="0"/>
              </a:rPr>
              <a:t>thức</a:t>
            </a:r>
            <a:r>
              <a:rPr lang="en-US" altLang="en-US" sz="1600" dirty="0">
                <a:latin typeface="Times New Roman" panose="02020603050405020304" pitchFamily="18" charset="0"/>
                <a:cs typeface="Times New Roman" panose="02020603050405020304" pitchFamily="18" charset="0"/>
              </a:rPr>
              <a:t> HTTP </a:t>
            </a:r>
            <a:r>
              <a:rPr lang="en-US" altLang="en-US" sz="1600" dirty="0" err="1">
                <a:latin typeface="Times New Roman" panose="02020603050405020304" pitchFamily="18" charset="0"/>
                <a:cs typeface="Times New Roman" panose="02020603050405020304" pitchFamily="18" charset="0"/>
              </a:rPr>
              <a:t>mà</a:t>
            </a:r>
            <a:r>
              <a:rPr lang="en-US" altLang="en-US" sz="1600" dirty="0">
                <a:latin typeface="Times New Roman" panose="02020603050405020304" pitchFamily="18" charset="0"/>
                <a:cs typeface="Times New Roman" panose="02020603050405020304" pitchFamily="18" charset="0"/>
              </a:rPr>
              <a:t> ta </a:t>
            </a:r>
            <a:r>
              <a:rPr lang="en-US" altLang="en-US" sz="1600" dirty="0" err="1">
                <a:latin typeface="Times New Roman" panose="02020603050405020304" pitchFamily="18" charset="0"/>
                <a:cs typeface="Times New Roman" panose="02020603050405020304" pitchFamily="18" charset="0"/>
              </a:rPr>
              <a:t>sử</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dụng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với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HttpListener</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HttpClient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chinh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là</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dựa</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trên</a:t>
            </a:r>
            <a:r>
              <a:rPr lang="en-US" altLang="en-US" sz="1600" dirty="0">
                <a:latin typeface="Times New Roman" panose="02020603050405020304" pitchFamily="18" charset="0"/>
                <a:cs typeface="Times New Roman" panose="02020603050405020304" pitchFamily="18" charset="0"/>
              </a:rPr>
              <a:t> TCP.</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Ví</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dụ</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Http Client </a:t>
            </a:r>
            <a:r>
              <a:rPr lang="en-US" altLang="en-US" sz="1600" dirty="0" err="1">
                <a:latin typeface="Times New Roman" panose="02020603050405020304" pitchFamily="18" charset="0"/>
                <a:cs typeface="Times New Roman" panose="02020603050405020304" pitchFamily="18" charset="0"/>
              </a:rPr>
              <a:t>với</a:t>
            </a:r>
            <a:r>
              <a:rPr lang="en-US" altLang="en-US" sz="1600" dirty="0">
                <a:latin typeface="Times New Roman" panose="02020603050405020304" pitchFamily="18" charset="0"/>
                <a:cs typeface="Times New Roman" panose="02020603050405020304" pitchFamily="18" charset="0"/>
              </a:rPr>
              <a:t> TCP</a:t>
            </a:r>
            <a:endParaRPr lang="en-US" alt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using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client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TcpClient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Uri</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uri</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Uri</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url</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hostAdress</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Dns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GetHostAddressesAsync</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uri</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Host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IPAddress</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ipaddrress</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hostAdress</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$"Host: {</a:t>
            </a:r>
            <a:r>
              <a:rPr lang="en-US" sz="1600" b="0" dirty="0" err="1">
                <a:solidFill>
                  <a:srgbClr val="9CDCFE"/>
                </a:solidFill>
                <a:effectLst/>
                <a:latin typeface="Fira Code" pitchFamily="1" charset="0"/>
              </a:rPr>
              <a:t>uri</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Host</a:t>
            </a:r>
            <a:r>
              <a:rPr lang="en-US" sz="1600" b="0" dirty="0">
                <a:solidFill>
                  <a:srgbClr val="CE9178"/>
                </a:solidFill>
                <a:effectLst/>
                <a:latin typeface="Fira Code" pitchFamily="1" charset="0"/>
              </a:rPr>
              <a:t>}, IP: {</a:t>
            </a:r>
            <a:r>
              <a:rPr lang="en-US" sz="1600" b="0" dirty="0" err="1">
                <a:solidFill>
                  <a:srgbClr val="9CDCFE"/>
                </a:solidFill>
                <a:effectLst/>
                <a:latin typeface="Fira Code" pitchFamily="1" charset="0"/>
              </a:rPr>
              <a:t>ipaddrress</a:t>
            </a:r>
            <a:r>
              <a:rPr lang="en-US" sz="1600" b="0" dirty="0">
                <a:solidFill>
                  <a:srgbClr val="CE9178"/>
                </a:solidFill>
                <a:effectLst/>
                <a:latin typeface="Fira Code" pitchFamily="1" charset="0"/>
              </a:rPr>
              <a:t>}:{</a:t>
            </a:r>
            <a:r>
              <a:rPr lang="en-US" sz="1600" b="0" dirty="0" err="1">
                <a:solidFill>
                  <a:srgbClr val="9CDCFE"/>
                </a:solidFill>
                <a:effectLst/>
                <a:latin typeface="Fira Code" pitchFamily="1" charset="0"/>
              </a:rPr>
              <a:t>uri</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Port</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client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ConnectAsync</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ipaddrress</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MapToIPv4</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uri</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Port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"Connected"</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marL="1200150" lvl="2"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07359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Giao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TCP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5253745" cy="412420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TcpListener</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vụTCP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server:</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Lớp</a:t>
            </a:r>
            <a:r>
              <a:rPr lang="en-US" altLang="en-US" sz="1600" dirty="0">
                <a:latin typeface="Times New Roman" panose="02020603050405020304" pitchFamily="18" charset="0"/>
                <a:cs typeface="Times New Roman" panose="02020603050405020304" pitchFamily="18" charset="0"/>
              </a:rPr>
              <a:t> </a:t>
            </a:r>
            <a:r>
              <a:rPr lang="en-US" altLang="en-US" sz="1600" dirty="0" err="1">
                <a:solidFill>
                  <a:srgbClr val="C00000"/>
                </a:solidFill>
                <a:latin typeface="Times New Roman" panose="02020603050405020304" pitchFamily="18" charset="0"/>
                <a:cs typeface="Times New Roman" panose="02020603050405020304" pitchFamily="18" charset="0"/>
              </a:rPr>
              <a:t>TcpListener</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cho</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phép</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tạo</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dịch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vụ</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lắng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nghe</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yêu</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cầu</a:t>
            </a:r>
            <a:r>
              <a:rPr lang="en-US" altLang="en-US" sz="1600" dirty="0">
                <a:latin typeface="Times New Roman" panose="02020603050405020304" pitchFamily="18" charset="0"/>
                <a:cs typeface="Times New Roman" panose="02020603050405020304" pitchFamily="18" charset="0"/>
              </a:rPr>
              <a:t> TCP </a:t>
            </a:r>
            <a:r>
              <a:rPr lang="en-US" altLang="en-US" sz="1600" dirty="0" err="1">
                <a:latin typeface="Times New Roman" panose="02020603050405020304" pitchFamily="18" charset="0"/>
                <a:cs typeface="Times New Roman" panose="02020603050405020304" pitchFamily="18" charset="0"/>
              </a:rPr>
              <a:t>gửi</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đến</a:t>
            </a:r>
            <a:r>
              <a:rPr lang="en-US" altLang="en-US" sz="1600" dirty="0">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Chương</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trình</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này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sẽ</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chạy</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bên</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phía</a:t>
            </a:r>
            <a:r>
              <a:rPr lang="en-US" altLang="en-US" sz="1600" dirty="0">
                <a:latin typeface="Times New Roman" panose="02020603050405020304" pitchFamily="18" charset="0"/>
                <a:cs typeface="Times New Roman" panose="02020603050405020304" pitchFamily="18" charset="0"/>
              </a:rPr>
              <a:t> server </a:t>
            </a:r>
            <a:r>
              <a:rPr lang="en-US" altLang="en-US" sz="1600" dirty="0" err="1">
                <a:latin typeface="Times New Roman" panose="02020603050405020304" pitchFamily="18" charset="0"/>
                <a:cs typeface="Times New Roman" panose="02020603050405020304" pitchFamily="18" charset="0"/>
              </a:rPr>
              <a:t>để</a:t>
            </a:r>
            <a:r>
              <a:rPr lang="en-US" altLang="en-US" sz="1600" dirty="0">
                <a:latin typeface="Times New Roman" panose="02020603050405020304" pitchFamily="18" charset="0"/>
                <a:cs typeface="Times New Roman" panose="02020603050405020304" pitchFamily="18" charset="0"/>
              </a:rPr>
              <a:t> client </a:t>
            </a:r>
            <a:r>
              <a:rPr lang="en-US" altLang="en-US" sz="1600" dirty="0" err="1">
                <a:latin typeface="Times New Roman" panose="02020603050405020304" pitchFamily="18" charset="0"/>
                <a:cs typeface="Times New Roman" panose="02020603050405020304" pitchFamily="18" charset="0"/>
              </a:rPr>
              <a:t>kết</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nối</a:t>
            </a:r>
            <a:r>
              <a:rPr lang="en-US" altLang="en-US" sz="1600" dirty="0">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07359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Giao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TCP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pic>
        <p:nvPicPr>
          <p:cNvPr id="9218" name="Picture 2" descr="Socket Communication in C# - ppt downloa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8576" y="2031917"/>
            <a:ext cx="4778479" cy="35838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923068" y="1001543"/>
            <a:ext cx="694626" cy="1051375"/>
          </a:xfrm>
          <a:prstGeom prst="rect">
            <a:avLst/>
          </a:prstGeom>
          <a:noFill/>
        </p:spPr>
        <p:txBody>
          <a:bodyPr wrap="square" rtlCol="0">
            <a:spAutoFit/>
          </a:bodyPr>
          <a:lstStyle/>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215443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nối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TcpListener</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TcpClient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07359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Giao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TCP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
        <p:nvSpPr>
          <p:cNvPr id="17" name="TextBox 16"/>
          <p:cNvSpPr txBox="1"/>
          <p:nvPr/>
        </p:nvSpPr>
        <p:spPr>
          <a:xfrm>
            <a:off x="1923068" y="1001543"/>
            <a:ext cx="694626" cy="1051375"/>
          </a:xfrm>
          <a:prstGeom prst="rect">
            <a:avLst/>
          </a:prstGeom>
          <a:noFill/>
        </p:spPr>
        <p:txBody>
          <a:bodyPr wrap="square" rtlCol="0">
            <a:spAutoFit/>
          </a:bodyPr>
          <a:lstStyle/>
          <a:p>
            <a:endParaRPr lang="en-US" dirty="0"/>
          </a:p>
        </p:txBody>
      </p:sp>
      <p:pic>
        <p:nvPicPr>
          <p:cNvPr id="35" name="Picture 2" descr="C# – Lập trình Socket giao tiếp TCP client/server | YinYang's Programing  Blo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2592" y="2179113"/>
            <a:ext cx="6206816" cy="42024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4985980"/>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using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client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TcpClient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client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ConnectAsync</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iPAddress</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Port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NetworkStream</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stream</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client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GetStream</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StreamWriter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writer</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StreamWriter</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stream</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StreamReader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reader</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StreamReader</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stream</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await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reader</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ReadLineAsync</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marL="1200150" lvl="2"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altLang="en-US" sz="1600" dirty="0">
              <a:latin typeface="Times New Roman" panose="02020603050405020304" pitchFamily="18" charset="0"/>
              <a:cs typeface="Times New Roman" panose="02020603050405020304" pitchFamily="18" charset="0"/>
            </a:endParaRPr>
          </a:p>
          <a:p>
            <a:pPr marL="1200150" lvl="2" indent="-285750">
              <a:lnSpc>
                <a:spcPct val="150000"/>
              </a:lnSpc>
              <a:buFontTx/>
              <a:buChar char="-"/>
            </a:pPr>
            <a:endParaRPr kumimoji="0" lang="en-US" altLang="en-US" sz="1600" i="0" u="none" strike="noStrike" cap="none" normalizeH="0" baseline="0" dirty="0">
              <a:ln>
                <a:noFill/>
              </a:ln>
              <a:effectLst/>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07359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Giao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TCP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1366310" y="3594093"/>
            <a:ext cx="209550" cy="574898"/>
          </a:xfrm>
          <a:prstGeom prst="rect">
            <a:avLst/>
          </a:prstGeom>
          <a:noFill/>
        </p:spPr>
        <p:txBody>
          <a:bodyPr wrap="square" rtlCol="0">
            <a:spAutoFit/>
          </a:bodyPr>
          <a:lstStyle/>
          <a:p>
            <a:endParaRPr lang="en-US" dirty="0"/>
          </a:p>
        </p:txBody>
      </p:sp>
      <p:sp>
        <p:nvSpPr>
          <p:cNvPr id="17" name="TextBox 16"/>
          <p:cNvSpPr txBox="1"/>
          <p:nvPr/>
        </p:nvSpPr>
        <p:spPr>
          <a:xfrm>
            <a:off x="1923068" y="1001543"/>
            <a:ext cx="694626" cy="1051375"/>
          </a:xfrm>
          <a:prstGeom prst="rect">
            <a:avLst/>
          </a:prstGeom>
          <a:noFill/>
        </p:spPr>
        <p:txBody>
          <a:bodyPr wrap="square" rtlCol="0">
            <a:spAutoFit/>
          </a:bodyPr>
          <a:lstStyle/>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5. Database </a:t>
            </a:r>
            <a:r>
              <a:rPr lang="en-US" altLang="ko-KR" sz="5400"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và</a:t>
            </a: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5400"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LinQ</a:t>
            </a: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a:t>
            </a:r>
            <a:r>
              <a:rPr lang="en-US" altLang="ko-KR" sz="5400"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trong</a:t>
            </a: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C#</a:t>
            </a:r>
            <a:endPar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641906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ADO.NET: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ADO.NET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(ActiveX Data Object)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viện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qua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ứng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dụng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tương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lấy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về</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nhật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xóa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SQLServer</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XML, MySQL, Oracle Database ...).</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Kiến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trúc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ADO.NET: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pic>
        <p:nvPicPr>
          <p:cNvPr id="205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6143" y="3111068"/>
            <a:ext cx="5490512" cy="342730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2411506" y="4447754"/>
            <a:ext cx="607919" cy="966928"/>
          </a:xfrm>
          <a:prstGeom prst="rect">
            <a:avLst/>
          </a:prstGeom>
          <a:noFill/>
        </p:spPr>
        <p:txBody>
          <a:bodyPr wrap="square" rtlCol="0">
            <a:spAutoFit/>
          </a:bodyPr>
          <a:lstStyle/>
          <a:p>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9696885"/>
          </a:xfrm>
          <a:prstGeom prst="rect">
            <a:avLst/>
          </a:prstGeom>
        </p:spPr>
        <p:txBody>
          <a:bodyPr wrap="square">
            <a:spAutoFit/>
          </a:bodyPr>
          <a:lstStyle/>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Phần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b="0" i="0" dirty="0">
                <a:solidFill>
                  <a:srgbClr val="C22C72"/>
                </a:solidFill>
                <a:effectLst/>
                <a:latin typeface="Times New Roman" panose="02020603050405020304" pitchFamily="18" charset="0"/>
                <a:cs typeface="Times New Roman" panose="02020603050405020304" pitchFamily="18" charset="0"/>
              </a:rPr>
              <a:t>Data Provider</a:t>
            </a:r>
            <a:r>
              <a:rPr lang="en-US" sz="1600" dirty="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là</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các</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thư</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viện</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lớp</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cung</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cấp</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chức</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năng</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tạo</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kết</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nối</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đến</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nguồn</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dữ</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liệu</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thi</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hành</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các</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lệnh</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trên</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nguồn</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dữ</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liệu</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đó</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 </a:t>
            </a:r>
            <a:r>
              <a:rPr kumimoji="0" lang="en-US" altLang="en-US" sz="1600" b="0" i="0" u="none" strike="noStrike" cap="none" normalizeH="0" baseline="0" dirty="0">
                <a:ln>
                  <a:noFill/>
                </a:ln>
                <a:solidFill>
                  <a:srgbClr val="C22C72"/>
                </a:solidFill>
                <a:effectLst/>
                <a:latin typeface="Times New Roman" panose="02020603050405020304" pitchFamily="18" charset="0"/>
                <a:ea typeface="Tahoma" panose="020B0604030504040204" pitchFamily="34" charset="0"/>
                <a:cs typeface="Times New Roman" panose="02020603050405020304" pitchFamily="18" charset="0"/>
              </a:rPr>
              <a:t>inset, update, delete, read</a:t>
            </a:r>
            <a:r>
              <a:rPr kumimoji="0" lang="en-US" altLang="en-US" sz="1600" b="0" i="0" u="none" strike="noStrike" cap="none" normalizeH="0" baseline="0" dirty="0">
                <a:ln>
                  <a:noFill/>
                </a:ln>
                <a:solidFill>
                  <a:srgbClr val="383D41"/>
                </a:solidFill>
                <a:effectLst/>
                <a:latin typeface="Times New Roman" panose="02020603050405020304" pitchFamily="18" charset="0"/>
                <a:ea typeface="Tahoma" panose="020B0604030504040204" pitchFamily="34"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742950" lvl="1" indent="-285750">
              <a:lnSpc>
                <a:spcPct val="150000"/>
              </a:lnSpc>
              <a:buFontTx/>
              <a:buChar char="-"/>
            </a:pPr>
            <a:r>
              <a:rPr kumimoji="0" lang="en-US" altLang="en-US" sz="1600" b="1" i="0" u="none" strike="noStrike" cap="none" normalizeH="0" baseline="0" dirty="0">
                <a:ln>
                  <a:noFill/>
                </a:ln>
                <a:solidFill>
                  <a:srgbClr val="3F51B5"/>
                </a:solidFill>
                <a:effectLst/>
                <a:latin typeface="Times New Roman" panose="02020603050405020304" pitchFamily="18" charset="0"/>
                <a:cs typeface="Times New Roman" panose="02020603050405020304" pitchFamily="18" charset="0"/>
              </a:rPr>
              <a:t>SQL Server</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Loại</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Data Provider</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mặc</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định</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.NET Core</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SqlClient</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ở namespace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System.Data.SqlClient</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cung</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cấp</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khả</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năng</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383D41"/>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rPr>
              <a:t>SQL Server</a:t>
            </a:r>
            <a:endParaRPr kumimoji="0" lang="en-US" altLang="en-US" sz="1600" b="1" i="0" u="none" strike="noStrike" cap="none" normalizeH="0" baseline="0" dirty="0">
              <a:ln>
                <a:noFill/>
              </a:ln>
              <a:solidFill>
                <a:srgbClr val="383D41"/>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ea typeface="Tahoma" panose="020B0604030504040204" pitchFamily="34" charset="0"/>
                <a:cs typeface="Times New Roman" panose="02020603050405020304" pitchFamily="18" charset="0"/>
              </a:rPr>
              <a:t>Phân</a:t>
            </a:r>
            <a:r>
              <a:rPr lang="en-US" alt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1600" dirty="0" err="1">
                <a:latin typeface="Times New Roman" panose="02020603050405020304" pitchFamily="18" charset="0"/>
                <a:ea typeface="Tahoma" panose="020B0604030504040204" pitchFamily="34" charset="0"/>
                <a:cs typeface="Times New Roman" panose="02020603050405020304" pitchFamily="18" charset="0"/>
              </a:rPr>
              <a:t>thứ</a:t>
            </a:r>
            <a:r>
              <a:rPr lang="en-US" altLang="en-US" sz="1600" dirty="0">
                <a:latin typeface="Times New Roman" panose="02020603050405020304" pitchFamily="18" charset="0"/>
                <a:ea typeface="Tahoma" panose="020B0604030504040204" pitchFamily="34" charset="0"/>
                <a:cs typeface="Times New Roman" panose="02020603050405020304" pitchFamily="18" charset="0"/>
              </a:rPr>
              <a:t> 2 </a:t>
            </a:r>
            <a:r>
              <a:rPr lang="en-US" altLang="en-US" sz="1600" dirty="0" err="1">
                <a:latin typeface="Times New Roman" panose="02020603050405020304" pitchFamily="18" charset="0"/>
                <a:ea typeface="Tahoma" panose="020B0604030504040204" pitchFamily="34" charset="0"/>
                <a:cs typeface="Times New Roman" panose="02020603050405020304" pitchFamily="18" charset="0"/>
              </a:rPr>
              <a:t>là</a:t>
            </a:r>
            <a:r>
              <a:rPr lang="en-US" alt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0" i="0" dirty="0" err="1">
                <a:solidFill>
                  <a:srgbClr val="C22C72"/>
                </a:solidFill>
                <a:effectLst/>
                <a:latin typeface="Times New Roman" panose="02020603050405020304" pitchFamily="18" charset="0"/>
                <a:cs typeface="Times New Roman" panose="02020603050405020304" pitchFamily="18" charset="0"/>
              </a:rPr>
              <a:t>DataSet</a:t>
            </a:r>
            <a:r>
              <a:rPr lang="en-US" sz="1600" dirty="0">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viện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độc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Data Provider)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tạo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ra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quản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lý</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không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phụ</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thuộc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ngồn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đâu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đã</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ở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ứng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dụng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(local) hay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XML.</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DataSet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thường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gồm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nhiều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DataTable</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DataTable</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lại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gồm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DataColumn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dàng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buộc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khóa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chính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Vậy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DataSet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sự</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trừu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hóa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CSDL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thực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sp>
        <p:nvSpPr>
          <p:cNvPr id="31" name="TextBox 30"/>
          <p:cNvSpPr txBox="1"/>
          <p:nvPr/>
        </p:nvSpPr>
        <p:spPr>
          <a:xfrm>
            <a:off x="2411506" y="4447754"/>
            <a:ext cx="607919" cy="966928"/>
          </a:xfrm>
          <a:prstGeom prst="rect">
            <a:avLst/>
          </a:prstGeom>
          <a:noFill/>
        </p:spPr>
        <p:txBody>
          <a:bodyPr wrap="square" rtlCol="0">
            <a:spAutoFit/>
          </a:bodyPr>
          <a:lstStyle/>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6049733"/>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nối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DBConnection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1" i="0" u="none" strike="noStrike" cap="none" normalizeH="0" baseline="0" dirty="0" err="1">
                <a:ln>
                  <a:noFill/>
                </a:ln>
                <a:solidFill>
                  <a:srgbClr val="B1154A"/>
                </a:solidFill>
                <a:effectLst/>
                <a:latin typeface="Times New Roman" panose="02020603050405020304" pitchFamily="18" charset="0"/>
                <a:cs typeface="Times New Roman" panose="02020603050405020304" pitchFamily="18" charset="0"/>
              </a:rPr>
              <a:t>DbConnection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biểu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diễn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sự</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máy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chủ</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CSDL.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này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viện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triển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khai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cụ</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loại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CSDL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SQL Server</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triển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khai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kế</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thừa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DbConnection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B1154A"/>
                </a:solidFill>
                <a:effectLst/>
                <a:latin typeface="Times New Roman" panose="02020603050405020304" pitchFamily="18" charset="0"/>
                <a:cs typeface="Times New Roman" panose="02020603050405020304" pitchFamily="18" charset="0"/>
              </a:rPr>
              <a:t>SqlConnection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b="0" i="0" u="none" strike="noStrike" cap="none" normalizeH="0" baseline="0" dirty="0" err="1">
                <a:ln>
                  <a:noFill/>
                </a:ln>
                <a:solidFill>
                  <a:srgbClr val="B1154A"/>
                </a:solidFill>
                <a:effectLst/>
                <a:latin typeface="Times New Roman" panose="02020603050405020304" pitchFamily="18" charset="0"/>
                <a:cs typeface="Times New Roman" panose="02020603050405020304" pitchFamily="18" charset="0"/>
              </a:rPr>
              <a:t>SqlConnection</a:t>
            </a:r>
            <a:r>
              <a:rPr kumimoji="0" lang="en-US" altLang="en-US" sz="1600" b="0" i="0" u="none" strike="noStrike" cap="none" normalizeH="0" baseline="0" dirty="0">
                <a:ln>
                  <a:noFill/>
                </a:ln>
                <a:solidFill>
                  <a:srgbClr val="B1154A"/>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sử</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dụng</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bước</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cơ</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bản</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sau</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sp>
        <p:nvSpPr>
          <p:cNvPr id="31" name="TextBox 30"/>
          <p:cNvSpPr txBox="1"/>
          <p:nvPr/>
        </p:nvSpPr>
        <p:spPr>
          <a:xfrm>
            <a:off x="1640660" y="3360674"/>
            <a:ext cx="4809707" cy="1894749"/>
          </a:xfrm>
          <a:prstGeom prst="rect">
            <a:avLst/>
          </a:prstGeom>
          <a:noFill/>
        </p:spPr>
        <p:txBody>
          <a:bodyPr wrap="square" rtlCol="0">
            <a:spAutoFit/>
          </a:bodyPr>
          <a:lstStyle/>
          <a:p>
            <a:pPr marL="742950" lvl="1" indent="-285750">
              <a:lnSpc>
                <a:spcPct val="150000"/>
              </a:lnSpc>
              <a:buFontTx/>
              <a:buChar char="-"/>
            </a:pP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solidFill>
                  <a:srgbClr val="B1154A"/>
                </a:solidFill>
                <a:latin typeface="Times New Roman" panose="02020603050405020304" pitchFamily="18" charset="0"/>
                <a:cs typeface="Times New Roman" panose="02020603050405020304" pitchFamily="18" charset="0"/>
              </a:rPr>
              <a:t>SqlConnection</a:t>
            </a:r>
            <a:endParaRPr lang="en-US" sz="1600" dirty="0">
              <a:solidFill>
                <a:srgbClr val="B1154A"/>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M</a:t>
            </a:r>
            <a:r>
              <a:rPr lang="en-US" sz="1600" dirty="0" err="1">
                <a:latin typeface="Times New Roman" panose="02020603050405020304" pitchFamily="18" charset="0"/>
                <a:cs typeface="Times New Roman" panose="02020603050405020304" pitchFamily="18" charset="0"/>
              </a:rPr>
              <a:t>ở</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b="1" dirty="0">
                <a:solidFill>
                  <a:srgbClr val="B1154A"/>
                </a:solidFill>
                <a:latin typeface="Times New Roman" panose="02020603050405020304" pitchFamily="18" charset="0"/>
                <a:cs typeface="Times New Roman" panose="02020603050405020304" pitchFamily="18" charset="0"/>
              </a:rPr>
              <a:t>Open()</a:t>
            </a:r>
            <a:endParaRPr lang="en-US" sz="1600" b="1" dirty="0">
              <a:solidFill>
                <a:srgbClr val="B1154A"/>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Thực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hiện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truy</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vấn</a:t>
            </a:r>
            <a:endParaRPr lang="en-US" sz="1600" dirty="0">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a:effectLst/>
                <a:latin typeface="Times New Roman" panose="02020603050405020304" pitchFamily="18" charset="0"/>
                <a:cs typeface="Times New Roman" panose="02020603050405020304" pitchFamily="18" charset="0"/>
              </a:rPr>
              <a:t>Khi </a:t>
            </a:r>
            <a:r>
              <a:rPr lang="en-US" sz="1600" dirty="0" err="1">
                <a:effectLst/>
                <a:latin typeface="Times New Roman" panose="02020603050405020304" pitchFamily="18" charset="0"/>
                <a:cs typeface="Times New Roman" panose="02020603050405020304" pitchFamily="18" charset="0"/>
              </a:rPr>
              <a:t>kh</a:t>
            </a:r>
            <a:r>
              <a:rPr lang="en-US" sz="1600" dirty="0" err="1">
                <a:latin typeface="Times New Roman" panose="02020603050405020304" pitchFamily="18" charset="0"/>
                <a:cs typeface="Times New Roman" panose="02020603050405020304" pitchFamily="18" charset="0"/>
              </a:rPr>
              <a:t>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b="1" dirty="0">
                <a:solidFill>
                  <a:srgbClr val="B1154A"/>
                </a:solidFill>
                <a:latin typeface="Times New Roman" panose="02020603050405020304" pitchFamily="18" charset="0"/>
                <a:cs typeface="Times New Roman" panose="02020603050405020304" pitchFamily="18" charset="0"/>
              </a:rPr>
              <a:t>Close()</a:t>
            </a:r>
            <a:endParaRPr lang="en-US" sz="1600" b="1" dirty="0">
              <a:solidFill>
                <a:srgbClr val="B1154A"/>
              </a:solidFill>
              <a:effectLst/>
              <a:latin typeface="Times New Roman" panose="02020603050405020304" pitchFamily="18" charset="0"/>
              <a:cs typeface="Times New Roman" panose="02020603050405020304" pitchFamily="18" charset="0"/>
            </a:endParaRPr>
          </a:p>
        </p:txBody>
      </p:sp>
      <p:pic>
        <p:nvPicPr>
          <p:cNvPr id="4099" name="Picture 3" descr="How does ADO.Net connection pooling work? | InfoWorl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8143" y="3318656"/>
            <a:ext cx="4486006" cy="30750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1002005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chuỗi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nối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SQL Server:</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effectLst/>
                <a:latin typeface="Times New Roman" panose="02020603050405020304" pitchFamily="18" charset="0"/>
                <a:cs typeface="Times New Roman" panose="02020603050405020304" pitchFamily="18" charset="0"/>
              </a:rPr>
              <a:t>Chuỗi</a:t>
            </a:r>
            <a:r>
              <a:rPr kumimoji="0" lang="en-US" altLang="en-US" sz="1600" b="1" i="0" u="none" strike="noStrike" cap="none" normalizeH="0" baseline="0" dirty="0">
                <a:ln>
                  <a:noFill/>
                </a:ln>
                <a:solidFill>
                  <a:srgbClr val="B1154A"/>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(connection string)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tham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số</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khởi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tạo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ra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SqlConnection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chuỗi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này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chứa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thông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tin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cơ</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bản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thực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Server,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thông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tin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được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chứa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theo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cặp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key=value;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Chuỗi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dạng</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effectLst/>
                <a:latin typeface="Times New Roman" panose="02020603050405020304" pitchFamily="18" charset="0"/>
                <a:cs typeface="Times New Roman" panose="02020603050405020304" pitchFamily="18" charset="0"/>
              </a:rPr>
              <a:t>sau</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lvl="1">
              <a:lnSpc>
                <a:spcPct val="150000"/>
              </a:lnSpc>
            </a:pPr>
            <a:r>
              <a:rPr lang="en-US" sz="1400" b="0" dirty="0">
                <a:solidFill>
                  <a:srgbClr val="CE9178"/>
                </a:solidFill>
                <a:effectLst/>
                <a:latin typeface="Fira Code" pitchFamily="1" charset="0"/>
              </a:rPr>
              <a:t>"Server=</a:t>
            </a:r>
            <a:r>
              <a:rPr lang="en-US" sz="1400" b="0" dirty="0" err="1">
                <a:solidFill>
                  <a:srgbClr val="CE9178"/>
                </a:solidFill>
                <a:effectLst/>
                <a:latin typeface="Fira Code" pitchFamily="1" charset="0"/>
              </a:rPr>
              <a:t>ServerAddress;Database</a:t>
            </a:r>
            <a:r>
              <a:rPr lang="en-US" sz="1400" b="0" dirty="0">
                <a:solidFill>
                  <a:srgbClr val="CE9178"/>
                </a:solidFill>
                <a:effectLst/>
                <a:latin typeface="Fira Code" pitchFamily="1" charset="0"/>
              </a:rPr>
              <a:t>=</a:t>
            </a:r>
            <a:r>
              <a:rPr lang="en-US" sz="1400" b="0" dirty="0" err="1">
                <a:solidFill>
                  <a:srgbClr val="CE9178"/>
                </a:solidFill>
                <a:effectLst/>
                <a:latin typeface="Fira Code" pitchFamily="1" charset="0"/>
              </a:rPr>
              <a:t>DataBaseName;User</a:t>
            </a:r>
            <a:r>
              <a:rPr lang="en-US" sz="1400" b="0" dirty="0">
                <a:solidFill>
                  <a:srgbClr val="CE9178"/>
                </a:solidFill>
                <a:effectLst/>
                <a:latin typeface="Fira Code" pitchFamily="1" charset="0"/>
              </a:rPr>
              <a:t> Id=</a:t>
            </a:r>
            <a:r>
              <a:rPr lang="en-US" sz="1400" b="0" dirty="0" err="1">
                <a:solidFill>
                  <a:srgbClr val="CE9178"/>
                </a:solidFill>
                <a:effectLst/>
                <a:latin typeface="Fira Code" pitchFamily="1" charset="0"/>
              </a:rPr>
              <a:t>Username;Password</a:t>
            </a:r>
            <a:r>
              <a:rPr lang="en-US" sz="1400" b="0" dirty="0">
                <a:solidFill>
                  <a:srgbClr val="CE9178"/>
                </a:solidFill>
                <a:effectLst/>
                <a:latin typeface="Fira Code" pitchFamily="1" charset="0"/>
              </a:rPr>
              <a:t>=</a:t>
            </a:r>
            <a:r>
              <a:rPr lang="en-US" sz="1400" b="0" dirty="0" err="1">
                <a:solidFill>
                  <a:srgbClr val="CE9178"/>
                </a:solidFill>
                <a:effectLst/>
                <a:latin typeface="Fira Code" pitchFamily="1" charset="0"/>
              </a:rPr>
              <a:t>myPassword</a:t>
            </a:r>
            <a:r>
              <a:rPr lang="en-US" sz="1400" b="0" dirty="0">
                <a:solidFill>
                  <a:srgbClr val="CE9178"/>
                </a:solidFill>
                <a:effectLst/>
                <a:latin typeface="Fira Code" pitchFamily="1" charset="0"/>
              </a:rPr>
              <a:t>;"</a:t>
            </a: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dirty="0" err="1">
                <a:latin typeface="Times New Roman" panose="02020603050405020304" pitchFamily="18" charset="0"/>
                <a:cs typeface="Times New Roman" panose="02020603050405020304" pitchFamily="18" charset="0"/>
              </a:rPr>
              <a:t>Hoặc</a:t>
            </a:r>
            <a:r>
              <a:rPr lang="en-US" altLang="en-US" sz="1600" dirty="0">
                <a:latin typeface="Times New Roman" panose="02020603050405020304" pitchFamily="18" charset="0"/>
                <a:cs typeface="Times New Roman" panose="02020603050405020304" pitchFamily="18" charset="0"/>
              </a:rPr>
              <a:t> </a:t>
            </a:r>
            <a:r>
              <a:rPr lang="en-US" altLang="en-US" sz="1600" dirty="0" err="1">
                <a:latin typeface="Times New Roman" panose="02020603050405020304" pitchFamily="18" charset="0"/>
                <a:cs typeface="Times New Roman" panose="02020603050405020304" pitchFamily="18" charset="0"/>
              </a:rPr>
              <a:t>là</a:t>
            </a:r>
            <a:r>
              <a:rPr lang="en-US" altLang="en-US" sz="1600" dirty="0">
                <a:latin typeface="Times New Roman" panose="02020603050405020304" pitchFamily="18" charset="0"/>
                <a:cs typeface="Times New Roman" panose="02020603050405020304" pitchFamily="18" charset="0"/>
              </a:rPr>
              <a:t>:</a:t>
            </a:r>
            <a:endParaRPr lang="en-US" altLang="en-US" sz="1600" dirty="0">
              <a:latin typeface="Times New Roman" panose="02020603050405020304" pitchFamily="18" charset="0"/>
              <a:cs typeface="Times New Roman" panose="02020603050405020304" pitchFamily="18" charset="0"/>
            </a:endParaRPr>
          </a:p>
          <a:p>
            <a:pPr>
              <a:lnSpc>
                <a:spcPct val="150000"/>
              </a:lnSpc>
            </a:pPr>
            <a:r>
              <a:rPr lang="en-US" sz="1600" dirty="0">
                <a:solidFill>
                  <a:srgbClr val="CE9178"/>
                </a:solidFill>
                <a:latin typeface="Times New Roman" panose="02020603050405020304" pitchFamily="18" charset="0"/>
                <a:cs typeface="Times New Roman" panose="02020603050405020304" pitchFamily="18" charset="0"/>
              </a:rPr>
              <a:t>     </a:t>
            </a:r>
            <a:r>
              <a:rPr lang="en-US" sz="1400" b="0" dirty="0">
                <a:solidFill>
                  <a:srgbClr val="CE9178"/>
                </a:solidFill>
                <a:effectLst/>
                <a:latin typeface="Fira Code" pitchFamily="1" charset="0"/>
              </a:rPr>
              <a:t>"Data Source=</a:t>
            </a:r>
            <a:r>
              <a:rPr lang="en-US" sz="1400" b="0" dirty="0" err="1">
                <a:solidFill>
                  <a:srgbClr val="CE9178"/>
                </a:solidFill>
                <a:effectLst/>
                <a:latin typeface="Fira Code" pitchFamily="1" charset="0"/>
              </a:rPr>
              <a:t>ServerAddress;Database</a:t>
            </a:r>
            <a:r>
              <a:rPr lang="en-US" sz="1400" b="0" dirty="0">
                <a:solidFill>
                  <a:srgbClr val="CE9178"/>
                </a:solidFill>
                <a:effectLst/>
                <a:latin typeface="Fira Code" pitchFamily="1" charset="0"/>
              </a:rPr>
              <a:t>=</a:t>
            </a:r>
            <a:r>
              <a:rPr lang="en-US" sz="1400" b="0" dirty="0" err="1">
                <a:solidFill>
                  <a:srgbClr val="CE9178"/>
                </a:solidFill>
                <a:effectLst/>
                <a:latin typeface="Fira Code" pitchFamily="1" charset="0"/>
              </a:rPr>
              <a:t>DataBaseName;User</a:t>
            </a:r>
            <a:r>
              <a:rPr lang="en-US" sz="1400" b="0" dirty="0">
                <a:solidFill>
                  <a:srgbClr val="CE9178"/>
                </a:solidFill>
                <a:effectLst/>
                <a:latin typeface="Fira Code" pitchFamily="1" charset="0"/>
              </a:rPr>
              <a:t> Id=</a:t>
            </a:r>
            <a:r>
              <a:rPr lang="en-US" sz="1400" b="0" dirty="0" err="1">
                <a:solidFill>
                  <a:srgbClr val="CE9178"/>
                </a:solidFill>
                <a:effectLst/>
                <a:latin typeface="Fira Code" pitchFamily="1" charset="0"/>
              </a:rPr>
              <a:t>Username;Password</a:t>
            </a:r>
            <a:r>
              <a:rPr lang="en-US" sz="1400" b="0" dirty="0">
                <a:solidFill>
                  <a:srgbClr val="CE9178"/>
                </a:solidFill>
                <a:effectLst/>
                <a:latin typeface="Fira Code" pitchFamily="1" charset="0"/>
              </a:rPr>
              <a:t>=</a:t>
            </a:r>
            <a:r>
              <a:rPr lang="en-US" sz="1400" b="0" dirty="0" err="1">
                <a:solidFill>
                  <a:srgbClr val="CE9178"/>
                </a:solidFill>
                <a:effectLst/>
                <a:latin typeface="Fira Code" pitchFamily="1" charset="0"/>
              </a:rPr>
              <a:t>myPassword</a:t>
            </a:r>
            <a:r>
              <a:rPr lang="en-US" sz="1400" b="0" dirty="0">
                <a:solidFill>
                  <a:srgbClr val="CE9178"/>
                </a:solidFill>
                <a:effectLst/>
                <a:latin typeface="Fira Code" pitchFamily="1" charset="0"/>
              </a:rPr>
              <a:t>;“</a:t>
            </a:r>
            <a:endParaRPr lang="en-US" altLang="en-US" sz="14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en-US" sz="1600" b="1" dirty="0" err="1">
                <a:latin typeface="Times New Roman" panose="02020603050405020304" pitchFamily="18" charset="0"/>
                <a:cs typeface="Times New Roman" panose="02020603050405020304" pitchFamily="18" charset="0"/>
              </a:rPr>
              <a:t>Ví</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dụ</a:t>
            </a:r>
            <a:r>
              <a:rPr lang="en-US" altLang="en-US" sz="1600" b="1" dirty="0">
                <a:latin typeface="Times New Roman" panose="02020603050405020304" pitchFamily="18" charset="0"/>
                <a:cs typeface="Times New Roman" panose="02020603050405020304" pitchFamily="18" charset="0"/>
              </a:rPr>
              <a:t> </a:t>
            </a:r>
            <a:r>
              <a:rPr lang="vi-VN" sz="1600" b="0" i="0" dirty="0">
                <a:solidFill>
                  <a:srgbClr val="212529"/>
                </a:solidFill>
                <a:effectLst/>
                <a:latin typeface="+mj-lt"/>
              </a:rPr>
              <a:t>SQL Server ở máy có địa chỉ IP 192.168.1.10, có CSDL tên exampledb, cho phép kết nối với User/Password là testuser/testpass, thì tạo ra chuỗi kết nối và đối tượng SqlConnection như sau:</a:t>
            </a:r>
            <a:endParaRPr lang="en-US" altLang="en-US" sz="1600" dirty="0">
              <a:latin typeface="+mj-lt"/>
              <a:cs typeface="Times New Roman" panose="02020603050405020304" pitchFamily="18" charset="0"/>
            </a:endParaRPr>
          </a:p>
          <a:p>
            <a:r>
              <a:rPr lang="en-US" sz="1600" b="0" dirty="0">
                <a:solidFill>
                  <a:srgbClr val="CE9178"/>
                </a:solidFill>
                <a:effectLst/>
                <a:latin typeface="Times New Roman" panose="02020603050405020304" pitchFamily="18" charset="0"/>
                <a:cs typeface="Times New Roman" panose="02020603050405020304" pitchFamily="18" charset="0"/>
              </a:rPr>
              <a:t> 	</a:t>
            </a:r>
            <a:r>
              <a:rPr lang="en-US" sz="1600" b="0" dirty="0">
                <a:solidFill>
                  <a:srgbClr val="4EC9B0"/>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connectionString</a:t>
            </a:r>
            <a:r>
              <a:rPr lang="en-US" sz="1600" b="0" dirty="0">
                <a:solidFill>
                  <a:srgbClr val="D4D4D4"/>
                </a:solidFill>
                <a:effectLst/>
                <a:latin typeface="Fira Code" pitchFamily="1" charset="0"/>
              </a:rPr>
              <a:t> = </a:t>
            </a:r>
            <a:r>
              <a:rPr lang="en-US" sz="1600" b="0" dirty="0">
                <a:solidFill>
                  <a:srgbClr val="CE9178"/>
                </a:solidFill>
                <a:effectLst/>
                <a:latin typeface="Fira Code" pitchFamily="1" charset="0"/>
              </a:rPr>
              <a:t>"Server=192.168.1.10;Database=</a:t>
            </a:r>
            <a:r>
              <a:rPr lang="en-US" sz="1600" b="0" dirty="0" err="1">
                <a:solidFill>
                  <a:srgbClr val="CE9178"/>
                </a:solidFill>
                <a:effectLst/>
                <a:latin typeface="Fira Code" pitchFamily="1" charset="0"/>
              </a:rPr>
              <a:t>exampledb;User</a:t>
            </a:r>
            <a:r>
              <a:rPr lang="en-US" sz="1600" b="0" dirty="0">
                <a:solidFill>
                  <a:srgbClr val="CE9178"/>
                </a:solidFill>
                <a:effectLst/>
                <a:latin typeface="Fira Code" pitchFamily="1" charset="0"/>
              </a:rPr>
              <a:t> Id=</a:t>
            </a:r>
            <a:r>
              <a:rPr lang="en-US" sz="1600" b="0" dirty="0" err="1">
                <a:solidFill>
                  <a:srgbClr val="CE9178"/>
                </a:solidFill>
                <a:effectLst/>
                <a:latin typeface="Fira Code" pitchFamily="1" charset="0"/>
              </a:rPr>
              <a:t>testuser;Password</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testpass</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sqlConnection</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SqlConnection</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connectionString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sqlConnection</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Open</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//Open connection</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//...Query data, insert record, delete record...</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sqlConnection</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Close</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//Close connection</a:t>
            </a:r>
            <a:endParaRPr lang="en-US" sz="1600" b="0" dirty="0">
              <a:solidFill>
                <a:srgbClr val="D4D4D4"/>
              </a:solidFill>
              <a:effectLst/>
              <a:latin typeface="Fira Code" pitchFamily="1" charset="0"/>
            </a:endParaRPr>
          </a:p>
          <a:p>
            <a:pPr>
              <a:lnSpc>
                <a:spcPct val="150000"/>
              </a:lnSpc>
            </a:pPr>
            <a:endParaRPr lang="en-US" sz="1400" dirty="0">
              <a:solidFill>
                <a:srgbClr val="D4D4D4"/>
              </a:solidFill>
              <a:latin typeface="Fira Code" pitchFamily="1" charset="0"/>
            </a:endParaRPr>
          </a:p>
          <a:p>
            <a:pPr>
              <a:lnSpc>
                <a:spcPct val="150000"/>
              </a:lnSpc>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065670"/>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SQL Command:</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Lớp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SqlCommand</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triển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khai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DbCommand</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tạo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ra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hành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3F51B5"/>
                </a:solidFill>
                <a:effectLst/>
                <a:latin typeface="Times New Roman" panose="02020603050405020304" pitchFamily="18" charset="0"/>
                <a:cs typeface="Times New Roman" panose="02020603050405020304" pitchFamily="18" charset="0"/>
                <a:hlinkClick r:id="rId11"/>
              </a:rPr>
              <a:t>SQL</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tương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rgbClr val="3F51B5"/>
                </a:solidFill>
                <a:effectLst/>
                <a:latin typeface="Times New Roman" panose="02020603050405020304" pitchFamily="18" charset="0"/>
                <a:cs typeface="Times New Roman" panose="02020603050405020304" pitchFamily="18" charset="0"/>
                <a:hlinkClick r:id="rId12"/>
              </a:rPr>
              <a:t>MS SQL Server</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đề</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UPDATE|INSERT|CREATE TABLE|SELECT ...</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cũng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như</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hành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hàm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stored procedure</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Database.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Để</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tạo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hành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được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SqlCommand</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thì</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cần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thiết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tham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số</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đồng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thời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phải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thiết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thông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tin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kết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đến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Server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SqlConnection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đối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tượng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SqlCommand</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sz="1400" b="0" dirty="0">
                <a:solidFill>
                  <a:srgbClr val="D4D4D4"/>
                </a:solidFill>
                <a:effectLst/>
                <a:latin typeface="Fira Code" pitchFamily="1"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400" dirty="0">
              <a:solidFill>
                <a:srgbClr val="D4D4D4"/>
              </a:solidFill>
              <a:latin typeface="Fira Code" pitchFamily="1" charset="0"/>
            </a:endParaRPr>
          </a:p>
          <a:p>
            <a:pPr>
              <a:lnSpc>
                <a:spcPct val="150000"/>
              </a:lnSpc>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pic>
        <p:nvPicPr>
          <p:cNvPr id="6148" name="Picture 4" descr="A Beginner's Tutorial for Understanding ADO.NET - CodeProje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1979" y="3994332"/>
            <a:ext cx="5463820" cy="253603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3155576" y="4373223"/>
            <a:ext cx="550131" cy="790814"/>
          </a:xfrm>
          <a:prstGeom prst="rect">
            <a:avLst/>
          </a:prstGeom>
          <a:noFill/>
        </p:spPr>
        <p:txBody>
          <a:bodyPr wrap="square" rtlCol="0">
            <a:spAutoFit/>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93862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1.4.1 Data type conversion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0073" y="1695778"/>
            <a:ext cx="9987517" cy="3833742"/>
          </a:xfrm>
          <a:prstGeom prst="rect">
            <a:avLst/>
          </a:prstGeom>
        </p:spPr>
        <p:txBody>
          <a:bodyPr wrap="square">
            <a:spAutoFit/>
          </a:bodyPr>
          <a:lstStyle/>
          <a:p>
            <a:pPr algn="ctr">
              <a:lnSpc>
                <a:spcPct val="150000"/>
              </a:lnSpc>
            </a:pPr>
            <a:r>
              <a:rPr lang="en-US" altLang="ko-KR" sz="2000" b="1"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In C# there are main three ways to convert data types:</a:t>
            </a:r>
            <a:endParaRPr lang="en-US" altLang="ko-KR" sz="200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342900" lvl="0" indent="-342900">
              <a:lnSpc>
                <a:spcPct val="150000"/>
              </a:lnSpc>
              <a:buFont typeface="+mj-lt"/>
              <a:buAutoNum type="arabicPeriod"/>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342900" lvl="0" indent="-342900">
              <a:lnSpc>
                <a:spcPct val="150000"/>
              </a:lnSpc>
              <a:buFont typeface="+mj-lt"/>
              <a:buAutoNum type="arabicPeriod"/>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Implicit type conversion</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The conversion of a data type with a smaller domain to a larger value domain is done by the compiler without needing to affect the data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VD: </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char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int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long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float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double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decimal </a:t>
            </a:r>
            <a:endPar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endPar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1" name="타원 110"/>
          <p:cNvSpPr/>
          <p:nvPr/>
        </p:nvSpPr>
        <p:spPr>
          <a:xfrm>
            <a:off x="7340503" y="2359413"/>
            <a:ext cx="2127954" cy="1069585"/>
          </a:xfrm>
          <a:prstGeom prst="ellipse">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i="1" dirty="0">
                <a:solidFill>
                  <a:schemeClr val="bg1"/>
                </a:solidFill>
                <a:latin typeface="Times New Roman" panose="02020603050405020304" pitchFamily="18" charset="0"/>
                <a:cs typeface="Times New Roman" panose="02020603050405020304" pitchFamily="18" charset="0"/>
              </a:rPr>
              <a:t>Destination Type</a:t>
            </a:r>
            <a:endParaRPr lang="ko-KR"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112" name="타원 111"/>
          <p:cNvSpPr/>
          <p:nvPr/>
        </p:nvSpPr>
        <p:spPr>
          <a:xfrm>
            <a:off x="3086763" y="2473634"/>
            <a:ext cx="1646134" cy="836565"/>
          </a:xfrm>
          <a:prstGeom prst="ellipse">
            <a:avLst/>
          </a:prstGeom>
          <a:solidFill>
            <a:srgbClr val="0070C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i="1" dirty="0">
                <a:solidFill>
                  <a:schemeClr val="bg1"/>
                </a:solidFill>
                <a:latin typeface="Times New Roman" panose="02020603050405020304" pitchFamily="18" charset="0"/>
                <a:cs typeface="Times New Roman" panose="02020603050405020304" pitchFamily="18" charset="0"/>
              </a:rPr>
              <a:t>Source Type</a:t>
            </a:r>
            <a:endParaRPr lang="en-US" altLang="ko-KR" sz="1600" b="1" i="1" dirty="0">
              <a:solidFill>
                <a:schemeClr val="bg1"/>
              </a:solidFill>
              <a:latin typeface="Times New Roman" panose="02020603050405020304" pitchFamily="18" charset="0"/>
              <a:cs typeface="Times New Roman" panose="02020603050405020304" pitchFamily="18" charset="0"/>
            </a:endParaRPr>
          </a:p>
        </p:txBody>
      </p:sp>
      <p:cxnSp>
        <p:nvCxnSpPr>
          <p:cNvPr id="113" name="직선 화살표 연결선 112"/>
          <p:cNvCxnSpPr>
            <a:stCxn id="112" idx="6"/>
            <a:endCxn id="111" idx="2"/>
          </p:cNvCxnSpPr>
          <p:nvPr/>
        </p:nvCxnSpPr>
        <p:spPr>
          <a:xfrm>
            <a:off x="4732897" y="2891917"/>
            <a:ext cx="2607606" cy="22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11"/>
          <a:stretch>
            <a:fillRect/>
          </a:stretch>
        </p:blipFill>
        <p:spPr>
          <a:xfrm>
            <a:off x="2037716" y="5143797"/>
            <a:ext cx="9158552" cy="1257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1" grpId="0" animBg="1"/>
      <p:bldP spid="1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9619941"/>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SQL Command:</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400" b="0" dirty="0">
                <a:solidFill>
                  <a:srgbClr val="D4D4D4"/>
                </a:solidFill>
                <a:effectLst/>
                <a:latin typeface="Fira Code" pitchFamily="1" charset="0"/>
              </a:rPr>
              <a:t>         </a:t>
            </a:r>
            <a:r>
              <a:rPr lang="en-US" sz="1600" b="0" dirty="0">
                <a:solidFill>
                  <a:srgbClr val="6A9955"/>
                </a:solidFill>
                <a:effectLst/>
                <a:latin typeface="Fira Code" pitchFamily="1" charset="0"/>
              </a:rPr>
              <a:t>// Create connection</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sqlconnectstring</a:t>
            </a:r>
            <a:r>
              <a:rPr lang="en-US" sz="1600" b="0" dirty="0">
                <a:solidFill>
                  <a:srgbClr val="D4D4D4"/>
                </a:solidFill>
                <a:effectLst/>
                <a:latin typeface="Fira Code" pitchFamily="1" charset="0"/>
              </a:rPr>
              <a:t> = </a:t>
            </a:r>
            <a:r>
              <a:rPr lang="en-US" sz="1600" b="0" dirty="0">
                <a:solidFill>
                  <a:srgbClr val="CE9178"/>
                </a:solidFill>
                <a:effectLst/>
                <a:latin typeface="Fira Code" pitchFamily="1" charset="0"/>
              </a:rPr>
              <a:t>@"Data Source=localhost,1433;</a:t>
            </a:r>
            <a:endParaRPr lang="en-US" sz="1600" b="0" dirty="0">
              <a:solidFill>
                <a:srgbClr val="D4D4D4"/>
              </a:solidFill>
              <a:effectLst/>
              <a:latin typeface="Fira Code" pitchFamily="1" charset="0"/>
            </a:endParaRPr>
          </a:p>
          <a:p>
            <a:r>
              <a:rPr lang="en-US" sz="1600" b="0" dirty="0">
                <a:solidFill>
                  <a:srgbClr val="CE9178"/>
                </a:solidFill>
                <a:effectLst/>
                <a:latin typeface="Fira Code" pitchFamily="1" charset="0"/>
              </a:rPr>
              <a:t>                               Initial Catalog=ADO.NET;</a:t>
            </a:r>
            <a:endParaRPr lang="en-US" sz="1600" b="0" dirty="0">
              <a:solidFill>
                <a:srgbClr val="D4D4D4"/>
              </a:solidFill>
              <a:effectLst/>
              <a:latin typeface="Fira Code" pitchFamily="1" charset="0"/>
            </a:endParaRPr>
          </a:p>
          <a:p>
            <a:r>
              <a:rPr lang="en-US" sz="1600" b="0" dirty="0">
                <a:solidFill>
                  <a:srgbClr val="CE9178"/>
                </a:solidFill>
                <a:effectLst/>
                <a:latin typeface="Fira Code" pitchFamily="1" charset="0"/>
              </a:rPr>
              <a:t>                               User ID=</a:t>
            </a:r>
            <a:r>
              <a:rPr lang="en-US" sz="1600" b="0" dirty="0" err="1">
                <a:solidFill>
                  <a:srgbClr val="CE9178"/>
                </a:solidFill>
                <a:effectLst/>
                <a:latin typeface="Fira Code" pitchFamily="1" charset="0"/>
              </a:rPr>
              <a:t>Dev;Password</a:t>
            </a:r>
            <a:r>
              <a:rPr lang="en-US" sz="1600" b="0" dirty="0">
                <a:solidFill>
                  <a:srgbClr val="CE9178"/>
                </a:solidFill>
                <a:effectLst/>
                <a:latin typeface="Fira Code" pitchFamily="1" charset="0"/>
              </a:rPr>
              <a:t>=Dev"</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connection</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SqlConnection</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sqlconnectstring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connection</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Open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Create </a:t>
            </a:r>
            <a:r>
              <a:rPr lang="en-US" sz="1600" b="0" dirty="0" err="1">
                <a:solidFill>
                  <a:srgbClr val="6A9955"/>
                </a:solidFill>
                <a:effectLst/>
                <a:latin typeface="Fira Code" pitchFamily="1" charset="0"/>
              </a:rPr>
              <a:t>DbCommand</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using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command</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SqlCommand</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command</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Connection</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connection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select, insert, update, delete</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command</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Command</a:t>
            </a:r>
            <a:r>
              <a:rPr lang="en-US" sz="1600" b="0" dirty="0">
                <a:solidFill>
                  <a:srgbClr val="D4D4D4"/>
                </a:solidFill>
                <a:effectLst/>
                <a:latin typeface="Fira Code" pitchFamily="1" charset="0"/>
              </a:rPr>
              <a:t> = </a:t>
            </a:r>
            <a:r>
              <a:rPr lang="en-US" sz="1600" b="0" dirty="0">
                <a:solidFill>
                  <a:srgbClr val="CE9178"/>
                </a:solidFill>
                <a:effectLst/>
                <a:latin typeface="Fira Code" pitchFamily="1" charset="0"/>
              </a:rPr>
              <a:t>“SELECT * FROM User WHERE </a:t>
            </a:r>
            <a:r>
              <a:rPr lang="en-US" sz="1600" b="0" dirty="0" err="1">
                <a:solidFill>
                  <a:srgbClr val="CE9178"/>
                </a:solidFill>
                <a:effectLst/>
                <a:latin typeface="Fira Code" pitchFamily="1" charset="0"/>
              </a:rPr>
              <a:t>User.Id</a:t>
            </a:r>
            <a:r>
              <a:rPr lang="en-US" sz="1600" b="0" dirty="0">
                <a:solidFill>
                  <a:srgbClr val="CE9178"/>
                </a:solidFill>
                <a:effectLst/>
                <a:latin typeface="Fira Code" pitchFamily="1" charset="0"/>
              </a:rPr>
              <a:t> = 1"</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400" dirty="0">
              <a:solidFill>
                <a:srgbClr val="D4D4D4"/>
              </a:solidFill>
              <a:latin typeface="Fira Code" pitchFamily="1" charset="0"/>
            </a:endParaRPr>
          </a:p>
          <a:p>
            <a:pPr>
              <a:lnSpc>
                <a:spcPct val="150000"/>
              </a:lnSpc>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89557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⑤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DataSet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DataAdapter</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Data Table: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vi-VN" sz="1600" b="1" i="0" dirty="0">
                <a:solidFill>
                  <a:srgbClr val="212529"/>
                </a:solidFill>
                <a:effectLst/>
                <a:latin typeface="+mj-lt"/>
              </a:rPr>
              <a:t>DataSet</a:t>
            </a:r>
            <a:r>
              <a:rPr lang="vi-VN" sz="1600" b="0" i="0" dirty="0">
                <a:solidFill>
                  <a:srgbClr val="212529"/>
                </a:solidFill>
                <a:effectLst/>
                <a:latin typeface="+mj-lt"/>
              </a:rPr>
              <a:t> là một cấu trúc phức tạp, thành phần cơ bản của ADO.NET. Nó ánh xạ CSDL nguồn (SQL Database) vào thành các đối tượng trong bộ nhớ. </a:t>
            </a:r>
            <a:r>
              <a:rPr lang="vi-VN" sz="1600" b="1" i="0" dirty="0">
                <a:solidFill>
                  <a:srgbClr val="212529"/>
                </a:solidFill>
                <a:effectLst/>
                <a:latin typeface="+mj-lt"/>
              </a:rPr>
              <a:t>DataSet</a:t>
            </a:r>
            <a:r>
              <a:rPr lang="vi-VN" sz="1600" b="0" i="0" dirty="0">
                <a:solidFill>
                  <a:srgbClr val="212529"/>
                </a:solidFill>
                <a:effectLst/>
                <a:latin typeface="+mj-lt"/>
              </a:rPr>
              <a:t> chứa trong nó là tập hợp các đối tượng </a:t>
            </a:r>
            <a:r>
              <a:rPr lang="vi-VN" sz="1600" b="1" i="0" dirty="0">
                <a:solidFill>
                  <a:srgbClr val="212529"/>
                </a:solidFill>
                <a:effectLst/>
                <a:latin typeface="+mj-lt"/>
              </a:rPr>
              <a:t>DataTable</a:t>
            </a:r>
            <a:r>
              <a:rPr lang="vi-VN" sz="1600" b="0" i="0" dirty="0">
                <a:solidFill>
                  <a:srgbClr val="212529"/>
                </a:solidFill>
                <a:effectLst/>
                <a:latin typeface="+mj-lt"/>
              </a:rPr>
              <a:t>.</a:t>
            </a:r>
            <a:endParaRPr lang="en-US" sz="1600" b="0" i="0" dirty="0">
              <a:solidFill>
                <a:srgbClr val="212529"/>
              </a:solidFill>
              <a:effectLst/>
              <a:latin typeface="+mj-lt"/>
            </a:endParaRPr>
          </a:p>
          <a:p>
            <a:pPr>
              <a:lnSpc>
                <a:spcPct val="150000"/>
              </a:lnSpc>
            </a:pPr>
            <a:r>
              <a:rPr kumimoji="0" lang="en-US" altLang="en-US" sz="1600" b="0" i="0" u="none" strike="noStrike" cap="none" normalizeH="0" baseline="0" dirty="0">
                <a:ln>
                  <a:noFill/>
                </a:ln>
                <a:solidFill>
                  <a:schemeClr val="tx1"/>
                </a:solidFill>
                <a:effectLst/>
                <a:latin typeface="+mj-lt"/>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mj-lt"/>
              <a:cs typeface="Times New Roman" panose="02020603050405020304" pitchFamily="18" charset="0"/>
            </a:endParaRPr>
          </a:p>
          <a:p>
            <a:pPr marL="285750" indent="-285750">
              <a:lnSpc>
                <a:spcPct val="150000"/>
              </a:lnSpc>
              <a:buFontTx/>
              <a:buChar char="-"/>
            </a:pPr>
            <a:r>
              <a:rPr lang="vi-VN" sz="1600" b="0" i="0" dirty="0">
                <a:solidFill>
                  <a:srgbClr val="212529"/>
                </a:solidFill>
                <a:effectLst/>
                <a:latin typeface="+mj-lt"/>
              </a:rPr>
              <a:t>Khởi tạo ra một đối tượng DataSet</a:t>
            </a:r>
            <a:r>
              <a:rPr lang="en-US" sz="1600" dirty="0">
                <a:latin typeface="+mj-lt"/>
                <a:cs typeface="Times New Roman" panose="02020603050405020304" pitchFamily="18" charset="0"/>
              </a:rPr>
              <a:t>:</a:t>
            </a:r>
            <a:endParaRPr lang="en-US" sz="1600" dirty="0">
              <a:latin typeface="+mj-lt"/>
              <a:cs typeface="Times New Roman" panose="02020603050405020304" pitchFamily="18" charset="0"/>
            </a:endParaRPr>
          </a:p>
          <a:p>
            <a:pPr lvl="1">
              <a:lnSpc>
                <a:spcPct val="150000"/>
              </a:lnSpc>
            </a:pPr>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DataSet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dataSet</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DataSet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lnSpc>
                <a:spcPct val="150000"/>
              </a:lnSpc>
            </a:pPr>
            <a:endParaRPr lang="en-US" sz="1600" dirty="0">
              <a:latin typeface="+mj-lt"/>
              <a:cs typeface="Times New Roman" panose="02020603050405020304" pitchFamily="18" charset="0"/>
            </a:endParaRPr>
          </a:p>
          <a:p>
            <a:pPr marL="285750" indent="-285750">
              <a:lnSpc>
                <a:spcPct val="150000"/>
              </a:lnSpc>
              <a:buFontTx/>
              <a:buChar char="-"/>
            </a:pPr>
            <a:r>
              <a:rPr lang="en-US" sz="1600" b="1" dirty="0" err="1">
                <a:latin typeface="Times New Roman" panose="02020603050405020304" pitchFamily="18" charset="0"/>
                <a:cs typeface="Times New Roman" panose="02020603050405020304" pitchFamily="18" charset="0"/>
              </a:rPr>
              <a:t>DataTable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colum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row.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bảng</a:t>
            </a:r>
            <a:r>
              <a:rPr lang="en-US" sz="1600" dirty="0">
                <a:latin typeface="Times New Roman" panose="02020603050405020304" pitchFamily="18" charset="0"/>
                <a:cs typeface="Times New Roman" panose="02020603050405020304" pitchFamily="18" charset="0"/>
              </a:rPr>
              <a:t>(Table)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CSDL</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vi-VN" sz="1600" b="0" i="0" dirty="0">
                <a:solidFill>
                  <a:srgbClr val="212529"/>
                </a:solidFill>
                <a:effectLst/>
                <a:latin typeface="+mj-lt"/>
              </a:rPr>
              <a:t>Khởi tạo ra một đối tượng </a:t>
            </a:r>
            <a:r>
              <a:rPr lang="vi-VN" sz="1600" b="1" i="0" dirty="0">
                <a:solidFill>
                  <a:srgbClr val="212529"/>
                </a:solidFill>
                <a:effectLst/>
                <a:latin typeface="+mj-lt"/>
              </a:rPr>
              <a:t>Data</a:t>
            </a:r>
            <a:r>
              <a:rPr lang="en-US" sz="1600" b="1" i="0" dirty="0">
                <a:solidFill>
                  <a:srgbClr val="212529"/>
                </a:solidFill>
                <a:effectLst/>
                <a:latin typeface="Times New Roman" panose="02020603050405020304" pitchFamily="18" charset="0"/>
                <a:cs typeface="Times New Roman" panose="02020603050405020304" pitchFamily="18" charset="0"/>
              </a:rPr>
              <a:t>Table</a:t>
            </a:r>
            <a:r>
              <a:rPr lang="en-US" sz="1600" dirty="0">
                <a:latin typeface="+mj-lt"/>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DataTable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table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DataTable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"User"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lnSpc>
                <a:spcPct val="150000"/>
              </a:lnSpc>
            </a:pP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155576" y="4373223"/>
            <a:ext cx="550131" cy="790814"/>
          </a:xfrm>
          <a:prstGeom prst="rect">
            <a:avLst/>
          </a:prstGeom>
          <a:noFill/>
        </p:spPr>
        <p:txBody>
          <a:bodyPr wrap="square" rtlCol="0">
            <a:spAutoFit/>
          </a:bodyPr>
          <a:lstStyle/>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454270"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786754"/>
          </a:xfrm>
          <a:prstGeom prst="rect">
            <a:avLst/>
          </a:prstGeom>
        </p:spPr>
        <p:txBody>
          <a:bodyPr wrap="square">
            <a:spAutoFit/>
          </a:bodyPr>
          <a:lstStyle/>
          <a:p>
            <a:pPr>
              <a:lnSpc>
                <a:spcPct val="150000"/>
              </a:lnSpc>
            </a:pP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155576" y="4373223"/>
            <a:ext cx="550131" cy="790814"/>
          </a:xfrm>
          <a:prstGeom prst="rect">
            <a:avLst/>
          </a:prstGeom>
          <a:noFill/>
        </p:spPr>
        <p:txBody>
          <a:bodyPr wrap="square" rtlCol="0">
            <a:spAutoFit/>
          </a:bodyPr>
          <a:lstStyle/>
          <a:p>
            <a:endParaRPr lang="en-US" dirty="0"/>
          </a:p>
        </p:txBody>
      </p:sp>
      <p:pic>
        <p:nvPicPr>
          <p:cNvPr id="35" name="Picture 5" descr="Ado.Net Interview Questions Answers for .net c# develop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9257" y="2108814"/>
            <a:ext cx="7307522" cy="3944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558806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⑤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DataSet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DataAdapter</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DataTable</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DataAdapter</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vi-VN" sz="1600" b="0" i="0" dirty="0">
                <a:solidFill>
                  <a:srgbClr val="212529"/>
                </a:solidFill>
                <a:effectLst/>
                <a:latin typeface="+mj-lt"/>
              </a:rPr>
              <a:t> </a:t>
            </a:r>
            <a:r>
              <a:rPr lang="vi-VN" sz="1600" b="0" i="0" dirty="0">
                <a:solidFill>
                  <a:srgbClr val="212529"/>
                </a:solidFill>
                <a:effectLst/>
                <a:latin typeface="-apple-system"/>
              </a:rPr>
              <a:t> </a:t>
            </a:r>
            <a:r>
              <a:rPr lang="en-US" sz="1600" b="0" i="0" dirty="0">
                <a:solidFill>
                  <a:srgbClr val="212529"/>
                </a:solidFill>
                <a:effectLst/>
                <a:latin typeface="Times New Roman" panose="02020603050405020304" pitchFamily="18" charset="0"/>
                <a:cs typeface="Times New Roman" panose="02020603050405020304" pitchFamily="18" charset="0"/>
              </a:rPr>
              <a:t>l</a:t>
            </a:r>
            <a:r>
              <a:rPr lang="vi-VN" sz="1600" b="0" i="0" dirty="0">
                <a:solidFill>
                  <a:srgbClr val="212529"/>
                </a:solidFill>
                <a:effectLst/>
                <a:latin typeface="Times New Roman" panose="02020603050405020304" pitchFamily="18" charset="0"/>
                <a:cs typeface="Times New Roman" panose="02020603050405020304" pitchFamily="18" charset="0"/>
              </a:rPr>
              <a:t>à lớp tạo ra cầu nối giữa DataSet (các bảng) với nguồn dữ liệu (Database - Tabble) - từ đó có thể lấy dữ liệu nguồn về DataSet, dữ liệu được biên tập (insert, update, delete) trong DataSet - sau đó cập nhật trở lại nguồn. </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b="1" dirty="0" err="1">
                <a:latin typeface="Times New Roman" panose="02020603050405020304" pitchFamily="18" charset="0"/>
                <a:cs typeface="Times New Roman" panose="02020603050405020304" pitchFamily="18" charset="0"/>
              </a:rPr>
              <a:t>DataTable</a:t>
            </a:r>
            <a:r>
              <a:rPr lang="en-US" sz="1600" dirty="0">
                <a:latin typeface="Times New Roman" panose="02020603050405020304" pitchFamily="18" charset="0"/>
                <a:cs typeface="Times New Roman" panose="02020603050405020304" pitchFamily="18" charset="0"/>
              </a:rPr>
              <a:t> </a:t>
            </a:r>
            <a:r>
              <a:rPr lang="vi-VN" sz="1600" b="0" i="0" dirty="0">
                <a:solidFill>
                  <a:srgbClr val="212529"/>
                </a:solidFill>
                <a:effectLst/>
                <a:latin typeface="Times New Roman" panose="02020603050405020304" pitchFamily="18" charset="0"/>
                <a:cs typeface="Times New Roman" panose="02020603050405020304" pitchFamily="18" charset="0"/>
              </a:rPr>
              <a:t>có các thuộc tính quan trọng để tạo ra các thao tác tương tác với Database như </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b="1" i="0" dirty="0" err="1">
                <a:solidFill>
                  <a:srgbClr val="212529"/>
                </a:solidFill>
                <a:effectLst/>
                <a:latin typeface="Times New Roman" panose="02020603050405020304" pitchFamily="18" charset="0"/>
                <a:cs typeface="Times New Roman" panose="02020603050405020304" pitchFamily="18" charset="0"/>
              </a:rPr>
              <a:t>SelectCommand</a:t>
            </a:r>
            <a:r>
              <a:rPr lang="en-US" sz="1600" b="1" dirty="0">
                <a:solidFill>
                  <a:srgbClr val="212529"/>
                </a:solidFill>
                <a:latin typeface="Times New Roman" panose="02020603050405020304" pitchFamily="18" charset="0"/>
                <a:cs typeface="Times New Roman" panose="02020603050405020304" pitchFamily="18" charset="0"/>
              </a:rPr>
              <a:t>, </a:t>
            </a:r>
            <a:r>
              <a:rPr lang="en-US" sz="1600" b="1" i="0" dirty="0" err="1">
                <a:solidFill>
                  <a:srgbClr val="212529"/>
                </a:solidFill>
                <a:effectLst/>
                <a:latin typeface="Times New Roman" panose="02020603050405020304" pitchFamily="18" charset="0"/>
                <a:cs typeface="Times New Roman" panose="02020603050405020304" pitchFamily="18" charset="0"/>
              </a:rPr>
              <a:t>InsertCommand</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1" dirty="0">
                <a:solidFill>
                  <a:srgbClr val="212529"/>
                </a:solidFill>
                <a:latin typeface="Times New Roman" panose="02020603050405020304" pitchFamily="18" charset="0"/>
                <a:cs typeface="Times New Roman" panose="02020603050405020304" pitchFamily="18" charset="0"/>
              </a:rPr>
              <a:t>, </a:t>
            </a:r>
            <a:r>
              <a:rPr lang="en-US" sz="1600" b="1" i="0" dirty="0" err="1">
                <a:solidFill>
                  <a:srgbClr val="212529"/>
                </a:solidFill>
                <a:effectLst/>
                <a:latin typeface="Times New Roman" panose="02020603050405020304" pitchFamily="18" charset="0"/>
                <a:cs typeface="Times New Roman" panose="02020603050405020304" pitchFamily="18" charset="0"/>
              </a:rPr>
              <a:t>UpdateCommand</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1" dirty="0">
                <a:solidFill>
                  <a:srgbClr val="212529"/>
                </a:solidFill>
                <a:latin typeface="Times New Roman" panose="02020603050405020304" pitchFamily="18" charset="0"/>
                <a:cs typeface="Times New Roman" panose="02020603050405020304" pitchFamily="18" charset="0"/>
              </a:rPr>
              <a:t>, </a:t>
            </a:r>
            <a:r>
              <a:rPr lang="en-US" sz="1600" b="1" i="0" dirty="0" err="1">
                <a:solidFill>
                  <a:srgbClr val="212529"/>
                </a:solidFill>
                <a:effectLst/>
                <a:latin typeface="Times New Roman" panose="02020603050405020304" pitchFamily="18" charset="0"/>
                <a:cs typeface="Times New Roman" panose="02020603050405020304" pitchFamily="18" charset="0"/>
              </a:rPr>
              <a:t>DeleteCommand</a:t>
            </a:r>
            <a:r>
              <a:rPr lang="en-US" sz="1600" b="0" i="0" dirty="0">
                <a:solidFill>
                  <a:srgbClr val="212529"/>
                </a:solidFill>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6773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4.1 ADO.NET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pic>
        <p:nvPicPr>
          <p:cNvPr id="35" name="Picture 2" descr="How To Create The Data Adapter Object Using ADO.N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2084" y="2250499"/>
            <a:ext cx="4891928" cy="2779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5114239" cy="489557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Tổng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quan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LINQ (Language Integrated Query)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ngôn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tích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tích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cú</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pháp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gần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giống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bên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ngôn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khả</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năng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nhau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Db, XML, List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cùng</a:t>
            </a:r>
            <a:r>
              <a:rPr kumimoji="0" lang="en-US" altLang="en-US" sz="1600" b="0" i="1"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cú</a:t>
            </a:r>
            <a:r>
              <a:rPr kumimoji="0" lang="en-US" altLang="en-US" sz="1600" b="0" i="1"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pháp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vi-VN" sz="1600" b="0" i="0" dirty="0">
                <a:solidFill>
                  <a:srgbClr val="212529"/>
                </a:solidFill>
                <a:effectLst/>
                <a:latin typeface="+mj-lt"/>
              </a:rPr>
              <a:t>Nguồn dữ liệu phục vụ cho LINQ, phải là các đối tượng lớp triển khai giao diện (interface) </a:t>
            </a:r>
            <a:r>
              <a:rPr lang="vi-VN" sz="1600" b="1" i="0" dirty="0">
                <a:solidFill>
                  <a:srgbClr val="212529"/>
                </a:solidFill>
                <a:effectLst/>
                <a:latin typeface="+mj-lt"/>
              </a:rPr>
              <a:t>IEnumerable và IEnumerable&lt;T&gt;</a:t>
            </a:r>
            <a:r>
              <a:rPr lang="vi-VN" sz="1600" b="0" i="0" dirty="0">
                <a:solidFill>
                  <a:srgbClr val="212529"/>
                </a:solidFill>
                <a:effectLst/>
                <a:latin typeface="+mj-lt"/>
              </a:rPr>
              <a:t> tức là các mảng, danh sách thuộc Collection </a:t>
            </a:r>
            <a:r>
              <a:rPr lang="en-US" sz="1600" b="0" i="0" dirty="0" err="1">
                <a:solidFill>
                  <a:srgbClr val="212529"/>
                </a:solidFill>
                <a:effectLst/>
                <a:latin typeface="+mj-lt"/>
              </a:rPr>
              <a:t>của</a:t>
            </a:r>
            <a:r>
              <a:rPr lang="en-US" sz="1600" b="0" i="0" dirty="0">
                <a:solidFill>
                  <a:srgbClr val="212529"/>
                </a:solidFill>
                <a:effectLst/>
                <a:latin typeface="+mj-lt"/>
              </a:rPr>
              <a:t> C#</a:t>
            </a:r>
            <a:r>
              <a:rPr lang="vi-VN" sz="1600" b="0" i="0" dirty="0">
                <a:solidFill>
                  <a:srgbClr val="212529"/>
                </a:solidFill>
                <a:effectLst/>
                <a:latin typeface="+mj-lt"/>
              </a:rPr>
              <a:t>.</a:t>
            </a:r>
            <a:endParaRPr kumimoji="0" lang="en-US" altLang="en-US" sz="1600" b="0" i="0" u="none" strike="noStrike" cap="none" normalizeH="0" baseline="0" dirty="0">
              <a:ln>
                <a:noFill/>
              </a:ln>
              <a:solidFill>
                <a:schemeClr val="tx1"/>
              </a:solidFill>
              <a:effectLst/>
              <a:latin typeface="+mj-lt"/>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1279"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2640" y="2197506"/>
            <a:ext cx="4421888" cy="241512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5114239" cy="489557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Tổng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quan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LINQ (Language Integrated Query)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ngôn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tích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tích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hợp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cú</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pháp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gần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giống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câu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lệnh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bên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ngôn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khả</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năng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cập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nguồn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khác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nhau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(SQL Db, XML, List ...)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với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cùng</a:t>
            </a:r>
            <a:r>
              <a:rPr kumimoji="0" lang="en-US" altLang="en-US" sz="1600" b="0" i="1"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cú</a:t>
            </a:r>
            <a:r>
              <a:rPr kumimoji="0" lang="en-US" altLang="en-US" sz="1600" b="0" i="1"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1"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pháp</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vi-VN" sz="1600" b="0" i="0" dirty="0">
                <a:solidFill>
                  <a:srgbClr val="212529"/>
                </a:solidFill>
                <a:effectLst/>
                <a:latin typeface="+mj-lt"/>
              </a:rPr>
              <a:t>Nguồn dữ liệu phục vụ cho LINQ, phải là các đối tượng lớp triển khai giao diện (interface) </a:t>
            </a:r>
            <a:r>
              <a:rPr lang="vi-VN" sz="1600" b="1" i="0" dirty="0">
                <a:solidFill>
                  <a:srgbClr val="212529"/>
                </a:solidFill>
                <a:effectLst/>
                <a:latin typeface="+mj-lt"/>
              </a:rPr>
              <a:t>IEnumerable và IEnumerable&lt;T&gt;</a:t>
            </a:r>
            <a:r>
              <a:rPr lang="vi-VN" sz="1600" b="0" i="0" dirty="0">
                <a:solidFill>
                  <a:srgbClr val="212529"/>
                </a:solidFill>
                <a:effectLst/>
                <a:latin typeface="+mj-lt"/>
              </a:rPr>
              <a:t> tức là các mảng, danh sách thuộc Collection </a:t>
            </a:r>
            <a:r>
              <a:rPr lang="en-US" sz="1600" b="0" i="0" dirty="0" err="1">
                <a:solidFill>
                  <a:srgbClr val="212529"/>
                </a:solidFill>
                <a:effectLst/>
                <a:latin typeface="+mj-lt"/>
              </a:rPr>
              <a:t>của</a:t>
            </a:r>
            <a:r>
              <a:rPr lang="en-US" sz="1600" b="0" i="0" dirty="0">
                <a:solidFill>
                  <a:srgbClr val="212529"/>
                </a:solidFill>
                <a:effectLst/>
                <a:latin typeface="+mj-lt"/>
              </a:rPr>
              <a:t> C#</a:t>
            </a:r>
            <a:r>
              <a:rPr lang="vi-VN" sz="1600" b="0" i="0" dirty="0">
                <a:solidFill>
                  <a:srgbClr val="212529"/>
                </a:solidFill>
                <a:effectLst/>
                <a:latin typeface="+mj-lt"/>
              </a:rPr>
              <a:t>.</a:t>
            </a:r>
            <a:endParaRPr kumimoji="0" lang="en-US" altLang="en-US" sz="1600" b="0" i="0" u="none" strike="noStrike" cap="none" normalizeH="0" baseline="0" dirty="0">
              <a:ln>
                <a:noFill/>
              </a:ln>
              <a:solidFill>
                <a:schemeClr val="tx1"/>
              </a:solidFill>
              <a:effectLst/>
              <a:latin typeface="+mj-lt"/>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1279"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2640" y="2197506"/>
            <a:ext cx="4421888" cy="241512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9998241" cy="832920"/>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sách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graphicFrame>
        <p:nvGraphicFramePr>
          <p:cNvPr id="29" name="Table 34"/>
          <p:cNvGraphicFramePr>
            <a:graphicFrameLocks noGrp="1"/>
          </p:cNvGraphicFramePr>
          <p:nvPr/>
        </p:nvGraphicFramePr>
        <p:xfrm>
          <a:off x="1895237" y="2253213"/>
          <a:ext cx="9469966" cy="3787120"/>
        </p:xfrm>
        <a:graphic>
          <a:graphicData uri="http://schemas.openxmlformats.org/drawingml/2006/table">
            <a:tbl>
              <a:tblPr firstRow="1" bandRow="1">
                <a:tableStyleId>{5C22544A-7EE6-4342-B048-85BDC9FD1C3A}</a:tableStyleId>
              </a:tblPr>
              <a:tblGrid>
                <a:gridCol w="1794224"/>
                <a:gridCol w="7675742"/>
              </a:tblGrid>
              <a:tr h="378712">
                <a:tc>
                  <a:txBody>
                    <a:bodyPr/>
                    <a:lstStyle/>
                    <a:p>
                      <a:r>
                        <a:rPr lang="en-US" dirty="0" err="1"/>
                        <a:t>Nhóm</a:t>
                      </a:r>
                      <a:endParaRPr lang="en-US" dirty="0"/>
                    </a:p>
                  </a:txBody>
                  <a:tcPr/>
                </a:tc>
                <a:tc>
                  <a:txBody>
                    <a:bodyPr/>
                    <a:lstStyle/>
                    <a:p>
                      <a:r>
                        <a:rPr lang="en-US" dirty="0" err="1"/>
                        <a:t>Phương</a:t>
                      </a:r>
                      <a:r>
                        <a:rPr lang="en-US" dirty="0"/>
                        <a:t> </a:t>
                      </a:r>
                      <a:r>
                        <a:rPr lang="en-US" dirty="0" err="1"/>
                        <a:t>thức</a:t>
                      </a:r>
                      <a:endParaRPr lang="en-US" dirty="0"/>
                    </a:p>
                  </a:txBody>
                  <a:tcPr/>
                </a:tc>
              </a:tr>
              <a:tr h="378712">
                <a:tc>
                  <a:txBody>
                    <a:bodyPr/>
                    <a:lstStyle/>
                    <a:p>
                      <a:r>
                        <a:rPr lang="en-US" dirty="0" err="1"/>
                        <a:t>Lọc</a:t>
                      </a:r>
                      <a:r>
                        <a:rPr lang="en-US" dirty="0"/>
                        <a:t> </a:t>
                      </a:r>
                      <a:r>
                        <a:rPr lang="en-US" dirty="0" err="1"/>
                        <a:t>dữ</a:t>
                      </a:r>
                      <a:r>
                        <a:rPr lang="en-US" dirty="0"/>
                        <a:t> </a:t>
                      </a:r>
                      <a:r>
                        <a:rPr lang="en-US" dirty="0" err="1"/>
                        <a:t>liệu</a:t>
                      </a:r>
                      <a:endParaRPr lang="en-US" dirty="0"/>
                    </a:p>
                  </a:txBody>
                  <a:tcPr/>
                </a:tc>
                <a:tc>
                  <a:txBody>
                    <a:bodyPr/>
                    <a:lstStyle/>
                    <a:p>
                      <a:r>
                        <a:rPr lang="en-US" dirty="0"/>
                        <a:t>Where, </a:t>
                      </a:r>
                      <a:r>
                        <a:rPr lang="en-US" dirty="0" err="1"/>
                        <a:t>OfType</a:t>
                      </a:r>
                      <a:endParaRPr lang="en-US" dirty="0"/>
                    </a:p>
                  </a:txBody>
                  <a:tcPr/>
                </a:tc>
              </a:tr>
              <a:tr h="378712">
                <a:tc>
                  <a:txBody>
                    <a:bodyPr/>
                    <a:lstStyle/>
                    <a:p>
                      <a:r>
                        <a:rPr lang="en-US" dirty="0" err="1"/>
                        <a:t>Sắp</a:t>
                      </a:r>
                      <a:r>
                        <a:rPr lang="en-US" dirty="0"/>
                        <a:t> </a:t>
                      </a:r>
                      <a:r>
                        <a:rPr lang="en-US" dirty="0" err="1"/>
                        <a:t>xếp</a:t>
                      </a:r>
                      <a:endParaRPr lang="en-US" dirty="0"/>
                    </a:p>
                  </a:txBody>
                  <a:tcPr/>
                </a:tc>
                <a:tc>
                  <a:txBody>
                    <a:bodyPr/>
                    <a:lstStyle/>
                    <a:p>
                      <a:r>
                        <a:rPr lang="en-US" dirty="0" err="1"/>
                        <a:t>OrderBy</a:t>
                      </a:r>
                      <a:r>
                        <a:rPr lang="en-US" dirty="0"/>
                        <a:t>, </a:t>
                      </a:r>
                      <a:r>
                        <a:rPr lang="en-US" dirty="0" err="1"/>
                        <a:t>OrderByDescesding</a:t>
                      </a:r>
                      <a:r>
                        <a:rPr lang="en-US" dirty="0"/>
                        <a:t>, </a:t>
                      </a:r>
                      <a:r>
                        <a:rPr lang="en-US" dirty="0" err="1"/>
                        <a:t>ThenBy</a:t>
                      </a:r>
                      <a:r>
                        <a:rPr lang="en-US" dirty="0"/>
                        <a:t>, </a:t>
                      </a:r>
                      <a:r>
                        <a:rPr lang="en-US" dirty="0" err="1"/>
                        <a:t>ThenByDesceding</a:t>
                      </a:r>
                      <a:r>
                        <a:rPr lang="en-US" dirty="0"/>
                        <a:t>, Reverse</a:t>
                      </a:r>
                      <a:endParaRPr lang="en-US" dirty="0"/>
                    </a:p>
                  </a:txBody>
                  <a:tcPr/>
                </a:tc>
              </a:tr>
              <a:tr h="378712">
                <a:tc>
                  <a:txBody>
                    <a:bodyPr/>
                    <a:lstStyle/>
                    <a:p>
                      <a:r>
                        <a:rPr lang="en-US" dirty="0" err="1"/>
                        <a:t>Nhóm</a:t>
                      </a:r>
                      <a:endParaRPr lang="en-US" dirty="0"/>
                    </a:p>
                  </a:txBody>
                  <a:tcPr/>
                </a:tc>
                <a:tc>
                  <a:txBody>
                    <a:bodyPr/>
                    <a:lstStyle/>
                    <a:p>
                      <a:r>
                        <a:rPr lang="en-US" dirty="0" err="1"/>
                        <a:t>GroupBy</a:t>
                      </a:r>
                      <a:r>
                        <a:rPr lang="en-US" dirty="0"/>
                        <a:t>, </a:t>
                      </a:r>
                      <a:r>
                        <a:rPr lang="en-US" dirty="0" err="1"/>
                        <a:t>ToLookup</a:t>
                      </a:r>
                      <a:endParaRPr lang="en-US" dirty="0"/>
                    </a:p>
                  </a:txBody>
                  <a:tcPr/>
                </a:tc>
              </a:tr>
              <a:tr h="378712">
                <a:tc>
                  <a:txBody>
                    <a:bodyPr/>
                    <a:lstStyle/>
                    <a:p>
                      <a:r>
                        <a:rPr lang="en-US" dirty="0" err="1"/>
                        <a:t>Ghép</a:t>
                      </a:r>
                      <a:r>
                        <a:rPr lang="en-US" dirty="0"/>
                        <a:t> </a:t>
                      </a:r>
                      <a:r>
                        <a:rPr lang="en-US" dirty="0" err="1"/>
                        <a:t>nối</a:t>
                      </a:r>
                      <a:endParaRPr lang="en-US" dirty="0"/>
                    </a:p>
                  </a:txBody>
                  <a:tcPr/>
                </a:tc>
                <a:tc>
                  <a:txBody>
                    <a:bodyPr/>
                    <a:lstStyle/>
                    <a:p>
                      <a:r>
                        <a:rPr lang="en-US" dirty="0" err="1"/>
                        <a:t>GroupJoin</a:t>
                      </a:r>
                      <a:r>
                        <a:rPr lang="en-US" dirty="0"/>
                        <a:t>, Join</a:t>
                      </a:r>
                      <a:endParaRPr lang="en-US" dirty="0"/>
                    </a:p>
                  </a:txBody>
                  <a:tcPr/>
                </a:tc>
              </a:tr>
              <a:tr h="378712">
                <a:tc>
                  <a:txBody>
                    <a:bodyPr/>
                    <a:lstStyle/>
                    <a:p>
                      <a:r>
                        <a:rPr lang="en-US" dirty="0" err="1"/>
                        <a:t>Phép</a:t>
                      </a:r>
                      <a:r>
                        <a:rPr lang="en-US" dirty="0"/>
                        <a:t> </a:t>
                      </a:r>
                      <a:r>
                        <a:rPr lang="en-US" dirty="0" err="1"/>
                        <a:t>chiếu</a:t>
                      </a:r>
                      <a:endParaRPr lang="en-US" dirty="0"/>
                    </a:p>
                  </a:txBody>
                  <a:tcPr/>
                </a:tc>
                <a:tc>
                  <a:txBody>
                    <a:bodyPr/>
                    <a:lstStyle/>
                    <a:p>
                      <a:r>
                        <a:rPr lang="en-US" dirty="0"/>
                        <a:t>Select, </a:t>
                      </a:r>
                      <a:r>
                        <a:rPr lang="en-US" dirty="0" err="1"/>
                        <a:t>SelectMany</a:t>
                      </a:r>
                      <a:endParaRPr lang="en-US" dirty="0"/>
                    </a:p>
                  </a:txBody>
                  <a:tcPr/>
                </a:tc>
              </a:tr>
              <a:tr h="378712">
                <a:tc>
                  <a:txBody>
                    <a:bodyPr/>
                    <a:lstStyle/>
                    <a:p>
                      <a:r>
                        <a:rPr lang="en-US" dirty="0" err="1"/>
                        <a:t>Phép</a:t>
                      </a:r>
                      <a:r>
                        <a:rPr lang="en-US" dirty="0"/>
                        <a:t> </a:t>
                      </a:r>
                      <a:r>
                        <a:rPr lang="en-US" dirty="0" err="1"/>
                        <a:t>gộp</a:t>
                      </a:r>
                      <a:endParaRPr lang="en-US" dirty="0"/>
                    </a:p>
                  </a:txBody>
                  <a:tcPr/>
                </a:tc>
                <a:tc>
                  <a:txBody>
                    <a:bodyPr/>
                    <a:lstStyle/>
                    <a:p>
                      <a:r>
                        <a:rPr lang="en-US" dirty="0"/>
                        <a:t>Average, Count, </a:t>
                      </a:r>
                      <a:r>
                        <a:rPr lang="en-US" dirty="0" err="1"/>
                        <a:t>LongCount</a:t>
                      </a:r>
                      <a:r>
                        <a:rPr lang="en-US" dirty="0"/>
                        <a:t>, Max, Min, Sum </a:t>
                      </a:r>
                      <a:endParaRPr lang="en-US" dirty="0"/>
                    </a:p>
                  </a:txBody>
                  <a:tcPr/>
                </a:tc>
              </a:tr>
              <a:tr h="378712">
                <a:tc>
                  <a:txBody>
                    <a:bodyPr/>
                    <a:lstStyle/>
                    <a:p>
                      <a:r>
                        <a:rPr lang="en-US" dirty="0" err="1"/>
                        <a:t>Lấy</a:t>
                      </a:r>
                      <a:r>
                        <a:rPr lang="en-US" dirty="0"/>
                        <a:t> </a:t>
                      </a:r>
                      <a:r>
                        <a:rPr lang="en-US" dirty="0" err="1"/>
                        <a:t>phần</a:t>
                      </a:r>
                      <a:r>
                        <a:rPr lang="en-US" dirty="0"/>
                        <a:t> </a:t>
                      </a:r>
                      <a:r>
                        <a:rPr lang="en-US" dirty="0" err="1"/>
                        <a:t>tử</a:t>
                      </a:r>
                      <a:endParaRPr lang="en-US" dirty="0"/>
                    </a:p>
                  </a:txBody>
                  <a:tcPr/>
                </a:tc>
                <a:tc>
                  <a:txBody>
                    <a:bodyPr/>
                    <a:lstStyle/>
                    <a:p>
                      <a:r>
                        <a:rPr lang="en-US" dirty="0"/>
                        <a:t>First, </a:t>
                      </a:r>
                      <a:r>
                        <a:rPr lang="en-US" dirty="0" err="1"/>
                        <a:t>FirstOrDefault</a:t>
                      </a:r>
                      <a:r>
                        <a:rPr lang="en-US" dirty="0"/>
                        <a:t>, Last, </a:t>
                      </a:r>
                      <a:r>
                        <a:rPr lang="en-US" dirty="0" err="1"/>
                        <a:t>LastOrDefault</a:t>
                      </a:r>
                      <a:r>
                        <a:rPr lang="en-US" dirty="0"/>
                        <a:t>, Single, </a:t>
                      </a:r>
                      <a:r>
                        <a:rPr lang="en-US" dirty="0" err="1"/>
                        <a:t>SingleOrDefault</a:t>
                      </a:r>
                      <a:r>
                        <a:rPr lang="en-US" dirty="0"/>
                        <a:t>…</a:t>
                      </a:r>
                      <a:endParaRPr lang="en-US" dirty="0"/>
                    </a:p>
                  </a:txBody>
                  <a:tcPr/>
                </a:tc>
              </a:tr>
              <a:tr h="378712">
                <a:tc>
                  <a:txBody>
                    <a:bodyPr/>
                    <a:lstStyle/>
                    <a:p>
                      <a:r>
                        <a:rPr lang="en-US" dirty="0" err="1"/>
                        <a:t>Phân</a:t>
                      </a:r>
                      <a:r>
                        <a:rPr lang="en-US" dirty="0"/>
                        <a:t> </a:t>
                      </a:r>
                      <a:r>
                        <a:rPr lang="en-US" dirty="0" err="1"/>
                        <a:t>đoạn</a:t>
                      </a:r>
                      <a:endParaRPr lang="en-US" dirty="0"/>
                    </a:p>
                  </a:txBody>
                  <a:tcPr/>
                </a:tc>
                <a:tc>
                  <a:txBody>
                    <a:bodyPr/>
                    <a:lstStyle/>
                    <a:p>
                      <a:r>
                        <a:rPr lang="en-US" dirty="0"/>
                        <a:t>Skip, Take, </a:t>
                      </a:r>
                      <a:r>
                        <a:rPr lang="en-US" dirty="0" err="1"/>
                        <a:t>ShipWhile</a:t>
                      </a:r>
                      <a:r>
                        <a:rPr lang="en-US" dirty="0"/>
                        <a:t>, </a:t>
                      </a:r>
                      <a:r>
                        <a:rPr lang="en-US" dirty="0" err="1"/>
                        <a:t>TakeWhile</a:t>
                      </a:r>
                      <a:endParaRPr lang="en-US" dirty="0"/>
                    </a:p>
                  </a:txBody>
                  <a:tcPr/>
                </a:tc>
              </a:tr>
              <a:tr h="378712">
                <a:tc>
                  <a:txBody>
                    <a:bodyPr/>
                    <a:lstStyle/>
                    <a:p>
                      <a:r>
                        <a:rPr lang="en-US" dirty="0" err="1"/>
                        <a:t>Biến</a:t>
                      </a:r>
                      <a:r>
                        <a:rPr lang="en-US" dirty="0"/>
                        <a:t> </a:t>
                      </a:r>
                      <a:r>
                        <a:rPr lang="en-US" dirty="0" err="1"/>
                        <a:t>đổi</a:t>
                      </a:r>
                      <a:endParaRPr lang="en-US" dirty="0"/>
                    </a:p>
                  </a:txBody>
                  <a:tcPr/>
                </a:tc>
                <a:tc>
                  <a:txBody>
                    <a:bodyPr/>
                    <a:lstStyle/>
                    <a:p>
                      <a:r>
                        <a:rPr lang="en-US" dirty="0" err="1"/>
                        <a:t>AsQueryable</a:t>
                      </a:r>
                      <a:r>
                        <a:rPr lang="en-US" dirty="0"/>
                        <a:t>, </a:t>
                      </a:r>
                      <a:r>
                        <a:rPr lang="en-US" dirty="0" err="1"/>
                        <a:t>AsEnumable</a:t>
                      </a:r>
                      <a:r>
                        <a:rPr lang="en-US" dirty="0"/>
                        <a:t>, Cast, </a:t>
                      </a:r>
                      <a:r>
                        <a:rPr lang="en-US" dirty="0" err="1"/>
                        <a:t>ToArray</a:t>
                      </a:r>
                      <a:r>
                        <a:rPr lang="en-US" dirty="0"/>
                        <a:t>, </a:t>
                      </a:r>
                      <a:r>
                        <a:rPr lang="en-US" dirty="0" err="1"/>
                        <a:t>ToList</a:t>
                      </a:r>
                      <a:r>
                        <a:rPr lang="en-US" dirty="0"/>
                        <a:t>, </a:t>
                      </a:r>
                      <a:r>
                        <a:rPr lang="en-US" dirty="0" err="1"/>
                        <a:t>ToDictionary</a:t>
                      </a:r>
                      <a:endParaRPr lang="en-US" dirty="0"/>
                    </a:p>
                  </a:txBody>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618572"/>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kern="0" cap="none" normalizeH="0" baseline="0" dirty="0" err="1">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Có</a:t>
            </a:r>
            <a:r>
              <a:rPr kumimoji="0" lang="en-US" altLang="en-US" sz="1600" i="0" u="none" strike="noStrike" kern="0" cap="none" normalizeH="0" baseline="0" dirty="0">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 2 </a:t>
            </a:r>
            <a:r>
              <a:rPr kumimoji="0" lang="en-US" altLang="en-US" sz="1600" i="0" u="none" strike="noStrike" kern="0" cap="none" normalizeH="0" baseline="0" dirty="0" err="1">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cách</a:t>
            </a:r>
            <a:r>
              <a:rPr kumimoji="0" lang="en-US" altLang="en-US" sz="1600" i="0" u="none" strike="noStrike" kern="0" cap="none" normalizeH="0" baseline="0" dirty="0">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kumimoji="0" lang="en-US" altLang="en-US" sz="1600" i="0" u="none" strike="noStrike" kern="0" cap="none" normalizeH="0" baseline="0" dirty="0" err="1">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cơ</a:t>
            </a:r>
            <a:r>
              <a:rPr kumimoji="0" lang="en-US" altLang="en-US" sz="1600" i="0" u="none" strike="noStrike" kern="0" cap="none" normalizeH="0" baseline="0" dirty="0">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kumimoji="0" lang="en-US" altLang="en-US" sz="1600" i="0" u="none" strike="noStrike" kern="0" cap="none" normalizeH="0" baseline="0" dirty="0" err="1">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bản</a:t>
            </a:r>
            <a:r>
              <a:rPr kumimoji="0" lang="en-US" altLang="en-US" sz="1600" i="0" u="none" strike="noStrike" kern="0" cap="none" normalizeH="0" baseline="0" dirty="0">
                <a:ln>
                  <a:noFill/>
                </a:ln>
                <a:solidFill>
                  <a:srgbClr val="000000"/>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en-US"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en-US"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viết</a:t>
            </a:r>
            <a:r>
              <a:rPr lang="en-US" alt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en-US"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en-US"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en-US"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LINQ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vào</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Collection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IEnumable</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hoặc</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IQueryable</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endPar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altLang="en-US" sz="1600" dirty="0">
                <a:solidFill>
                  <a:srgbClr val="212529"/>
                </a:solidFill>
                <a:latin typeface="Times New Roman" panose="02020603050405020304" pitchFamily="18" charset="0"/>
                <a:cs typeface="Times New Roman" panose="02020603050405020304" pitchFamily="18" charset="0"/>
              </a:rPr>
              <a:t>1. </a:t>
            </a:r>
            <a:r>
              <a:rPr lang="en-US" altLang="en-US" sz="1600" dirty="0" err="1">
                <a:solidFill>
                  <a:srgbClr val="212529"/>
                </a:solidFill>
                <a:latin typeface="Times New Roman" panose="02020603050405020304" pitchFamily="18" charset="0"/>
                <a:cs typeface="Times New Roman" panose="02020603050405020304" pitchFamily="18" charset="0"/>
              </a:rPr>
              <a:t>Sử</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dụng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biểu</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thức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truy</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vấn</a:t>
            </a:r>
            <a:r>
              <a:rPr lang="en-US" altLang="en-US" sz="1600" dirty="0">
                <a:solidFill>
                  <a:srgbClr val="212529"/>
                </a:solidFill>
                <a:latin typeface="Times New Roman" panose="02020603050405020304" pitchFamily="18" charset="0"/>
                <a:cs typeface="Times New Roman" panose="02020603050405020304" pitchFamily="18" charset="0"/>
              </a:rPr>
              <a:t>(Query expression syntax</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altLang="en-US" sz="1600" dirty="0">
                <a:solidFill>
                  <a:srgbClr val="212529"/>
                </a:solidFill>
                <a:latin typeface="Times New Roman" panose="02020603050405020304" pitchFamily="18" charset="0"/>
                <a:cs typeface="Times New Roman" panose="02020603050405020304" pitchFamily="18" charset="0"/>
              </a:rPr>
              <a:t>).</a:t>
            </a:r>
            <a:endParaRPr lang="en-US" altLang="en-US" sz="1600" dirty="0">
              <a:solidFill>
                <a:srgbClr val="212529"/>
              </a:solidFill>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2.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S</a:t>
            </a:r>
            <a:r>
              <a:rPr lang="en-US" altLang="en-US" sz="1600" dirty="0" err="1">
                <a:solidFill>
                  <a:srgbClr val="212529"/>
                </a:solidFill>
                <a:latin typeface="Times New Roman" panose="02020603050405020304" pitchFamily="18" charset="0"/>
                <a:cs typeface="Times New Roman" panose="02020603050405020304" pitchFamily="18" charset="0"/>
              </a:rPr>
              <a:t>ử</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dụng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phương</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thức</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mở</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rộng</a:t>
            </a:r>
            <a:r>
              <a:rPr lang="en-US" altLang="en-US" sz="1600" dirty="0">
                <a:solidFill>
                  <a:srgbClr val="212529"/>
                </a:solidFill>
                <a:latin typeface="Times New Roman" panose="02020603050405020304" pitchFamily="18" charset="0"/>
                <a:cs typeface="Times New Roman" panose="02020603050405020304" pitchFamily="18" charset="0"/>
              </a:rPr>
              <a:t> (Method </a:t>
            </a:r>
            <a:r>
              <a:rPr lang="en-US" altLang="en-US" sz="1600" dirty="0" err="1">
                <a:solidFill>
                  <a:srgbClr val="212529"/>
                </a:solidFill>
                <a:latin typeface="Times New Roman" panose="02020603050405020304" pitchFamily="18" charset="0"/>
                <a:cs typeface="Times New Roman" panose="02020603050405020304" pitchFamily="18" charset="0"/>
              </a:rPr>
              <a:t>Extention</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synxtax</a:t>
            </a:r>
            <a:r>
              <a:rPr lang="en-US" altLang="en-US" sz="1600" dirty="0">
                <a:solidFill>
                  <a:srgbClr val="212529"/>
                </a:solidFill>
                <a:latin typeface="Times New Roman" panose="02020603050405020304" pitchFamily="18" charset="0"/>
                <a:cs typeface="Times New Roman" panose="02020603050405020304" pitchFamily="18" charset="0"/>
              </a:rPr>
              <a:t> </a:t>
            </a:r>
            <a:r>
              <a:rPr lang="en-US" altLang="en-US" sz="1600" dirty="0" err="1">
                <a:solidFill>
                  <a:srgbClr val="212529"/>
                </a:solidFill>
                <a:latin typeface="Times New Roman" panose="02020603050405020304" pitchFamily="18" charset="0"/>
                <a:cs typeface="Times New Roman" panose="02020603050405020304" pitchFamily="18" charset="0"/>
              </a:rPr>
              <a:t>hoặc</a:t>
            </a:r>
            <a:r>
              <a:rPr lang="en-US" altLang="en-US" sz="1600" dirty="0">
                <a:solidFill>
                  <a:srgbClr val="212529"/>
                </a:solidFill>
                <a:latin typeface="Times New Roman" panose="02020603050405020304" pitchFamily="18" charset="0"/>
                <a:cs typeface="Times New Roman" panose="02020603050405020304" pitchFamily="18" charset="0"/>
              </a:rPr>
              <a:t> Fluent)</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en-US" sz="1600" b="1" dirty="0">
              <a:latin typeface="Times New Roman" panose="02020603050405020304" pitchFamily="18" charset="0"/>
              <a:cs typeface="Times New Roman" panose="02020603050405020304" pitchFamily="18" charset="0"/>
            </a:endParaRPr>
          </a:p>
          <a:p>
            <a:pPr>
              <a:lnSpc>
                <a:spcPct val="150000"/>
              </a:lnSpc>
            </a:pPr>
            <a:endPar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
        <p:nvSpPr>
          <p:cNvPr id="17" name="TextBox 16"/>
          <p:cNvSpPr txBox="1"/>
          <p:nvPr/>
        </p:nvSpPr>
        <p:spPr>
          <a:xfrm>
            <a:off x="2447365" y="3437380"/>
            <a:ext cx="313764" cy="709393"/>
          </a:xfrm>
          <a:prstGeom prst="rect">
            <a:avLst/>
          </a:prstGeom>
          <a:noFill/>
        </p:spPr>
        <p:txBody>
          <a:bodyPr wrap="square" rtlCol="0">
            <a:spAutoFit/>
          </a:bodyPr>
          <a:lstStyle/>
          <a:p>
            <a:endParaRPr lang="en-US" dirty="0"/>
          </a:p>
        </p:txBody>
      </p:sp>
      <p:pic>
        <p:nvPicPr>
          <p:cNvPr id="40" name="Picture 39"/>
          <p:cNvPicPr>
            <a:picLocks noChangeAspect="1"/>
          </p:cNvPicPr>
          <p:nvPr/>
        </p:nvPicPr>
        <p:blipFill>
          <a:blip r:embed="rId11"/>
          <a:stretch>
            <a:fillRect/>
          </a:stretch>
        </p:blipFill>
        <p:spPr>
          <a:xfrm>
            <a:off x="2028388" y="3544951"/>
            <a:ext cx="8768617" cy="240756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3048912"/>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biểu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en-US" sz="1600" b="1" dirty="0">
              <a:latin typeface="Times New Roman" panose="02020603050405020304" pitchFamily="18" charset="0"/>
              <a:cs typeface="Times New Roman" panose="02020603050405020304" pitchFamily="18" charset="0"/>
            </a:endParaRPr>
          </a:p>
          <a:p>
            <a:pPr>
              <a:lnSpc>
                <a:spcPct val="150000"/>
              </a:lnSpc>
            </a:pPr>
            <a:endPar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endParaRPr>
          </a:p>
          <a:p>
            <a:pPr lvl="3"/>
            <a:r>
              <a:rPr lang="en-US" b="0" dirty="0">
                <a:solidFill>
                  <a:srgbClr val="6A9955"/>
                </a:solidFill>
                <a:effectLst/>
                <a:latin typeface="Fira Code" pitchFamily="1" charset="0"/>
              </a:rPr>
              <a:t>// LINQ Query Syntax</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var</a:t>
            </a:r>
            <a:r>
              <a:rPr lang="en-US" b="0" dirty="0">
                <a:solidFill>
                  <a:srgbClr val="D4D4D4"/>
                </a:solidFill>
                <a:effectLst/>
                <a:latin typeface="Fira Code" pitchFamily="1" charset="0"/>
              </a:rPr>
              <a:t> </a:t>
            </a:r>
            <a:r>
              <a:rPr lang="en-US" b="0" dirty="0">
                <a:solidFill>
                  <a:srgbClr val="9CDCFE"/>
                </a:solidFill>
                <a:effectLst/>
                <a:latin typeface="Fira Code" pitchFamily="1" charset="0"/>
              </a:rPr>
              <a:t>result</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from</a:t>
            </a:r>
            <a:r>
              <a:rPr lang="en-US" b="0" dirty="0">
                <a:solidFill>
                  <a:srgbClr val="D4D4D4"/>
                </a:solidFill>
                <a:effectLst/>
                <a:latin typeface="Fira Code" pitchFamily="1" charset="0"/>
              </a:rPr>
              <a:t> </a:t>
            </a:r>
            <a:r>
              <a:rPr lang="en-US" b="0" dirty="0">
                <a:solidFill>
                  <a:srgbClr val="9CDCFE"/>
                </a:solidFill>
                <a:effectLst/>
                <a:latin typeface="Fira Code" pitchFamily="1" charset="0"/>
              </a:rPr>
              <a:t>s</a:t>
            </a:r>
            <a:r>
              <a:rPr lang="en-US" b="0" dirty="0">
                <a:solidFill>
                  <a:srgbClr val="D4D4D4"/>
                </a:solidFill>
                <a:effectLst/>
                <a:latin typeface="Fira Code" pitchFamily="1" charset="0"/>
              </a:rPr>
              <a:t> </a:t>
            </a:r>
            <a:r>
              <a:rPr lang="en-US" b="0" dirty="0">
                <a:solidFill>
                  <a:srgbClr val="569CD6"/>
                </a:solidFill>
                <a:effectLst/>
                <a:latin typeface="Fira Code" pitchFamily="1" charset="0"/>
              </a:rPr>
              <a:t>in</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stringList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where</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Contains</a:t>
            </a:r>
            <a:r>
              <a:rPr lang="en-US" b="0" dirty="0">
                <a:solidFill>
                  <a:srgbClr val="D4D4D4"/>
                </a:solidFill>
                <a:effectLst/>
                <a:latin typeface="Fira Code" pitchFamily="1" charset="0"/>
              </a:rPr>
              <a:t>(</a:t>
            </a:r>
            <a:r>
              <a:rPr lang="en-US" b="0" dirty="0">
                <a:solidFill>
                  <a:srgbClr val="CE9178"/>
                </a:solidFill>
                <a:effectLst/>
                <a:latin typeface="Fira Code" pitchFamily="1" charset="0"/>
              </a:rPr>
              <a:t>"Tutorials"</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select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s</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pic>
        <p:nvPicPr>
          <p:cNvPr id="1229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9560" y="4320377"/>
            <a:ext cx="8636398" cy="17581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447365" y="3437380"/>
            <a:ext cx="313764" cy="709393"/>
          </a:xfrm>
          <a:prstGeom prst="rect">
            <a:avLst/>
          </a:prstGeom>
          <a:noFill/>
        </p:spPr>
        <p:txBody>
          <a:bodyPr wrap="square" rtlCol="0">
            <a:spAutoFit/>
          </a:bodyPr>
          <a:lstStyle/>
          <a:p>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2556469"/>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vấn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Extention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en-US" sz="1600" b="1" dirty="0">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6A9955"/>
                </a:solidFill>
                <a:effectLst/>
                <a:latin typeface="Fira Code" pitchFamily="1" charset="0"/>
              </a:rPr>
              <a:t>// LINQ Method Syntax</a:t>
            </a:r>
            <a:endPar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endParaRPr>
          </a:p>
          <a:p>
            <a:pPr lvl="1"/>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stringList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Where</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s</a:t>
            </a:r>
            <a:r>
              <a:rPr lang="en-US" sz="1600" b="0" dirty="0">
                <a:solidFill>
                  <a:srgbClr val="D4D4D4"/>
                </a:solidFill>
                <a:effectLst/>
                <a:latin typeface="Fira Code" pitchFamily="1" charset="0"/>
              </a:rPr>
              <a:t> =&gt; </a:t>
            </a:r>
            <a:r>
              <a:rPr lang="en-US" sz="1600" b="0" dirty="0" err="1">
                <a:solidFill>
                  <a:srgbClr val="9CDCFE"/>
                </a:solidFill>
                <a:effectLst/>
                <a:latin typeface="Fira Code" pitchFamily="1" charset="0"/>
              </a:rPr>
              <a:t>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Contains</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"Tutorials"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285750" indent="-285750">
              <a:lnSpc>
                <a:spcPct val="150000"/>
              </a:lnSpc>
              <a:buFontTx/>
              <a:buChar char="-"/>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
        <p:nvSpPr>
          <p:cNvPr id="17" name="TextBox 16"/>
          <p:cNvSpPr txBox="1"/>
          <p:nvPr/>
        </p:nvSpPr>
        <p:spPr>
          <a:xfrm>
            <a:off x="1831252" y="2872007"/>
            <a:ext cx="313764" cy="709393"/>
          </a:xfrm>
          <a:prstGeom prst="rect">
            <a:avLst/>
          </a:prstGeom>
          <a:noFill/>
        </p:spPr>
        <p:txBody>
          <a:bodyPr wrap="square" rtlCol="0">
            <a:spAutoFit/>
          </a:bodyPr>
          <a:lstStyle/>
          <a:p>
            <a:endParaRPr lang="en-US" dirty="0"/>
          </a:p>
        </p:txBody>
      </p:sp>
      <p:pic>
        <p:nvPicPr>
          <p:cNvPr id="1741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8134" y="3759500"/>
            <a:ext cx="8628459" cy="13106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413159" y="5048181"/>
            <a:ext cx="293312" cy="481940"/>
          </a:xfrm>
          <a:prstGeom prst="rect">
            <a:avLst/>
          </a:prstGeom>
          <a:noFill/>
        </p:spPr>
        <p:txBody>
          <a:bodyPr wrap="square" rtlCol="0">
            <a:spAutoFit/>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93862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1.4.1 Data type conversion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0073" y="1695778"/>
            <a:ext cx="9987517" cy="3741409"/>
          </a:xfrm>
          <a:prstGeom prst="rect">
            <a:avLst/>
          </a:prstGeom>
        </p:spPr>
        <p:txBody>
          <a:bodyPr wrap="square">
            <a:spAutoFit/>
          </a:bodyPr>
          <a:lstStyle/>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2. Explicit type conversion</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Conversion of a data type with a larger range of values to a smaller range, done manually. If the source data type exceeds the range of the target data type, the program will automatically truncate bits to match the target data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VD: </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decimal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double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float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long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=&gt;</a:t>
            </a:r>
            <a:r>
              <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int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Syntax: (</a:t>
            </a:r>
            <a:r>
              <a:rPr lang="en-US" altLang="ko-KR" sz="1600" dirty="0">
                <a:solidFill>
                  <a:srgbClr val="FFC000"/>
                </a:solidFill>
                <a:latin typeface="Times New Roman" panose="02020603050405020304" pitchFamily="18" charset="0"/>
                <a:ea typeface="나눔바른고딕" panose="020B0603020101020101" pitchFamily="50" charset="-127"/>
                <a:cs typeface="Times New Roman" panose="02020603050405020304" pitchFamily="18" charset="0"/>
              </a:rPr>
              <a:t>&lt;Data type&gt;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dirty="0">
                <a:solidFill>
                  <a:srgbClr val="FFC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&lt;variables to cast&gt;</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endParaRPr lang="en-US" altLang="ko-KR" sz="160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1" name="타원 110"/>
          <p:cNvSpPr/>
          <p:nvPr/>
        </p:nvSpPr>
        <p:spPr>
          <a:xfrm>
            <a:off x="6863246" y="1908838"/>
            <a:ext cx="1215526" cy="885017"/>
          </a:xfrm>
          <a:prstGeom prst="ellipse">
            <a:avLst/>
          </a:prstGeom>
          <a:solidFill>
            <a:srgbClr val="FFC0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i="1" dirty="0">
                <a:solidFill>
                  <a:schemeClr val="bg1"/>
                </a:solidFill>
                <a:latin typeface="Times New Roman" panose="02020603050405020304" pitchFamily="18" charset="0"/>
                <a:cs typeface="Times New Roman" panose="02020603050405020304" pitchFamily="18" charset="0"/>
              </a:rPr>
              <a:t>Destination Type</a:t>
            </a:r>
            <a:endParaRPr lang="ko-KR" altLang="en-US" sz="1600" b="1" i="1" dirty="0">
              <a:solidFill>
                <a:schemeClr val="bg1"/>
              </a:solidFill>
              <a:latin typeface="Times New Roman" panose="02020603050405020304" pitchFamily="18" charset="0"/>
              <a:cs typeface="Times New Roman" panose="02020603050405020304" pitchFamily="18" charset="0"/>
            </a:endParaRPr>
          </a:p>
        </p:txBody>
      </p:sp>
      <p:sp>
        <p:nvSpPr>
          <p:cNvPr id="112" name="타원 111"/>
          <p:cNvSpPr/>
          <p:nvPr/>
        </p:nvSpPr>
        <p:spPr>
          <a:xfrm>
            <a:off x="2936096" y="1837132"/>
            <a:ext cx="1867147" cy="956723"/>
          </a:xfrm>
          <a:prstGeom prst="ellipse">
            <a:avLst/>
          </a:prstGeom>
          <a:solidFill>
            <a:srgbClr val="0070C0"/>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i="1" dirty="0">
                <a:solidFill>
                  <a:schemeClr val="bg1"/>
                </a:solidFill>
                <a:latin typeface="Times New Roman" panose="02020603050405020304" pitchFamily="18" charset="0"/>
                <a:cs typeface="Times New Roman" panose="02020603050405020304" pitchFamily="18" charset="0"/>
              </a:rPr>
              <a:t>Source Type</a:t>
            </a:r>
            <a:endParaRPr lang="en-US" altLang="ko-KR" sz="1600" b="1" i="1" dirty="0">
              <a:solidFill>
                <a:schemeClr val="bg1"/>
              </a:solidFill>
              <a:latin typeface="Times New Roman" panose="02020603050405020304" pitchFamily="18" charset="0"/>
              <a:cs typeface="Times New Roman" panose="02020603050405020304" pitchFamily="18" charset="0"/>
            </a:endParaRPr>
          </a:p>
        </p:txBody>
      </p:sp>
      <p:cxnSp>
        <p:nvCxnSpPr>
          <p:cNvPr id="113" name="직선 화살표 연결선 112"/>
          <p:cNvCxnSpPr>
            <a:stCxn id="112" idx="6"/>
            <a:endCxn id="111" idx="2"/>
          </p:cNvCxnSpPr>
          <p:nvPr/>
        </p:nvCxnSpPr>
        <p:spPr>
          <a:xfrm>
            <a:off x="4803243" y="2315494"/>
            <a:ext cx="2060003" cy="358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1"/>
          <a:stretch>
            <a:fillRect/>
          </a:stretch>
        </p:blipFill>
        <p:spPr>
          <a:xfrm>
            <a:off x="2072507" y="4915977"/>
            <a:ext cx="9115427" cy="9567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1" grpId="0" animBg="1"/>
      <p:bldP spid="1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563423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mệnh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Mệnh</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đề</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a:ln>
                  <a:noFill/>
                </a:ln>
                <a:solidFill>
                  <a:srgbClr val="B1154A"/>
                </a:solidFill>
                <a:effectLst/>
                <a:latin typeface="-apple-system"/>
                <a:cs typeface="Times New Roman" panose="02020603050405020304" pitchFamily="18" charset="0"/>
              </a:rPr>
              <a:t>from…in… </a:t>
            </a:r>
            <a:r>
              <a:rPr kumimoji="0" lang="en-US" altLang="en-US" sz="1600" b="1"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lang="vi-VN" sz="1600" b="0" i="0" dirty="0">
                <a:solidFill>
                  <a:srgbClr val="212529"/>
                </a:solidFill>
                <a:effectLst/>
                <a:latin typeface="+mj-lt"/>
              </a:rPr>
              <a:t>để xác định nguồn dữ liệu mà truy vấn sẽ thực hiện, nguồn dữ liệu là tập hợp những phần tử lưu trong đối tượng có kiểu lớp triển khai giao diện </a:t>
            </a:r>
            <a:r>
              <a:rPr lang="vi-VN" sz="1600" b="1" i="0" dirty="0">
                <a:solidFill>
                  <a:srgbClr val="212529"/>
                </a:solidFill>
                <a:effectLst/>
                <a:latin typeface="+mj-lt"/>
              </a:rPr>
              <a:t>IEnumerable</a:t>
            </a:r>
            <a:r>
              <a:rPr lang="vi-VN" sz="1600" b="0" i="0" dirty="0">
                <a:solidFill>
                  <a:srgbClr val="212529"/>
                </a:solidFill>
                <a:effectLst/>
                <a:latin typeface="+mj-lt"/>
              </a:rPr>
              <a:t> như mảng Array, List ...</a:t>
            </a:r>
            <a:endParaRPr lang="en-US" sz="1600" b="0" i="0" dirty="0">
              <a:solidFill>
                <a:srgbClr val="212529"/>
              </a:solidFill>
              <a:effectLst/>
              <a:latin typeface="+mj-lt"/>
            </a:endParaRPr>
          </a:p>
          <a:p>
            <a:pPr lvl="1">
              <a:lnSpc>
                <a:spcPct val="150000"/>
              </a:lnSpc>
            </a:pPr>
            <a:r>
              <a:rPr lang="en-US" sz="1600" b="0" dirty="0">
                <a:solidFill>
                  <a:srgbClr val="569CD6"/>
                </a:solidFill>
                <a:effectLst/>
                <a:latin typeface="Fira Code" pitchFamily="1" charset="0"/>
              </a:rPr>
              <a:t>	from</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produts</a:t>
            </a:r>
            <a:endParaRPr lang="en-US" sz="1600" b="0" dirty="0">
              <a:solidFill>
                <a:srgbClr val="9CDCFE"/>
              </a:solidFill>
              <a:effectLst/>
              <a:latin typeface="Fira Code" pitchFamily="1" charset="0"/>
            </a:endParaRPr>
          </a:p>
          <a:p>
            <a:pPr lvl="1">
              <a:lnSpc>
                <a:spcPct val="150000"/>
              </a:lnSpc>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u="none" strike="noStrike" cap="none" normalizeH="0" baseline="0" dirty="0" err="1">
                <a:ln>
                  <a:noFill/>
                </a:ln>
                <a:solidFill>
                  <a:srgbClr val="212529"/>
                </a:solidFill>
                <a:latin typeface="Times New Roman" panose="02020603050405020304" pitchFamily="18" charset="0"/>
                <a:cs typeface="Times New Roman" panose="02020603050405020304" pitchFamily="18" charset="0"/>
              </a:rPr>
              <a:t>Mệnh</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kumimoji="0" lang="en-US" altLang="en-US" sz="1600" u="none" strike="noStrike" cap="none" normalizeH="0" baseline="0" dirty="0" err="1">
                <a:ln>
                  <a:noFill/>
                </a:ln>
                <a:solidFill>
                  <a:srgbClr val="212529"/>
                </a:solidFill>
                <a:latin typeface="Times New Roman" panose="02020603050405020304" pitchFamily="18" charset="0"/>
                <a:cs typeface="Times New Roman" panose="02020603050405020304" pitchFamily="18" charset="0"/>
              </a:rPr>
              <a:t>đề</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kumimoji="0" lang="en-US" altLang="en-US" sz="1600" b="1" u="none" strike="noStrike" cap="none" normalizeH="0" baseline="0" dirty="0">
                <a:ln>
                  <a:noFill/>
                </a:ln>
                <a:solidFill>
                  <a:srgbClr val="B1154A"/>
                </a:solidFill>
                <a:latin typeface="-apple-system"/>
                <a:cs typeface="Times New Roman" panose="02020603050405020304" pitchFamily="18" charset="0"/>
              </a:rPr>
              <a:t>select</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lang="vi-VN" sz="1600" b="0" i="0" dirty="0">
                <a:solidFill>
                  <a:srgbClr val="212529"/>
                </a:solidFill>
                <a:effectLst/>
                <a:latin typeface="+mj-lt"/>
              </a:rPr>
              <a:t>Một câu truy vấn phải kết thúc bằng mệnh đề </a:t>
            </a:r>
            <a:r>
              <a:rPr lang="vi-VN" sz="1600" b="1" i="0" dirty="0">
                <a:solidFill>
                  <a:srgbClr val="212529"/>
                </a:solidFill>
                <a:effectLst/>
                <a:latin typeface="+mj-lt"/>
              </a:rPr>
              <a:t>select</a:t>
            </a:r>
            <a:r>
              <a:rPr lang="vi-VN" sz="1600" b="0" i="0" dirty="0">
                <a:solidFill>
                  <a:srgbClr val="212529"/>
                </a:solidFill>
                <a:effectLst/>
                <a:latin typeface="+mj-lt"/>
              </a:rPr>
              <a:t> hoặc </a:t>
            </a:r>
            <a:r>
              <a:rPr lang="vi-VN" sz="1600" b="1" i="0" dirty="0">
                <a:solidFill>
                  <a:srgbClr val="212529"/>
                </a:solidFill>
                <a:effectLst/>
                <a:latin typeface="+mj-lt"/>
              </a:rPr>
              <a:t>group</a:t>
            </a:r>
            <a:r>
              <a:rPr lang="vi-VN" sz="1600" b="0" i="0" dirty="0">
                <a:solidFill>
                  <a:srgbClr val="212529"/>
                </a:solidFill>
                <a:effectLst/>
                <a:latin typeface="+mj-lt"/>
              </a:rPr>
              <a:t>. Mệnh đề </a:t>
            </a:r>
            <a:r>
              <a:rPr lang="vi-VN" sz="1600" b="1" i="0" dirty="0">
                <a:solidFill>
                  <a:srgbClr val="212529"/>
                </a:solidFill>
                <a:effectLst/>
                <a:latin typeface="+mj-lt"/>
              </a:rPr>
              <a:t>select</a:t>
            </a:r>
            <a:r>
              <a:rPr lang="vi-VN" sz="1600" b="0" i="0" dirty="0">
                <a:solidFill>
                  <a:srgbClr val="212529"/>
                </a:solidFill>
                <a:effectLst/>
                <a:latin typeface="+mj-lt"/>
              </a:rPr>
              <a:t> chỉ ra các dữ liệu được lấy ra (xuất ra) của câu lệnh LINQ</a:t>
            </a:r>
            <a:r>
              <a:rPr lang="en-US" sz="1600" b="0" i="0" dirty="0">
                <a:solidFill>
                  <a:srgbClr val="212529"/>
                </a:solidFill>
                <a:effectLst/>
                <a:latin typeface="+mj-lt"/>
              </a:rPr>
              <a:t>.</a:t>
            </a:r>
            <a:endParaRPr lang="en-US" sz="1600" b="0" i="0" dirty="0">
              <a:solidFill>
                <a:srgbClr val="212529"/>
              </a:solidFill>
              <a:effectLst/>
              <a:latin typeface="+mj-lt"/>
            </a:endParaRPr>
          </a:p>
          <a:p>
            <a:pPr lvl="1">
              <a:lnSpc>
                <a:spcPct val="150000"/>
              </a:lnSpc>
            </a:pPr>
            <a:r>
              <a:rPr lang="en-US" sz="1600" b="0" dirty="0">
                <a:solidFill>
                  <a:srgbClr val="569CD6"/>
                </a:solidFill>
                <a:effectLst/>
                <a:latin typeface="Fira Code" pitchFamily="1" charset="0"/>
              </a:rPr>
              <a:t>	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ketqua</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from</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products</a:t>
            </a:r>
            <a:r>
              <a:rPr lang="en-US" sz="1600" dirty="0">
                <a:solidFill>
                  <a:srgbClr val="D4D4D4"/>
                </a:solidFill>
                <a:latin typeface="Fira Code" pitchFamily="1" charset="0"/>
              </a:rPr>
              <a:t> </a:t>
            </a:r>
            <a:r>
              <a:rPr lang="en-US" sz="1600" b="0" dirty="0">
                <a:solidFill>
                  <a:srgbClr val="569CD6"/>
                </a:solidFill>
                <a:effectLst/>
                <a:latin typeface="Fira Code" pitchFamily="1" charset="0"/>
              </a:rPr>
              <a:t>select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285750" indent="-285750">
              <a:lnSpc>
                <a:spcPct val="150000"/>
              </a:lnSpc>
              <a:buFontTx/>
              <a:buChar char="-"/>
            </a:pPr>
            <a:endParaRPr lang="en-US" sz="1600" b="0" i="0" dirty="0">
              <a:solidFill>
                <a:srgbClr val="212529"/>
              </a:solidFill>
              <a:effectLst/>
              <a:latin typeface="+mj-lt"/>
            </a:endParaRPr>
          </a:p>
          <a:p>
            <a:pPr marL="285750" indent="-285750">
              <a:lnSpc>
                <a:spcPct val="150000"/>
              </a:lnSpc>
              <a:buFontTx/>
              <a:buChar char="-"/>
            </a:pPr>
            <a:r>
              <a:rPr lang="en-US" sz="1600" b="0" i="0" dirty="0" err="1">
                <a:solidFill>
                  <a:srgbClr val="212529"/>
                </a:solidFill>
                <a:effectLst/>
                <a:latin typeface="Times New Roman" panose="02020603050405020304" pitchFamily="18" charset="0"/>
                <a:cs typeface="Times New Roman" panose="02020603050405020304" pitchFamily="18" charset="0"/>
              </a:rPr>
              <a:t>Mệnh</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đề</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1" i="0" dirty="0">
                <a:solidFill>
                  <a:srgbClr val="B1154A"/>
                </a:solidFill>
                <a:effectLst/>
                <a:latin typeface="-apple-system"/>
                <a:cs typeface="Times New Roman" panose="02020603050405020304" pitchFamily="18" charset="0"/>
              </a:rPr>
              <a:t>where</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để</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lọc</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dữ</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liệu</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sau</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từ</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khóa</a:t>
            </a:r>
            <a:r>
              <a:rPr lang="en-US" sz="1600" b="0" i="0" dirty="0">
                <a:solidFill>
                  <a:srgbClr val="212529"/>
                </a:solidFill>
                <a:effectLst/>
                <a:latin typeface="Times New Roman" panose="02020603050405020304" pitchFamily="18" charset="0"/>
                <a:cs typeface="Times New Roman" panose="02020603050405020304" pitchFamily="18" charset="0"/>
              </a:rPr>
              <a:t> where </a:t>
            </a:r>
            <a:r>
              <a:rPr lang="en-US" sz="1600" b="0" i="0" dirty="0" err="1">
                <a:solidFill>
                  <a:srgbClr val="212529"/>
                </a:solidFill>
                <a:effectLst/>
                <a:latin typeface="Times New Roman" panose="02020603050405020304" pitchFamily="18" charset="0"/>
                <a:cs typeface="Times New Roman" panose="02020603050405020304" pitchFamily="18" charset="0"/>
              </a:rPr>
              <a:t>là</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biểu</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thức</a:t>
            </a:r>
            <a:r>
              <a:rPr lang="en-US" sz="1600" b="0" i="0" dirty="0">
                <a:solidFill>
                  <a:srgbClr val="212529"/>
                </a:solidFill>
                <a:effectLst/>
                <a:latin typeface="Times New Roman" panose="02020603050405020304" pitchFamily="18" charset="0"/>
                <a:cs typeface="Times New Roman" panose="02020603050405020304" pitchFamily="18" charset="0"/>
              </a:rPr>
              <a:t> logic </a:t>
            </a:r>
            <a:r>
              <a:rPr lang="en-US" sz="1600" b="0" i="0" dirty="0" err="1">
                <a:solidFill>
                  <a:srgbClr val="212529"/>
                </a:solidFill>
                <a:effectLst/>
                <a:latin typeface="Times New Roman" panose="02020603050405020304" pitchFamily="18" charset="0"/>
                <a:cs typeface="Times New Roman" panose="02020603050405020304" pitchFamily="18" charset="0"/>
              </a:rPr>
              <a:t>xác</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định</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các</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phần</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tử</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lọc</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ra</a:t>
            </a:r>
            <a:endParaRPr lang="en-US" sz="1600" b="0" i="0" dirty="0">
              <a:solidFill>
                <a:srgbClr val="212529"/>
              </a:solidFill>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9CDCFE"/>
                </a:solidFill>
                <a:effectLst/>
                <a:latin typeface="Fira Code" pitchFamily="1" charset="0"/>
              </a:rPr>
              <a:t>	where</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Price</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500;</a:t>
            </a:r>
            <a:endParaRPr lang="en-US" sz="1600" b="0" dirty="0">
              <a:solidFill>
                <a:srgbClr val="D4D4D4"/>
              </a:solidFill>
              <a:effectLst/>
              <a:latin typeface="Fira Code" pitchFamily="1" charset="0"/>
            </a:endParaRPr>
          </a:p>
          <a:p>
            <a:pPr>
              <a:lnSpc>
                <a:spcPct val="150000"/>
              </a:lnSpc>
            </a:pPr>
            <a:r>
              <a:rPr kumimoji="0" lang="en-US" altLang="en-US" sz="1600" u="none" strike="noStrike" cap="none" normalizeH="0" baseline="0" dirty="0">
                <a:ln>
                  <a:noFill/>
                </a:ln>
                <a:solidFill>
                  <a:srgbClr val="212529"/>
                </a:solidFill>
                <a:latin typeface="+mj-lt"/>
                <a:cs typeface="Times New Roman" panose="02020603050405020304" pitchFamily="18" charset="0"/>
              </a:rPr>
              <a:t>	</a:t>
            </a:r>
            <a:endParaRPr kumimoji="0" lang="en-US" altLang="en-US" sz="1600" u="none" strike="noStrike" cap="none" normalizeH="0" baseline="0" dirty="0">
              <a:ln>
                <a:noFill/>
              </a:ln>
              <a:solidFill>
                <a:srgbClr val="212529"/>
              </a:solidFill>
              <a:latin typeface="+mj-lt"/>
              <a:cs typeface="Times New Roman" panose="02020603050405020304" pitchFamily="18" charset="0"/>
            </a:endParaRPr>
          </a:p>
          <a:p>
            <a:pPr lvl="1">
              <a:lnSpc>
                <a:spcPct val="150000"/>
              </a:lnSpc>
            </a:pPr>
            <a:endParaRPr kumimoji="0" lang="en-US" altLang="en-US" sz="1600" b="0" i="0" u="none" strike="noStrike" cap="none" normalizeH="0" baseline="0" dirty="0">
              <a:ln>
                <a:noFill/>
              </a:ln>
              <a:solidFill>
                <a:schemeClr val="tx1"/>
              </a:solidFill>
              <a:effectLst/>
              <a:latin typeface="+mj-lt"/>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93963"/>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637289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mệnh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LinQ</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Mệnh</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đề</a:t>
            </a:r>
            <a:r>
              <a:rPr kumimoji="0" lang="en-US" altLang="en-US" sz="160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lang="en-US" sz="1600" b="1" i="0" dirty="0" err="1">
                <a:solidFill>
                  <a:srgbClr val="B1154A"/>
                </a:solidFill>
                <a:effectLst/>
                <a:latin typeface="-apple-system"/>
              </a:rPr>
              <a:t>orderby</a:t>
            </a:r>
            <a:r>
              <a:rPr lang="en-US" sz="1600" b="0" i="0" dirty="0">
                <a:solidFill>
                  <a:srgbClr val="212529"/>
                </a:solidFill>
                <a:effectLst/>
                <a:latin typeface="-apple-system"/>
              </a:rPr>
              <a:t> : </a:t>
            </a:r>
            <a:r>
              <a:rPr lang="vi-VN" sz="1600" b="0" i="0" dirty="0">
                <a:solidFill>
                  <a:srgbClr val="212529"/>
                </a:solidFill>
                <a:effectLst/>
                <a:latin typeface="+mj-lt"/>
              </a:rPr>
              <a:t>để</a:t>
            </a:r>
            <a:r>
              <a:rPr lang="en-US" sz="1600" b="0" i="0" dirty="0">
                <a:solidFill>
                  <a:srgbClr val="212529"/>
                </a:solidFill>
                <a:effectLst/>
                <a:latin typeface="+mj-lt"/>
              </a:rPr>
              <a:t> </a:t>
            </a:r>
            <a:r>
              <a:rPr lang="en-US" sz="1600" b="0" i="0" dirty="0" err="1">
                <a:solidFill>
                  <a:srgbClr val="212529"/>
                </a:solidFill>
                <a:effectLst/>
                <a:latin typeface="+mj-lt"/>
              </a:rPr>
              <a:t>sắp</a:t>
            </a:r>
            <a:r>
              <a:rPr lang="en-US" sz="1600" b="0" i="0" dirty="0">
                <a:solidFill>
                  <a:srgbClr val="212529"/>
                </a:solidFill>
                <a:effectLst/>
                <a:latin typeface="+mj-lt"/>
              </a:rPr>
              <a:t> </a:t>
            </a:r>
            <a:r>
              <a:rPr lang="en-US" sz="1600" b="0" i="0" dirty="0" err="1">
                <a:solidFill>
                  <a:srgbClr val="212529"/>
                </a:solidFill>
                <a:effectLst/>
                <a:latin typeface="+mj-lt"/>
              </a:rPr>
              <a:t>xếp</a:t>
            </a:r>
            <a:r>
              <a:rPr lang="vi-VN" sz="1600" b="0" i="0" dirty="0">
                <a:solidFill>
                  <a:srgbClr val="212529"/>
                </a:solidFill>
                <a:effectLst/>
                <a:latin typeface="+mj-lt"/>
              </a:rPr>
              <a:t> </a:t>
            </a:r>
            <a:r>
              <a:rPr lang="en-US" sz="1600" b="0" i="0" dirty="0" err="1">
                <a:solidFill>
                  <a:srgbClr val="212529"/>
                </a:solidFill>
                <a:effectLst/>
                <a:latin typeface="+mj-lt"/>
              </a:rPr>
              <a:t>kết</a:t>
            </a:r>
            <a:r>
              <a:rPr lang="en-US" sz="1600" b="0" i="0" dirty="0">
                <a:solidFill>
                  <a:srgbClr val="212529"/>
                </a:solidFill>
                <a:effectLst/>
                <a:latin typeface="+mj-lt"/>
              </a:rPr>
              <a:t> </a:t>
            </a:r>
            <a:r>
              <a:rPr lang="en-US" sz="1600" b="0" i="0" dirty="0" err="1">
                <a:solidFill>
                  <a:srgbClr val="212529"/>
                </a:solidFill>
                <a:effectLst/>
                <a:latin typeface="+mj-lt"/>
              </a:rPr>
              <a:t>quả</a:t>
            </a:r>
            <a:r>
              <a:rPr lang="en-US" sz="1600" b="0" i="0" dirty="0">
                <a:solidFill>
                  <a:srgbClr val="212529"/>
                </a:solidFill>
                <a:effectLst/>
                <a:latin typeface="+mj-lt"/>
              </a:rPr>
              <a:t> </a:t>
            </a:r>
            <a:r>
              <a:rPr lang="en-US" sz="1600" b="0" i="0" dirty="0" err="1">
                <a:solidFill>
                  <a:srgbClr val="212529"/>
                </a:solidFill>
                <a:effectLst/>
                <a:latin typeface="+mj-lt"/>
              </a:rPr>
              <a:t>trong</a:t>
            </a:r>
            <a:r>
              <a:rPr lang="en-US" sz="1600" b="0" i="0" dirty="0">
                <a:solidFill>
                  <a:srgbClr val="212529"/>
                </a:solidFill>
                <a:effectLst/>
                <a:latin typeface="+mj-lt"/>
              </a:rPr>
              <a:t> </a:t>
            </a:r>
            <a:r>
              <a:rPr lang="en-US" sz="1600" b="0" i="0" dirty="0" err="1">
                <a:solidFill>
                  <a:srgbClr val="212529"/>
                </a:solidFill>
                <a:effectLst/>
                <a:latin typeface="+mj-lt"/>
              </a:rPr>
              <a:t>LinQ</a:t>
            </a:r>
            <a:r>
              <a:rPr lang="en-US" sz="1600" b="0" i="0" dirty="0">
                <a:solidFill>
                  <a:srgbClr val="212529"/>
                </a:solidFill>
                <a:effectLst/>
                <a:latin typeface="+mj-lt"/>
              </a:rPr>
              <a:t>, </a:t>
            </a:r>
            <a:r>
              <a:rPr lang="en-US" sz="1600" b="0" i="0" dirty="0" err="1">
                <a:solidFill>
                  <a:srgbClr val="212529"/>
                </a:solidFill>
                <a:effectLst/>
                <a:latin typeface="+mj-lt"/>
              </a:rPr>
              <a:t>mặc</a:t>
            </a:r>
            <a:r>
              <a:rPr lang="en-US" sz="1600" b="0" i="0" dirty="0">
                <a:solidFill>
                  <a:srgbClr val="212529"/>
                </a:solidFill>
                <a:effectLst/>
                <a:latin typeface="+mj-lt"/>
              </a:rPr>
              <a:t> </a:t>
            </a:r>
            <a:r>
              <a:rPr lang="en-US" sz="1600" b="0" i="0" dirty="0" err="1">
                <a:solidFill>
                  <a:srgbClr val="212529"/>
                </a:solidFill>
                <a:effectLst/>
                <a:latin typeface="+mj-lt"/>
              </a:rPr>
              <a:t>định</a:t>
            </a:r>
            <a:r>
              <a:rPr lang="en-US" sz="1600" b="0" i="0" dirty="0">
                <a:solidFill>
                  <a:srgbClr val="212529"/>
                </a:solidFill>
                <a:effectLst/>
                <a:latin typeface="+mj-lt"/>
              </a:rPr>
              <a:t> </a:t>
            </a:r>
            <a:r>
              <a:rPr lang="en-US" sz="1600" b="0" i="0" dirty="0" err="1">
                <a:solidFill>
                  <a:srgbClr val="212529"/>
                </a:solidFill>
                <a:effectLst/>
                <a:latin typeface="+mj-lt"/>
              </a:rPr>
              <a:t>sẽ</a:t>
            </a:r>
            <a:r>
              <a:rPr lang="en-US" sz="1600" b="0" i="0" dirty="0">
                <a:solidFill>
                  <a:srgbClr val="212529"/>
                </a:solidFill>
                <a:effectLst/>
                <a:latin typeface="+mj-lt"/>
              </a:rPr>
              <a:t> </a:t>
            </a:r>
            <a:r>
              <a:rPr lang="en-US" sz="1600" b="0" i="0" dirty="0" err="1">
                <a:solidFill>
                  <a:srgbClr val="212529"/>
                </a:solidFill>
                <a:effectLst/>
                <a:latin typeface="+mj-lt"/>
              </a:rPr>
              <a:t>là</a:t>
            </a:r>
            <a:r>
              <a:rPr lang="en-US" sz="1600" b="0" i="0" dirty="0">
                <a:solidFill>
                  <a:srgbClr val="212529"/>
                </a:solidFill>
                <a:effectLst/>
                <a:latin typeface="+mj-lt"/>
              </a:rPr>
              <a:t> </a:t>
            </a:r>
            <a:r>
              <a:rPr lang="en-US" sz="1600" b="0" i="0" dirty="0" err="1">
                <a:solidFill>
                  <a:srgbClr val="212529"/>
                </a:solidFill>
                <a:effectLst/>
                <a:latin typeface="+mj-lt"/>
              </a:rPr>
              <a:t>acs</a:t>
            </a:r>
            <a:r>
              <a:rPr lang="en-US" sz="1600" b="0" i="0" dirty="0">
                <a:solidFill>
                  <a:srgbClr val="212529"/>
                </a:solidFill>
                <a:effectLst/>
                <a:latin typeface="+mj-lt"/>
              </a:rPr>
              <a:t> (</a:t>
            </a:r>
            <a:r>
              <a:rPr lang="en-US" sz="1600" b="0" i="0" dirty="0" err="1">
                <a:solidFill>
                  <a:srgbClr val="212529"/>
                </a:solidFill>
                <a:effectLst/>
                <a:latin typeface="+mj-lt"/>
              </a:rPr>
              <a:t>từ</a:t>
            </a:r>
            <a:r>
              <a:rPr lang="en-US" sz="1600" b="0" i="0" dirty="0">
                <a:solidFill>
                  <a:srgbClr val="212529"/>
                </a:solidFill>
                <a:effectLst/>
                <a:latin typeface="+mj-lt"/>
              </a:rPr>
              <a:t> </a:t>
            </a:r>
            <a:r>
              <a:rPr lang="en-US" sz="1600" b="0" i="0" dirty="0" err="1">
                <a:solidFill>
                  <a:srgbClr val="212529"/>
                </a:solidFill>
                <a:effectLst/>
                <a:latin typeface="+mj-lt"/>
              </a:rPr>
              <a:t>bé</a:t>
            </a:r>
            <a:r>
              <a:rPr lang="en-US" sz="1600" b="0" i="0" dirty="0">
                <a:solidFill>
                  <a:srgbClr val="212529"/>
                </a:solidFill>
                <a:effectLst/>
                <a:latin typeface="+mj-lt"/>
              </a:rPr>
              <a:t> </a:t>
            </a:r>
            <a:r>
              <a:rPr lang="en-US" sz="1600" b="0" i="0" dirty="0" err="1">
                <a:solidFill>
                  <a:srgbClr val="212529"/>
                </a:solidFill>
                <a:effectLst/>
                <a:latin typeface="+mj-lt"/>
              </a:rPr>
              <a:t>đến</a:t>
            </a:r>
            <a:r>
              <a:rPr lang="en-US" sz="1600" b="0" i="0" dirty="0">
                <a:solidFill>
                  <a:srgbClr val="212529"/>
                </a:solidFill>
                <a:effectLst/>
                <a:latin typeface="+mj-lt"/>
              </a:rPr>
              <a:t> </a:t>
            </a:r>
            <a:r>
              <a:rPr lang="en-US" sz="1600" b="0" i="0" dirty="0" err="1">
                <a:solidFill>
                  <a:srgbClr val="212529"/>
                </a:solidFill>
                <a:effectLst/>
                <a:latin typeface="+mj-lt"/>
              </a:rPr>
              <a:t>lớn</a:t>
            </a:r>
            <a:r>
              <a:rPr lang="en-US" sz="1600" b="0" i="0" dirty="0">
                <a:solidFill>
                  <a:srgbClr val="212529"/>
                </a:solidFill>
                <a:effectLst/>
                <a:latin typeface="+mj-lt"/>
              </a:rPr>
              <a:t>)</a:t>
            </a:r>
            <a:endParaRPr lang="en-US" sz="1600" b="0" i="0" dirty="0">
              <a:solidFill>
                <a:srgbClr val="212529"/>
              </a:solidFill>
              <a:effectLst/>
              <a:latin typeface="+mj-lt"/>
            </a:endParaRPr>
          </a:p>
          <a:p>
            <a:pPr marL="742950" lvl="1" indent="-285750">
              <a:lnSpc>
                <a:spcPct val="150000"/>
              </a:lnSpc>
              <a:buFontTx/>
              <a:buChar char="-"/>
            </a:pPr>
            <a:r>
              <a:rPr lang="en-US" sz="1600" dirty="0">
                <a:latin typeface="Times New Roman" panose="02020603050405020304" pitchFamily="18" charset="0"/>
                <a:cs typeface="Times New Roman" panose="02020603050405020304" pitchFamily="18" charset="0"/>
              </a:rPr>
              <a:t>ACS</a:t>
            </a:r>
            <a:r>
              <a:rPr lang="en-US" sz="1600" dirty="0">
                <a:solidFill>
                  <a:srgbClr val="212529"/>
                </a:solidFill>
                <a:latin typeface="+mj-lt"/>
              </a:rPr>
              <a:t>: </a:t>
            </a:r>
            <a:r>
              <a:rPr lang="en-US" sz="1600" b="1" dirty="0" err="1">
                <a:solidFill>
                  <a:srgbClr val="9CDCFE"/>
                </a:solidFill>
                <a:effectLst/>
                <a:latin typeface="Fira Code" pitchFamily="1" charset="0"/>
              </a:rPr>
              <a:t>orderby</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thuoctinh</a:t>
            </a:r>
            <a:endParaRPr lang="en-US" sz="1600" b="0" dirty="0">
              <a:solidFill>
                <a:srgbClr val="9CDCFE"/>
              </a:solidFill>
              <a:effectLst/>
              <a:latin typeface="Fira Code" pitchFamily="1" charset="0"/>
            </a:endParaRPr>
          </a:p>
          <a:p>
            <a:pPr marL="742950" lvl="1" indent="-285750">
              <a:lnSpc>
                <a:spcPct val="150000"/>
              </a:lnSpc>
              <a:buFontTx/>
              <a:buChar char="-"/>
            </a:pPr>
            <a:r>
              <a:rPr lang="en-US" sz="1600" i="0" dirty="0">
                <a:latin typeface="Times New Roman" panose="02020603050405020304" pitchFamily="18" charset="0"/>
                <a:ea typeface="Tahoma" panose="020B0604030504040204" pitchFamily="34" charset="0"/>
                <a:cs typeface="Times New Roman" panose="02020603050405020304" pitchFamily="18" charset="0"/>
              </a:rPr>
              <a:t>DESC</a:t>
            </a:r>
            <a:r>
              <a:rPr lang="en-US" sz="1600" dirty="0">
                <a:solidFill>
                  <a:srgbClr val="212529"/>
                </a:solidFill>
                <a:latin typeface="+mj-lt"/>
              </a:rPr>
              <a:t>: </a:t>
            </a:r>
            <a:r>
              <a:rPr lang="en-US" sz="1600" b="1" dirty="0" err="1">
                <a:solidFill>
                  <a:srgbClr val="9CDCFE"/>
                </a:solidFill>
                <a:effectLst/>
                <a:latin typeface="Fira Code" pitchFamily="1" charset="0"/>
              </a:rPr>
              <a:t>orderby</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thuoctinh</a:t>
            </a:r>
            <a:r>
              <a:rPr lang="en-US" sz="1600" b="0" dirty="0">
                <a:solidFill>
                  <a:srgbClr val="D4D4D4"/>
                </a:solidFill>
                <a:effectLst/>
                <a:latin typeface="Fira Code" pitchFamily="1" charset="0"/>
              </a:rPr>
              <a:t> </a:t>
            </a:r>
            <a:r>
              <a:rPr lang="en-US" sz="1600" b="1" dirty="0">
                <a:solidFill>
                  <a:srgbClr val="9CDCFE"/>
                </a:solidFill>
                <a:effectLst/>
                <a:latin typeface="Fira Code" pitchFamily="1" charset="0"/>
              </a:rPr>
              <a:t>descending</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kumimoji="0" lang="en-US" altLang="en-US" sz="1600" u="none" strike="noStrike" cap="none" normalizeH="0" baseline="0" dirty="0" err="1">
                <a:ln>
                  <a:noFill/>
                </a:ln>
                <a:solidFill>
                  <a:srgbClr val="212529"/>
                </a:solidFill>
                <a:latin typeface="Times New Roman" panose="02020603050405020304" pitchFamily="18" charset="0"/>
                <a:cs typeface="Times New Roman" panose="02020603050405020304" pitchFamily="18" charset="0"/>
              </a:rPr>
              <a:t>Mệnh</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kumimoji="0" lang="en-US" altLang="en-US" sz="1600" u="none" strike="noStrike" cap="none" normalizeH="0" baseline="0" dirty="0" err="1">
                <a:ln>
                  <a:noFill/>
                </a:ln>
                <a:solidFill>
                  <a:srgbClr val="212529"/>
                </a:solidFill>
                <a:latin typeface="Times New Roman" panose="02020603050405020304" pitchFamily="18" charset="0"/>
                <a:cs typeface="Times New Roman" panose="02020603050405020304" pitchFamily="18" charset="0"/>
              </a:rPr>
              <a:t>đề</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kumimoji="0" lang="en-US" altLang="en-US" sz="1600" b="1" u="none" strike="noStrike" cap="none" normalizeH="0" baseline="0" dirty="0">
                <a:ln>
                  <a:noFill/>
                </a:ln>
                <a:solidFill>
                  <a:srgbClr val="B1154A"/>
                </a:solidFill>
                <a:latin typeface="-apple-system"/>
                <a:cs typeface="Times New Roman" panose="02020603050405020304" pitchFamily="18" charset="0"/>
              </a:rPr>
              <a:t>group…</a:t>
            </a:r>
            <a:r>
              <a:rPr lang="en-US" sz="1600" b="1" i="0" dirty="0">
                <a:solidFill>
                  <a:srgbClr val="B1154A"/>
                </a:solidFill>
                <a:effectLst/>
                <a:latin typeface="-apple-system"/>
              </a:rPr>
              <a:t>by </a:t>
            </a:r>
            <a:r>
              <a:rPr kumimoji="0" lang="en-US" altLang="en-US" sz="1600" u="none" strike="noStrike" cap="none" normalizeH="0" baseline="0" dirty="0">
                <a:ln>
                  <a:noFill/>
                </a:ln>
                <a:solidFill>
                  <a:srgbClr val="212529"/>
                </a:solidFill>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t</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rả</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về</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theo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từng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nhóm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nhóm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lại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theo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trường</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nào</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đó</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mỗi</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phần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tử</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cấu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truy</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vấn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trả</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về</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kiểu</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IGrouping</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&lt;</a:t>
            </a:r>
            <a:r>
              <a:rPr kumimoji="0" lang="en-US" altLang="en-US" sz="1600" b="0" i="0" u="none" strike="noStrike" cap="none" normalizeH="0" baseline="0" dirty="0" err="1">
                <a:ln>
                  <a:noFill/>
                </a:ln>
                <a:solidFill>
                  <a:srgbClr val="C22C72"/>
                </a:solidFill>
                <a:effectLst/>
                <a:latin typeface="Times New Roman" panose="02020603050405020304" pitchFamily="18" charset="0"/>
                <a:cs typeface="Times New Roman" panose="02020603050405020304" pitchFamily="18" charset="0"/>
              </a:rPr>
              <a:t>TKey,TElement</a:t>
            </a:r>
            <a:r>
              <a:rPr kumimoji="0" lang="en-US" altLang="en-US" sz="1600" b="0" i="0" u="none" strike="noStrike" cap="none" normalizeH="0" baseline="0" dirty="0">
                <a:ln>
                  <a:noFill/>
                </a:ln>
                <a:solidFill>
                  <a:srgbClr val="C22C72"/>
                </a:solidFill>
                <a:effectLst/>
                <a:latin typeface="Times New Roman" panose="02020603050405020304" pitchFamily="18" charset="0"/>
                <a:cs typeface="Times New Roman" panose="02020603050405020304" pitchFamily="18" charset="0"/>
              </a:rPr>
              <a:t>&gt;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chứa</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phần</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tử</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thuộc</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rgbClr val="212529"/>
                </a:solidFill>
                <a:effectLst/>
                <a:latin typeface="Times New Roman" panose="02020603050405020304" pitchFamily="18" charset="0"/>
                <a:cs typeface="Times New Roman" panose="02020603050405020304" pitchFamily="18" charset="0"/>
              </a:rPr>
              <a:t>nhóm</a:t>
            </a:r>
            <a:r>
              <a:rPr kumimoji="0" lang="en-US" altLang="en-US" sz="1600" b="0" i="0" u="none" strike="noStrike" cap="none" normalizeH="0" baseline="0" dirty="0">
                <a:ln>
                  <a:noFill/>
                </a:ln>
                <a:solidFill>
                  <a:srgbClr val="212529"/>
                </a:solidFill>
                <a:effectLst/>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sz="1600" b="0" i="0" dirty="0">
              <a:solidFill>
                <a:srgbClr val="212529"/>
              </a:solidFill>
              <a:effectLst/>
              <a:latin typeface="+mj-lt"/>
            </a:endParaRPr>
          </a:p>
          <a:p>
            <a:r>
              <a:rPr lang="en-US" sz="1600" dirty="0">
                <a:solidFill>
                  <a:srgbClr val="569CD6"/>
                </a:solidFill>
                <a:latin typeface="Fira Code" pitchFamily="1" charset="0"/>
              </a:rPr>
              <a:t>	f</a:t>
            </a:r>
            <a:r>
              <a:rPr lang="en-US" sz="1600" b="0" dirty="0">
                <a:solidFill>
                  <a:srgbClr val="569CD6"/>
                </a:solidFill>
                <a:effectLst/>
                <a:latin typeface="Fira Code" pitchFamily="1" charset="0"/>
              </a:rPr>
              <a:t>rom</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products</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where</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Price</a:t>
            </a:r>
            <a:r>
              <a:rPr lang="en-US" sz="1600" b="0" dirty="0">
                <a:solidFill>
                  <a:srgbClr val="D4D4D4"/>
                </a:solidFill>
                <a:effectLst/>
                <a:latin typeface="Fira Code" pitchFamily="1" charset="0"/>
              </a:rPr>
              <a:t> &gt;=</a:t>
            </a:r>
            <a:r>
              <a:rPr lang="en-US" sz="1600" b="0" dirty="0">
                <a:solidFill>
                  <a:srgbClr val="B5CEA8"/>
                </a:solidFill>
                <a:effectLst/>
                <a:latin typeface="Fira Code" pitchFamily="1" charset="0"/>
              </a:rPr>
              <a:t>400</a:t>
            </a:r>
            <a:r>
              <a:rPr lang="en-US" sz="1600" b="0" dirty="0">
                <a:solidFill>
                  <a:srgbClr val="D4D4D4"/>
                </a:solidFill>
                <a:effectLst/>
                <a:latin typeface="Fira Code" pitchFamily="1" charset="0"/>
              </a:rPr>
              <a:t> &amp;&amp;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Price</a:t>
            </a:r>
            <a:r>
              <a:rPr lang="en-US" sz="1600" b="0" dirty="0">
                <a:solidFill>
                  <a:srgbClr val="D4D4D4"/>
                </a:solidFill>
                <a:effectLst/>
                <a:latin typeface="Fira Code" pitchFamily="1" charset="0"/>
              </a:rPr>
              <a:t> &lt;= </a:t>
            </a:r>
            <a:r>
              <a:rPr lang="en-US" sz="1600" b="0" dirty="0">
                <a:solidFill>
                  <a:srgbClr val="B5CEA8"/>
                </a:solidFill>
                <a:effectLst/>
                <a:latin typeface="Fira Code" pitchFamily="1" charset="0"/>
              </a:rPr>
              <a:t>500</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group</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by</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Price</a:t>
            </a:r>
            <a:r>
              <a:rPr lang="en-US" sz="1600" b="0" dirty="0">
                <a:solidFill>
                  <a:srgbClr val="D4D4D4"/>
                </a:solidFill>
                <a:effectLst/>
                <a:latin typeface="Fira Code" pitchFamily="1" charset="0"/>
              </a:rPr>
              <a:t>;</a:t>
            </a:r>
            <a:endParaRPr lang="en-US" sz="1600" b="0" i="0" dirty="0">
              <a:solidFill>
                <a:srgbClr val="212529"/>
              </a:solidFill>
              <a:effectLst/>
              <a:latin typeface="+mj-lt"/>
            </a:endParaRPr>
          </a:p>
          <a:p>
            <a:pPr marL="285750" indent="-285750">
              <a:lnSpc>
                <a:spcPct val="150000"/>
              </a:lnSpc>
              <a:buFontTx/>
              <a:buChar char="-"/>
            </a:pPr>
            <a:r>
              <a:rPr lang="en-US" sz="1600" b="0" i="0" dirty="0" err="1">
                <a:solidFill>
                  <a:srgbClr val="212529"/>
                </a:solidFill>
                <a:effectLst/>
                <a:latin typeface="Times New Roman" panose="02020603050405020304" pitchFamily="18" charset="0"/>
                <a:cs typeface="Times New Roman" panose="02020603050405020304" pitchFamily="18" charset="0"/>
              </a:rPr>
              <a:t>Mệnh</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đề</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1" dirty="0">
                <a:solidFill>
                  <a:srgbClr val="B1154A"/>
                </a:solidFill>
                <a:latin typeface="-apple-system"/>
                <a:cs typeface="Times New Roman" panose="02020603050405020304" pitchFamily="18" charset="0"/>
              </a:rPr>
              <a:t>join</a:t>
            </a:r>
            <a:r>
              <a:rPr lang="en-US" sz="1600" b="1" i="0" dirty="0">
                <a:solidFill>
                  <a:srgbClr val="B1154A"/>
                </a:solidFill>
                <a:effectLst/>
                <a:latin typeface="-apple-system"/>
              </a:rPr>
              <a:t> </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để</a:t>
            </a:r>
            <a:r>
              <a:rPr lang="en-US" sz="1600" b="0" i="0" dirty="0">
                <a:solidFill>
                  <a:srgbClr val="212529"/>
                </a:solidFill>
                <a:effectLst/>
                <a:latin typeface="Times New Roman" panose="02020603050405020304" pitchFamily="18" charset="0"/>
                <a:cs typeface="Times New Roman" panose="02020603050405020304" pitchFamily="18" charset="0"/>
              </a:rPr>
              <a:t> join </a:t>
            </a:r>
            <a:r>
              <a:rPr lang="en-US" sz="1600" b="0" i="0" dirty="0" err="1">
                <a:solidFill>
                  <a:srgbClr val="212529"/>
                </a:solidFill>
                <a:effectLst/>
                <a:latin typeface="Times New Roman" panose="02020603050405020304" pitchFamily="18" charset="0"/>
                <a:cs typeface="Times New Roman" panose="02020603050405020304" pitchFamily="18" charset="0"/>
              </a:rPr>
              <a:t>các</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nguồn</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dữ</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liệu</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với</a:t>
            </a:r>
            <a:r>
              <a:rPr lang="en-US" sz="1600" b="0" i="0" dirty="0">
                <a:solidFill>
                  <a:srgbClr val="212529"/>
                </a:solidFill>
                <a:effectLst/>
                <a:latin typeface="Times New Roman" panose="02020603050405020304" pitchFamily="18" charset="0"/>
                <a:cs typeface="Times New Roman" panose="02020603050405020304" pitchFamily="18" charset="0"/>
              </a:rPr>
              <a:t> </a:t>
            </a:r>
            <a:r>
              <a:rPr lang="en-US" sz="1600" b="0" i="0" dirty="0" err="1">
                <a:solidFill>
                  <a:srgbClr val="212529"/>
                </a:solidFill>
                <a:effectLst/>
                <a:latin typeface="Times New Roman" panose="02020603050405020304" pitchFamily="18" charset="0"/>
                <a:cs typeface="Times New Roman" panose="02020603050405020304" pitchFamily="18" charset="0"/>
              </a:rPr>
              <a:t>nhau</a:t>
            </a:r>
            <a:r>
              <a:rPr lang="en-US" sz="1600" b="0" i="0" dirty="0">
                <a:solidFill>
                  <a:srgbClr val="212529"/>
                </a:solidFill>
                <a:effectLst/>
                <a:latin typeface="Times New Roman" panose="02020603050405020304" pitchFamily="18" charset="0"/>
                <a:cs typeface="Times New Roman" panose="02020603050405020304" pitchFamily="18" charset="0"/>
              </a:rPr>
              <a:t>.</a:t>
            </a:r>
            <a:endParaRPr lang="en-US" sz="1600" b="0" i="0" dirty="0">
              <a:solidFill>
                <a:srgbClr val="212529"/>
              </a:solidFill>
              <a:effectLst/>
              <a:latin typeface="Times New Roman" panose="02020603050405020304" pitchFamily="18" charset="0"/>
              <a:cs typeface="Times New Roman" panose="02020603050405020304" pitchFamily="18" charset="0"/>
            </a:endParaRPr>
          </a:p>
          <a:p>
            <a:r>
              <a:rPr lang="en-US" sz="1600" b="0" dirty="0">
                <a:solidFill>
                  <a:srgbClr val="9CDCFE"/>
                </a:solidFill>
                <a:effectLst/>
                <a:latin typeface="Fira Code" pitchFamily="1" charset="0"/>
              </a:rPr>
              <a:t>	</a:t>
            </a:r>
            <a:r>
              <a:rPr lang="en-US" sz="1600" b="0" dirty="0">
                <a:solidFill>
                  <a:srgbClr val="569CD6"/>
                </a:solidFill>
                <a:effectLst/>
                <a:latin typeface="Fira Code" pitchFamily="1" charset="0"/>
              </a:rPr>
              <a:t> from</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products</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join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brand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brands</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on</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Brand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equals</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brand</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ID</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select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product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brand</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brand</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r>
              <a:rPr kumimoji="0" lang="en-US" altLang="en-US" sz="1600" u="none" strike="noStrike" cap="none" normalizeH="0" baseline="0" dirty="0">
                <a:ln>
                  <a:noFill/>
                </a:ln>
                <a:solidFill>
                  <a:srgbClr val="212529"/>
                </a:solidFill>
                <a:latin typeface="+mj-lt"/>
                <a:cs typeface="Times New Roman" panose="02020603050405020304" pitchFamily="18" charset="0"/>
              </a:rPr>
              <a:t>	</a:t>
            </a:r>
            <a:endParaRPr kumimoji="0" lang="en-US" altLang="en-US" sz="1600" u="none" strike="noStrike" cap="none" normalizeH="0" baseline="0" dirty="0">
              <a:ln>
                <a:noFill/>
              </a:ln>
              <a:solidFill>
                <a:srgbClr val="212529"/>
              </a:solidFill>
              <a:latin typeface="+mj-lt"/>
              <a:cs typeface="Times New Roman" panose="02020603050405020304" pitchFamily="18" charset="0"/>
            </a:endParaRPr>
          </a:p>
          <a:p>
            <a:pPr lvl="1">
              <a:lnSpc>
                <a:spcPct val="150000"/>
              </a:lnSpc>
            </a:pPr>
            <a:endParaRPr kumimoji="0" lang="en-US" altLang="en-US" sz="1600" b="0" i="0" u="none" strike="noStrike" cap="none" normalizeH="0" baseline="0" dirty="0">
              <a:ln>
                <a:noFill/>
              </a:ln>
              <a:solidFill>
                <a:schemeClr val="tx1"/>
              </a:solidFill>
              <a:effectLst/>
              <a:latin typeface="+mj-lt"/>
              <a:cs typeface="Times New Roman" panose="02020603050405020304" pitchFamily="18" charset="0"/>
            </a:endParaRPr>
          </a:p>
          <a:p>
            <a:pPr lvl="1">
              <a:lnSpc>
                <a:spcPct val="150000"/>
              </a:lnSpc>
            </a:pPr>
            <a:r>
              <a:rPr lang="en-US" sz="1600" b="0" dirty="0">
                <a:solidFill>
                  <a:srgbClr val="9CDCFE"/>
                </a:solidFill>
                <a:effectLst/>
                <a:latin typeface="+mj-lt"/>
              </a:rPr>
              <a:t>	</a:t>
            </a:r>
            <a:endParaRPr lang="en-US" sz="1600" b="0" dirty="0">
              <a:solidFill>
                <a:srgbClr val="D4D4D4"/>
              </a:solidFill>
              <a:effectLst/>
              <a:latin typeface="+mj-lt"/>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07941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4.2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LinQ</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31" name="TextBox 30"/>
          <p:cNvSpPr txBox="1"/>
          <p:nvPr/>
        </p:nvSpPr>
        <p:spPr>
          <a:xfrm>
            <a:off x="3005944" y="6147076"/>
            <a:ext cx="601151" cy="833230"/>
          </a:xfrm>
          <a:prstGeom prst="rect">
            <a:avLst/>
          </a:prstGeom>
          <a:noFill/>
        </p:spPr>
        <p:txBody>
          <a:bodyPr wrap="square" rtlCol="0">
            <a:spAutoFit/>
          </a:bodyPr>
          <a:lstStyle/>
          <a:p>
            <a:endParaRPr lang="en-US" dirty="0"/>
          </a:p>
        </p:txBody>
      </p:sp>
      <p:sp>
        <p:nvSpPr>
          <p:cNvPr id="30" name="AutoShape 3" descr="Linq trong C#"/>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6" name="AutoShape 5" descr="Linq trong C#"/>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1" name="TextBox 40"/>
          <p:cNvSpPr txBox="1"/>
          <p:nvPr/>
        </p:nvSpPr>
        <p:spPr>
          <a:xfrm>
            <a:off x="2028388" y="5911354"/>
            <a:ext cx="418977" cy="468343"/>
          </a:xfrm>
          <a:prstGeom prst="rect">
            <a:avLst/>
          </a:prstGeom>
          <a:noFill/>
        </p:spPr>
        <p:txBody>
          <a:bodyPr wrap="square" rtlCol="0">
            <a:spAutoFit/>
          </a:bodyPr>
          <a:lstStyle/>
          <a:p>
            <a:endParaRPr lang="en-US" dirty="0"/>
          </a:p>
        </p:txBody>
      </p:sp>
      <p:sp>
        <p:nvSpPr>
          <p:cNvPr id="29" name="Rectangle 1"/>
          <p:cNvSpPr>
            <a:spLocks noChangeArrowheads="1"/>
          </p:cNvSpPr>
          <p:nvPr/>
        </p:nvSpPr>
        <p:spPr bwMode="auto">
          <a:xfrm>
            <a:off x="0" y="0"/>
            <a:ext cx="12192000" cy="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err="1">
                <a:ln>
                  <a:noFill/>
                </a:ln>
                <a:solidFill>
                  <a:srgbClr val="212529"/>
                </a:solidFill>
                <a:effectLst/>
                <a:latin typeface="-apple-system"/>
              </a:rPr>
              <a:t>rả</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về</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theo</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từng</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nhóm</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nhóm</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lại</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theo</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trường</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dữ</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liệu</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nào</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đó</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mỗi</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phần</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tử</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của</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cấu</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truy</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vấn</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trả</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về</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là</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kiểu</a:t>
            </a:r>
            <a:r>
              <a:rPr kumimoji="0" lang="en-US" altLang="en-US" sz="1200" b="0" i="0" u="none" strike="noStrike" cap="none" normalizeH="0" baseline="0" dirty="0">
                <a:ln>
                  <a:noFill/>
                </a:ln>
                <a:solidFill>
                  <a:srgbClr val="212529"/>
                </a:solidFill>
                <a:effectLst/>
                <a:latin typeface="-apple-system"/>
              </a:rPr>
              <a:t> </a:t>
            </a:r>
            <a:r>
              <a:rPr kumimoji="0" lang="en-US" altLang="en-US" sz="1000" b="0" i="0" u="none" strike="noStrike" cap="none" normalizeH="0" baseline="0" dirty="0" err="1">
                <a:ln>
                  <a:noFill/>
                </a:ln>
                <a:solidFill>
                  <a:srgbClr val="C22C72"/>
                </a:solidFill>
                <a:effectLst/>
                <a:latin typeface="SFMono-Regular"/>
              </a:rPr>
              <a:t>IGrouping</a:t>
            </a:r>
            <a:r>
              <a:rPr kumimoji="0" lang="en-US" altLang="en-US" sz="1000" b="0" i="0" u="none" strike="noStrike" cap="none" normalizeH="0" baseline="0" dirty="0">
                <a:ln>
                  <a:noFill/>
                </a:ln>
                <a:solidFill>
                  <a:srgbClr val="C22C72"/>
                </a:solidFill>
                <a:effectLst/>
                <a:latin typeface="SFMono-Regular"/>
              </a:rPr>
              <a:t>&lt;</a:t>
            </a:r>
            <a:r>
              <a:rPr kumimoji="0" lang="en-US" altLang="en-US" sz="1000" b="0" i="0" u="none" strike="noStrike" cap="none" normalizeH="0" baseline="0" dirty="0" err="1">
                <a:ln>
                  <a:noFill/>
                </a:ln>
                <a:solidFill>
                  <a:srgbClr val="C22C72"/>
                </a:solidFill>
                <a:effectLst/>
                <a:latin typeface="SFMono-Regular"/>
              </a:rPr>
              <a:t>TKey,TElement</a:t>
            </a:r>
            <a:r>
              <a:rPr kumimoji="0" lang="en-US" altLang="en-US" sz="1000" b="0" i="0" u="none" strike="noStrike" cap="none" normalizeH="0" baseline="0" dirty="0">
                <a:ln>
                  <a:noFill/>
                </a:ln>
                <a:solidFill>
                  <a:srgbClr val="C22C72"/>
                </a:solidFill>
                <a:effectLst/>
                <a:latin typeface="SFMono-Regular"/>
              </a:rPr>
              <a:t>&gt;</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chứa</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các</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phần</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tử</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thuộc</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một</a:t>
            </a:r>
            <a:r>
              <a:rPr kumimoji="0" lang="en-US" altLang="en-US" sz="1200" b="0" i="0" u="none" strike="noStrike" cap="none" normalizeH="0" baseline="0" dirty="0">
                <a:ln>
                  <a:noFill/>
                </a:ln>
                <a:solidFill>
                  <a:srgbClr val="212529"/>
                </a:solidFill>
                <a:effectLst/>
                <a:latin typeface="-apple-system"/>
              </a:rPr>
              <a:t> </a:t>
            </a:r>
            <a:r>
              <a:rPr kumimoji="0" lang="en-US" altLang="en-US" sz="1200" b="0" i="0" u="none" strike="noStrike" cap="none" normalizeH="0" baseline="0" dirty="0" err="1">
                <a:ln>
                  <a:noFill/>
                </a:ln>
                <a:solidFill>
                  <a:srgbClr val="212529"/>
                </a:solidFill>
                <a:effectLst/>
                <a:latin typeface="-apple-system"/>
              </a:rPr>
              <a:t>nhóm</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6. </a:t>
            </a:r>
            <a:r>
              <a:rPr lang="en-US" altLang="ko-KR" sz="5400" b="1" dirty="0" err="1">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Winform</a:t>
            </a:r>
            <a:r>
              <a:rPr lang="en-US" altLang="ko-KR" sz="5400" b="1" dirty="0">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rPr>
              <a:t> Control</a:t>
            </a:r>
            <a:endParaRPr lang="en-US" altLang="ko-KR" sz="5400" b="1" dirty="0">
              <a:solidFill>
                <a:schemeClr val="bg1"/>
              </a:solidFill>
              <a:latin typeface="Times New Roman" panose="02020603050405020304" pitchFamily="18" charset="0"/>
              <a:ea typeface="나눔바른고딕" panose="020B0603020101020101" pitchFamily="50" charset="-127"/>
              <a:cs typeface="Times New Roman" panose="02020603050405020304" pitchFamily="18" charset="0"/>
            </a:endParaRPr>
          </a:p>
          <a:p>
            <a:pPr algn="ctr">
              <a:lnSpc>
                <a:spcPct val="90000"/>
              </a:lnSpc>
              <a:defRPr/>
            </a:pP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901695" y="475873"/>
            <a:ext cx="1742785"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5.1. Giới thiệu:</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686686" y="1757075"/>
            <a:ext cx="4961705" cy="4247317"/>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Ứng dụng Windows Form</a:t>
            </a:r>
            <a:r>
              <a:rPr lang="vi-VN" b="1">
                <a:latin typeface="Times New Roman" panose="02020603050405020304" pitchFamily="18" charset="0"/>
                <a:cs typeface="Times New Roman" panose="02020603050405020304" pitchFamily="18" charset="0"/>
              </a:rPr>
              <a:t>:</a:t>
            </a:r>
            <a:endParaRPr lang="en-US" b="1">
              <a:latin typeface="Times New Roman" panose="02020603050405020304" pitchFamily="18" charset="0"/>
              <a:cs typeface="Times New Roman" panose="02020603050405020304" pitchFamily="18" charset="0"/>
            </a:endParaRPr>
          </a:p>
          <a:p>
            <a:pPr marL="285750" indent="-285750">
              <a:buFontTx/>
              <a:buChar char="-"/>
            </a:pPr>
            <a:endParaRPr lang="en-US" b="1">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Các ứng dụng Windows Form là ứng dụng </a:t>
            </a:r>
            <a:r>
              <a:rPr lang="en-US" b="1">
                <a:latin typeface="Times New Roman" panose="02020603050405020304" pitchFamily="18" charset="0"/>
                <a:cs typeface="Times New Roman" panose="02020603050405020304" pitchFamily="18" charset="0"/>
              </a:rPr>
              <a:t>GUI</a:t>
            </a:r>
            <a:r>
              <a:rPr lang="en-US">
                <a:latin typeface="Times New Roman" panose="02020603050405020304" pitchFamily="18" charset="0"/>
                <a:cs typeface="Times New Roman" panose="02020603050405020304" pitchFamily="18" charset="0"/>
              </a:rPr>
              <a:t> và được thực thi trên máy local.</a:t>
            </a:r>
            <a:endParaRPr lang="en-US">
              <a:latin typeface="Times New Roman" panose="02020603050405020304" pitchFamily="18" charset="0"/>
              <a:cs typeface="Times New Roman" panose="02020603050405020304" pitchFamily="18" charset="0"/>
            </a:endParaRPr>
          </a:p>
          <a:p>
            <a:pPr marL="285750" indent="-285750">
              <a:buFontTx/>
              <a:buChar char="-"/>
            </a:pPr>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Vai trò của  Windows Form:</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Chứa các điều khiển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Xử lý dữ liệu  user nhập</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Hiển thị thông tin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Kết nối CSDL</a:t>
            </a:r>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6776597" y="1790276"/>
            <a:ext cx="4505282" cy="3277444"/>
          </a:xfrm>
          <a:prstGeom prst="rect">
            <a:avLst/>
          </a:prstGeom>
        </p:spPr>
      </p:pic>
      <p:sp>
        <p:nvSpPr>
          <p:cNvPr id="12" name="TextBox 11"/>
          <p:cNvSpPr txBox="1"/>
          <p:nvPr/>
        </p:nvSpPr>
        <p:spPr>
          <a:xfrm>
            <a:off x="1671485" y="5360491"/>
            <a:ext cx="9738600" cy="646331"/>
          </a:xfrm>
          <a:prstGeom prst="rect">
            <a:avLst/>
          </a:prstGeom>
          <a:noFill/>
        </p:spPr>
        <p:txBody>
          <a:bodyPr wrap="square">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Ứng dụng có giao diện đồ họa </a:t>
            </a:r>
            <a:r>
              <a:rPr lang="en-US" b="1">
                <a:latin typeface="Times New Roman" panose="02020603050405020304" pitchFamily="18" charset="0"/>
                <a:cs typeface="Times New Roman" panose="02020603050405020304" pitchFamily="18" charset="0"/>
              </a:rPr>
              <a:t>GUI </a:t>
            </a:r>
            <a:r>
              <a:rPr lang="en-US">
                <a:latin typeface="Times New Roman" panose="02020603050405020304" pitchFamily="18" charset="0"/>
                <a:cs typeface="Times New Roman" panose="02020603050405020304" pitchFamily="18" charset="0"/>
              </a:rPr>
              <a:t>(Graphical User Interface): Giao diện người dùng đồ họa. </a:t>
            </a:r>
            <a:r>
              <a:rPr lang="en-US" b="1">
                <a:latin typeface="Times New Roman" panose="02020603050405020304" pitchFamily="18" charset="0"/>
                <a:cs typeface="Times New Roman" panose="02020603050405020304" pitchFamily="18" charset="0"/>
              </a:rPr>
              <a:t>GUI  </a:t>
            </a:r>
            <a:r>
              <a:rPr lang="en-US">
                <a:latin typeface="Times New Roman" panose="02020603050405020304" pitchFamily="18" charset="0"/>
                <a:cs typeface="Times New Roman" panose="02020603050405020304" pitchFamily="18" charset="0"/>
              </a:rPr>
              <a:t>được thiết kế bằng việc thêm vào Form các </a:t>
            </a:r>
            <a:r>
              <a:rPr lang="en-US" b="1">
                <a:latin typeface="Times New Roman" panose="02020603050405020304" pitchFamily="18" charset="0"/>
                <a:cs typeface="Times New Roman" panose="02020603050405020304" pitchFamily="18" charset="0"/>
              </a:rPr>
              <a:t>điều khiển </a:t>
            </a:r>
            <a:r>
              <a:rPr lang="en-US">
                <a:latin typeface="Times New Roman" panose="02020603050405020304" pitchFamily="18" charset="0"/>
                <a:cs typeface="Times New Roman" panose="02020603050405020304" pitchFamily="18" charset="0"/>
              </a:rPr>
              <a:t>phù hợp với yêu cầu của mỗi bài toán.</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75457"/>
            <a:ext cx="1742785"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5.1. Giới thiệu:</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2" name="TextBox 11"/>
          <p:cNvSpPr txBox="1"/>
          <p:nvPr/>
        </p:nvSpPr>
        <p:spPr>
          <a:xfrm>
            <a:off x="2366076" y="5443648"/>
            <a:ext cx="7991261" cy="646331"/>
          </a:xfrm>
          <a:prstGeom prst="rect">
            <a:avLst/>
          </a:prstGeom>
          <a:noFill/>
        </p:spPr>
        <p:txBody>
          <a:bodyPr wrap="square">
            <a:spAutoFit/>
          </a:bodyPr>
          <a:lstStyle/>
          <a:p>
            <a:pPr marL="285750" indent="-285750">
              <a:buFont typeface="Wingdings" panose="05000000000000000000" pitchFamily="2" charset="2"/>
              <a:buChar char="v"/>
            </a:pPr>
            <a:r>
              <a:rPr lang="en-US">
                <a:latin typeface="Times New Roman" panose="02020603050405020304" pitchFamily="18" charset="0"/>
                <a:cs typeface="Times New Roman" panose="02020603050405020304" pitchFamily="18" charset="0"/>
              </a:rPr>
              <a:t>Windows Form cung cấp một mô hình lập trình chuẩn cho phép bạn xây dựng các ứng dụng với ít lỗi nhất</a:t>
            </a:r>
            <a:endParaRPr lang="en-US">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3056765" y="1682648"/>
            <a:ext cx="7049803" cy="3647396"/>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260261"/>
              <a:ext cx="5814520" cy="844054"/>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4202945"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 Windows Form and basic controls:</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686686" y="1757075"/>
            <a:ext cx="4961705" cy="4524315"/>
          </a:xfrm>
          <a:prstGeom prst="rect">
            <a:avLst/>
          </a:prstGeom>
          <a:noFill/>
        </p:spPr>
        <p:txBody>
          <a:bodyPr wrap="square" rtlCol="0">
            <a:spAutoFit/>
          </a:bodyPr>
          <a:lstStyle/>
          <a:p>
            <a:pPr>
              <a:lnSpc>
                <a:spcPct val="200000"/>
              </a:lnSpc>
            </a:pPr>
            <a:r>
              <a:rPr lang="en-US">
                <a:latin typeface="Times New Roman" panose="02020603050405020304" pitchFamily="18" charset="0"/>
                <a:cs typeface="Times New Roman" panose="02020603050405020304" pitchFamily="18" charset="0"/>
              </a:rPr>
              <a:t>5.2.1. Form </a:t>
            </a:r>
            <a:endParaRPr lang="en-US">
              <a:latin typeface="Times New Roman" panose="02020603050405020304" pitchFamily="18" charset="0"/>
              <a:cs typeface="Times New Roman" panose="02020603050405020304" pitchFamily="18" charset="0"/>
            </a:endParaRPr>
          </a:p>
          <a:p>
            <a:pPr>
              <a:lnSpc>
                <a:spcPct val="200000"/>
              </a:lnSpc>
            </a:pPr>
            <a:r>
              <a:rPr lang="en-US">
                <a:latin typeface="Times New Roman" panose="02020603050405020304" pitchFamily="18" charset="0"/>
                <a:ea typeface="나눔바른고딕 Light" panose="020B0603020101020101" pitchFamily="50" charset="-127"/>
                <a:cs typeface="Times New Roman" panose="02020603050405020304" pitchFamily="18" charset="0"/>
              </a:rPr>
              <a:t>5.2.2. Label, Textbox, Button</a:t>
            </a:r>
            <a:endParaRPr lang="en-US">
              <a:latin typeface="Times New Roman" panose="02020603050405020304" pitchFamily="18" charset="0"/>
              <a:ea typeface="나눔바른고딕 Light" panose="020B0603020101020101" pitchFamily="50" charset="-127"/>
              <a:cs typeface="Times New Roman" panose="02020603050405020304" pitchFamily="18" charset="0"/>
            </a:endParaRPr>
          </a:p>
          <a:p>
            <a:pPr>
              <a:lnSpc>
                <a:spcPct val="200000"/>
              </a:lnSpc>
            </a:pPr>
            <a:r>
              <a:rPr lang="en-US">
                <a:latin typeface="Times New Roman" panose="02020603050405020304" pitchFamily="18" charset="0"/>
                <a:ea typeface="나눔바른고딕 Light" panose="020B0603020101020101" pitchFamily="50" charset="-127"/>
                <a:cs typeface="Times New Roman" panose="02020603050405020304" pitchFamily="18" charset="0"/>
              </a:rPr>
              <a:t>5.2.3. ComboBox, ListBox</a:t>
            </a:r>
            <a:endParaRPr lang="en-US">
              <a:latin typeface="Times New Roman" panose="02020603050405020304" pitchFamily="18" charset="0"/>
              <a:ea typeface="나눔바른고딕 Light" panose="020B0603020101020101" pitchFamily="50" charset="-127"/>
              <a:cs typeface="Times New Roman" panose="02020603050405020304" pitchFamily="18" charset="0"/>
            </a:endParaRPr>
          </a:p>
          <a:p>
            <a:pPr>
              <a:lnSpc>
                <a:spcPct val="200000"/>
              </a:lnSpc>
            </a:pPr>
            <a:r>
              <a:rPr lang="en-US">
                <a:latin typeface="Times New Roman" panose="02020603050405020304" pitchFamily="18" charset="0"/>
                <a:ea typeface="나눔바른고딕 Light" panose="020B0603020101020101" pitchFamily="50" charset="-127"/>
                <a:cs typeface="Times New Roman" panose="02020603050405020304" pitchFamily="18" charset="0"/>
              </a:rPr>
              <a:t>5.2.4. CheckBox, RadioButton,CheckListBox</a:t>
            </a:r>
            <a:endParaRPr lang="en-US">
              <a:latin typeface="Times New Roman" panose="02020603050405020304" pitchFamily="18" charset="0"/>
              <a:ea typeface="나눔바른고딕 Light" panose="020B0603020101020101" pitchFamily="50" charset="-127"/>
              <a:cs typeface="Times New Roman" panose="02020603050405020304" pitchFamily="18" charset="0"/>
            </a:endParaRPr>
          </a:p>
          <a:p>
            <a:pPr>
              <a:lnSpc>
                <a:spcPct val="200000"/>
              </a:lnSpc>
            </a:pPr>
            <a:r>
              <a:rPr lang="en-US">
                <a:latin typeface="Times New Roman" panose="02020603050405020304" pitchFamily="18" charset="0"/>
                <a:ea typeface="나눔바른고딕 Light" panose="020B0603020101020101" pitchFamily="50" charset="-127"/>
                <a:cs typeface="Times New Roman" panose="02020603050405020304" pitchFamily="18" charset="0"/>
              </a:rPr>
              <a:t>5.2.5. GroupBox &amp; Panel, Tab Control</a:t>
            </a:r>
            <a:endParaRPr lang="en-US">
              <a:latin typeface="Times New Roman" panose="02020603050405020304" pitchFamily="18" charset="0"/>
              <a:ea typeface="나눔바른고딕 Light" panose="020B0603020101020101" pitchFamily="50" charset="-127"/>
              <a:cs typeface="Times New Roman" panose="02020603050405020304" pitchFamily="18" charset="0"/>
            </a:endParaRPr>
          </a:p>
          <a:p>
            <a:pPr>
              <a:lnSpc>
                <a:spcPct val="200000"/>
              </a:lnSpc>
            </a:pPr>
            <a:r>
              <a:rPr lang="en-US">
                <a:latin typeface="Times New Roman" panose="02020603050405020304" pitchFamily="18" charset="0"/>
                <a:ea typeface="나눔바른고딕 Light" panose="020B0603020101020101" pitchFamily="50" charset="-127"/>
                <a:cs typeface="Times New Roman" panose="02020603050405020304" pitchFamily="18" charset="0"/>
              </a:rPr>
              <a:t>5.2.6. PictureBox, ImageList</a:t>
            </a:r>
            <a:endParaRPr lang="vi-V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150" name="Picture 6" descr="Windows Forms Controls | CodeGuru"/>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0617" y="1558549"/>
            <a:ext cx="4611185" cy="4578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988" y="330727"/>
              <a:ext cx="4309694" cy="668111"/>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55867"/>
            <a:ext cx="1451038"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Form:</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latin typeface="Times New Roman" panose="02020603050405020304" pitchFamily="18" charset="0"/>
                <a:ea typeface="나눔바른고딕" panose="020B0603020101020101" pitchFamily="50" charset="-127"/>
                <a:cs typeface="Times New Roman" panose="02020603050405020304" pitchFamily="18" charset="0"/>
              </a:rPr>
              <a:t>-ádad</a:t>
            </a: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745683" y="1857499"/>
            <a:ext cx="9938688" cy="3693319"/>
          </a:xfrm>
          <a:prstGeom prst="rect">
            <a:avLst/>
          </a:prstGeom>
          <a:noFill/>
        </p:spPr>
        <p:txBody>
          <a:bodyPr wrap="square">
            <a:spAutoFit/>
          </a:bodyPr>
          <a:lstStyle/>
          <a:p>
            <a:r>
              <a:rPr lang="en-US" b="1">
                <a:latin typeface="Times New Roman" panose="02020603050405020304" pitchFamily="18" charset="0"/>
                <a:cs typeface="Times New Roman" panose="02020603050405020304" pitchFamily="18" charset="0"/>
              </a:rPr>
              <a:t>Tổng quan về form:</a:t>
            </a:r>
            <a:endParaRPr lang="en-US" b="1">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Là thành phần cơ bản của ứng dụng GUI, là các cửa sổ mà người dung nhìn thấy khi chạy chương trình.</a:t>
            </a:r>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Các controls là thành phần cơ bản trên form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solidFill>
                  <a:srgbClr val="C00000"/>
                </a:solidFill>
                <a:latin typeface="Times New Roman" panose="02020603050405020304" pitchFamily="18" charset="0"/>
                <a:cs typeface="Times New Roman" panose="02020603050405020304" pitchFamily="18" charset="0"/>
              </a:rPr>
              <a:t>Thuộc tính (property)</a:t>
            </a:r>
            <a:endParaRPr lang="en-US" i="1">
              <a:solidFill>
                <a:srgbClr val="C0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solidFill>
                  <a:srgbClr val="C00000"/>
                </a:solidFill>
                <a:latin typeface="Times New Roman" panose="02020603050405020304" pitchFamily="18" charset="0"/>
                <a:cs typeface="Times New Roman" panose="02020603050405020304" pitchFamily="18" charset="0"/>
              </a:rPr>
              <a:t>Phương thức (method)</a:t>
            </a:r>
            <a:endParaRPr lang="en-US" i="1">
              <a:solidFill>
                <a:srgbClr val="C00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solidFill>
                  <a:srgbClr val="C00000"/>
                </a:solidFill>
                <a:latin typeface="Times New Roman" panose="02020603050405020304" pitchFamily="18" charset="0"/>
                <a:cs typeface="Times New Roman" panose="02020603050405020304" pitchFamily="18" charset="0"/>
              </a:rPr>
              <a:t>Sự kiện (event)</a:t>
            </a:r>
            <a:endParaRPr lang="en-US">
              <a:solidFill>
                <a:srgbClr val="C00000"/>
              </a:solidFill>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Tạo form bằng cách tạo một đối tượng của lơp Form trong namespace: </a:t>
            </a:r>
            <a:r>
              <a:rPr lang="en-US" b="1">
                <a:latin typeface="Times New Roman" panose="02020603050405020304" pitchFamily="18" charset="0"/>
                <a:cs typeface="Times New Roman" panose="02020603050405020304" pitchFamily="18" charset="0"/>
              </a:rPr>
              <a:t>System.Windows.Forms</a:t>
            </a:r>
            <a:endParaRPr lang="en-US" b="1">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11"/>
          <a:stretch>
            <a:fillRect/>
          </a:stretch>
        </p:blipFill>
        <p:spPr>
          <a:xfrm>
            <a:off x="2037716" y="4246685"/>
            <a:ext cx="6886476" cy="2039601"/>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924280" y="463316"/>
            <a:ext cx="266611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Property controls:</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endParaRPr lang="en-US" b="1">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831251" y="1773295"/>
            <a:ext cx="7286371" cy="6063198"/>
          </a:xfrm>
          <a:prstGeom prst="rect">
            <a:avLst/>
          </a:prstGeom>
          <a:noFill/>
        </p:spPr>
        <p:txBody>
          <a:bodyPr wrap="square">
            <a:spAutoFit/>
          </a:bodyPr>
          <a:lstStyle/>
          <a:p>
            <a:pPr>
              <a:spcBef>
                <a:spcPts val="800"/>
              </a:spcBef>
            </a:pPr>
            <a:r>
              <a:rPr lang="en-US" b="1">
                <a:latin typeface="Times New Roman" panose="02020603050405020304" pitchFamily="18" charset="0"/>
                <a:cs typeface="Times New Roman" panose="02020603050405020304" pitchFamily="18" charset="0"/>
              </a:rPr>
              <a:t>Một số thuộc tính nổi bật:</a:t>
            </a:r>
            <a:endParaRPr lang="en-US" b="1">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Text</a:t>
            </a:r>
            <a:r>
              <a:rPr lang="en-US">
                <a:latin typeface="Times New Roman" panose="02020603050405020304" pitchFamily="18" charset="0"/>
                <a:cs typeface="Times New Roman" panose="02020603050405020304" pitchFamily="18" charset="0"/>
              </a:rPr>
              <a:t>: mô tả text xuất hiện trên control</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Focus</a:t>
            </a:r>
            <a:r>
              <a:rPr lang="en-US">
                <a:latin typeface="Times New Roman" panose="02020603050405020304" pitchFamily="18" charset="0"/>
                <a:cs typeface="Times New Roman" panose="02020603050405020304" pitchFamily="18" charset="0"/>
              </a:rPr>
              <a:t>: phương thức chuyển focus vào control</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TabIndex</a:t>
            </a:r>
            <a:r>
              <a:rPr lang="en-US">
                <a:latin typeface="Times New Roman" panose="02020603050405020304" pitchFamily="18" charset="0"/>
                <a:cs typeface="Times New Roman" panose="02020603050405020304" pitchFamily="18" charset="0"/>
              </a:rPr>
              <a:t>: thứ tự của control nhận focus</a:t>
            </a:r>
            <a:endParaRPr lang="en-US">
              <a:latin typeface="Times New Roman" panose="02020603050405020304" pitchFamily="18" charset="0"/>
              <a:cs typeface="Times New Roman" panose="02020603050405020304" pitchFamily="18" charset="0"/>
            </a:endParaRPr>
          </a:p>
          <a:p>
            <a:pPr marL="742950" lvl="1" indent="-285750">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Mặc định  được VS.NET thiết lập</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Enable</a:t>
            </a:r>
            <a:r>
              <a:rPr lang="en-US">
                <a:latin typeface="Times New Roman" panose="02020603050405020304" pitchFamily="18" charset="0"/>
                <a:cs typeface="Times New Roman" panose="02020603050405020304" pitchFamily="18" charset="0"/>
              </a:rPr>
              <a:t>: thiết lập trạng thái truy cập của control</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Visible</a:t>
            </a:r>
            <a:r>
              <a:rPr lang="en-US" u="sng">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ẩn control trên form, có thể dung phương thức Hide</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Anchor</a:t>
            </a:r>
            <a:r>
              <a:rPr 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marL="742950" lvl="1" indent="-285750">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Neo giữ control ở vị trí xác định</a:t>
            </a:r>
            <a:endParaRPr lang="en-US">
              <a:latin typeface="Times New Roman" panose="02020603050405020304" pitchFamily="18" charset="0"/>
              <a:cs typeface="Times New Roman" panose="02020603050405020304" pitchFamily="18" charset="0"/>
            </a:endParaRPr>
          </a:p>
          <a:p>
            <a:pPr marL="742950" lvl="1" indent="-285750">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Cho phép control di chuyển theo vị trí</a:t>
            </a:r>
            <a:endParaRPr lang="en-US">
              <a:latin typeface="Times New Roman" panose="02020603050405020304" pitchFamily="18" charset="0"/>
              <a:cs typeface="Times New Roman" panose="02020603050405020304" pitchFamily="18" charset="0"/>
            </a:endParaRPr>
          </a:p>
          <a:p>
            <a:pPr marL="285750" indent="-285750">
              <a:spcBef>
                <a:spcPts val="800"/>
              </a:spcBef>
              <a:buFontTx/>
              <a:buChar char="-"/>
            </a:pPr>
            <a:r>
              <a:rPr lang="en-US">
                <a:solidFill>
                  <a:srgbClr val="C00000"/>
                </a:solidFill>
                <a:latin typeface="Times New Roman" panose="02020603050405020304" pitchFamily="18" charset="0"/>
                <a:cs typeface="Times New Roman" panose="02020603050405020304" pitchFamily="18" charset="0"/>
              </a:rPr>
              <a:t>Size</a:t>
            </a:r>
            <a:r>
              <a:rPr lang="en-US">
                <a:latin typeface="Times New Roman" panose="02020603050405020304" pitchFamily="18" charset="0"/>
                <a:cs typeface="Times New Roman" panose="02020603050405020304" pitchFamily="18" charset="0"/>
              </a:rPr>
              <a:t>: xác nhận kích thước của control</a:t>
            </a:r>
            <a:endParaRPr lang="en-US">
              <a:latin typeface="Times New Roman" panose="02020603050405020304" pitchFamily="18" charset="0"/>
              <a:cs typeface="Times New Roman" panose="02020603050405020304" pitchFamily="18" charset="0"/>
            </a:endParaRPr>
          </a:p>
          <a:p>
            <a:pPr lvl="1">
              <a:spcBef>
                <a:spcPts val="800"/>
              </a:spcBef>
            </a:pPr>
            <a:endParaRPr lang="vi-VN">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a:spcBef>
                <a:spcPts val="800"/>
              </a:spcBef>
            </a:pPr>
            <a:endParaRPr lang="vi-VN">
              <a:latin typeface="Times New Roman" panose="02020603050405020304" pitchFamily="18" charset="0"/>
              <a:cs typeface="Times New Roman" panose="02020603050405020304" pitchFamily="18" charset="0"/>
            </a:endParaRPr>
          </a:p>
          <a:p>
            <a:pPr>
              <a:spcBef>
                <a:spcPts val="800"/>
              </a:spcBef>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71288"/>
            <a:ext cx="266611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Property controls:</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37409" y="1595424"/>
            <a:ext cx="3365003" cy="369332"/>
          </a:xfrm>
          <a:prstGeom prst="rect">
            <a:avLst/>
          </a:prstGeom>
          <a:noFill/>
        </p:spPr>
        <p:txBody>
          <a:bodyPr wrap="square">
            <a:spAutoFit/>
          </a:bodyPr>
          <a:lstStyle/>
          <a:p>
            <a:pPr>
              <a:spcBef>
                <a:spcPts val="800"/>
              </a:spcBef>
            </a:pPr>
            <a:r>
              <a:rPr lang="en-US" b="1">
                <a:latin typeface="Times New Roman" panose="02020603050405020304" pitchFamily="18" charset="0"/>
                <a:cs typeface="Times New Roman" panose="02020603050405020304" pitchFamily="18" charset="0"/>
              </a:rPr>
              <a:t>Some other attributes:</a:t>
            </a:r>
            <a:endParaRPr lang="en-US" dirty="0">
              <a:latin typeface="Times New Roman" panose="02020603050405020304" pitchFamily="18" charset="0"/>
              <a:cs typeface="Times New Roman" panose="02020603050405020304" pitchFamily="18" charset="0"/>
            </a:endParaRPr>
          </a:p>
        </p:txBody>
      </p:sp>
      <p:graphicFrame>
        <p:nvGraphicFramePr>
          <p:cNvPr id="3" name="Table 9"/>
          <p:cNvGraphicFramePr>
            <a:graphicFrameLocks noGrp="1"/>
          </p:cNvGraphicFramePr>
          <p:nvPr/>
        </p:nvGraphicFramePr>
        <p:xfrm>
          <a:off x="2199775" y="2095495"/>
          <a:ext cx="8763784" cy="3815859"/>
        </p:xfrm>
        <a:graphic>
          <a:graphicData uri="http://schemas.openxmlformats.org/drawingml/2006/table">
            <a:tbl>
              <a:tblPr firstRow="1" bandRow="1">
                <a:tableStyleId>{5C22544A-7EE6-4342-B048-85BDC9FD1C3A}</a:tableStyleId>
              </a:tblPr>
              <a:tblGrid>
                <a:gridCol w="4381892"/>
                <a:gridCol w="4381892"/>
              </a:tblGrid>
              <a:tr h="430673">
                <a:tc>
                  <a:txBody>
                    <a:bodyPr/>
                    <a:lstStyle/>
                    <a:p>
                      <a:pPr algn="ctr"/>
                      <a:r>
                        <a:rPr lang="en-US" sz="1600" b="1" kern="1200">
                          <a:solidFill>
                            <a:schemeClr val="lt1"/>
                          </a:solidFill>
                          <a:effectLst/>
                          <a:latin typeface="Times New Roman" panose="02020603050405020304" pitchFamily="18" charset="0"/>
                          <a:ea typeface="+mn-ea"/>
                          <a:cs typeface="Times New Roman" panose="02020603050405020304" pitchFamily="18" charset="0"/>
                        </a:rPr>
                        <a:t>Attribute Name</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b="1" kern="1200">
                          <a:solidFill>
                            <a:schemeClr val="lt1"/>
                          </a:solidFill>
                          <a:effectLst/>
                          <a:latin typeface="Times New Roman" panose="02020603050405020304" pitchFamily="18" charset="0"/>
                          <a:ea typeface="+mn-ea"/>
                          <a:cs typeface="Times New Roman" panose="02020603050405020304" pitchFamily="18" charset="0"/>
                        </a:rPr>
                        <a:t>Meaningful</a:t>
                      </a:r>
                      <a:endParaRPr lang="en-US" sz="1600">
                        <a:latin typeface="Times New Roman" panose="02020603050405020304" pitchFamily="18" charset="0"/>
                        <a:cs typeface="Times New Roman" panose="02020603050405020304" pitchFamily="18" charset="0"/>
                      </a:endParaRPr>
                    </a:p>
                  </a:txBody>
                  <a:tcPr/>
                </a:tc>
              </a:tr>
              <a:tr h="430673">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BackColor/ForeColor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Change background color, text color</a:t>
                      </a:r>
                      <a:endParaRPr lang="en-US" sz="1600">
                        <a:latin typeface="Times New Roman" panose="02020603050405020304" pitchFamily="18" charset="0"/>
                        <a:cs typeface="Times New Roman" panose="02020603050405020304" pitchFamily="18" charset="0"/>
                      </a:endParaRPr>
                    </a:p>
                  </a:txBody>
                  <a:tcPr/>
                </a:tc>
              </a:tr>
              <a:tr h="430673">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BackGroundImage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Change background image </a:t>
                      </a:r>
                      <a:endParaRPr lang="en-US" sz="1600">
                        <a:latin typeface="Times New Roman" panose="02020603050405020304" pitchFamily="18" charset="0"/>
                        <a:cs typeface="Times New Roman" panose="02020603050405020304" pitchFamily="18" charset="0"/>
                      </a:endParaRPr>
                    </a:p>
                  </a:txBody>
                  <a:tcPr/>
                </a:tc>
              </a:tr>
              <a:tr h="430673">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AcceptButton</a:t>
                      </a:r>
                      <a:endParaRPr lang="en-US" sz="1600">
                        <a:latin typeface="Times New Roman" panose="02020603050405020304" pitchFamily="18" charset="0"/>
                        <a:cs typeface="Times New Roman" panose="02020603050405020304" pitchFamily="18" charset="0"/>
                      </a:endParaRPr>
                    </a:p>
                  </a:txBody>
                  <a:tcPr/>
                </a:tc>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The selected button fires the click event when the   user clicks Enter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30673">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CannelButton</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The selected button fires the click event when the  user clicks Esc</a:t>
                      </a:r>
                      <a:endParaRPr lang="en-US" sz="1600">
                        <a:latin typeface="Times New Roman" panose="02020603050405020304" pitchFamily="18" charset="0"/>
                        <a:cs typeface="Times New Roman" panose="02020603050405020304" pitchFamily="18" charset="0"/>
                      </a:endParaRPr>
                    </a:p>
                  </a:txBody>
                  <a:tcPr/>
                </a:tc>
              </a:tr>
              <a:tr h="430673">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Controls</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List of its child controls. Allows people to dynamically add or remove controls</a:t>
                      </a:r>
                      <a:endParaRPr lang="en-US" sz="1600">
                        <a:latin typeface="Times New Roman" panose="02020603050405020304" pitchFamily="18" charset="0"/>
                        <a:cs typeface="Times New Roman" panose="02020603050405020304" pitchFamily="18" charset="0"/>
                      </a:endParaRPr>
                    </a:p>
                  </a:txBody>
                  <a:tcPr/>
                </a:tc>
              </a:tr>
              <a:tr h="430673">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FormBorderStyle</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Choose the type of window form</a:t>
                      </a:r>
                      <a:endParaRPr lang="en-US" sz="1600">
                        <a:latin typeface="Times New Roman" panose="02020603050405020304" pitchFamily="18" charset="0"/>
                        <a:cs typeface="Times New Roman" panose="02020603050405020304" pitchFamily="18" charset="0"/>
                      </a:endParaRPr>
                    </a:p>
                  </a:txBody>
                  <a:tcPr/>
                </a:tc>
              </a:tr>
              <a:tr h="430673">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Opacity</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kern="1200">
                          <a:solidFill>
                            <a:schemeClr val="dk1"/>
                          </a:solidFill>
                          <a:effectLst/>
                          <a:latin typeface="Times New Roman" panose="02020603050405020304" pitchFamily="18" charset="0"/>
                          <a:ea typeface="+mn-ea"/>
                          <a:cs typeface="Times New Roman" panose="02020603050405020304" pitchFamily="18" charset="0"/>
                        </a:rPr>
                        <a:t>Opacity of windows form</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66611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Property controls:</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36876" y="156025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37409" y="1595424"/>
            <a:ext cx="3365003" cy="369332"/>
          </a:xfrm>
          <a:prstGeom prst="rect">
            <a:avLst/>
          </a:prstGeom>
          <a:noFill/>
        </p:spPr>
        <p:txBody>
          <a:bodyPr wrap="square">
            <a:spAutoFit/>
          </a:bodyPr>
          <a:lstStyle/>
          <a:p>
            <a:pPr>
              <a:spcBef>
                <a:spcPts val="800"/>
              </a:spcBef>
            </a:pPr>
            <a:r>
              <a:rPr lang="en-US" b="1">
                <a:latin typeface="Times New Roman" panose="02020603050405020304" pitchFamily="18" charset="0"/>
                <a:cs typeface="Times New Roman" panose="02020603050405020304" pitchFamily="18" charset="0"/>
              </a:rPr>
              <a:t>Some other attributes:</a:t>
            </a:r>
            <a:endParaRPr lang="en-US" dirty="0">
              <a:latin typeface="Times New Roman" panose="02020603050405020304" pitchFamily="18" charset="0"/>
              <a:cs typeface="Times New Roman" panose="02020603050405020304" pitchFamily="18" charset="0"/>
            </a:endParaRPr>
          </a:p>
        </p:txBody>
      </p:sp>
      <p:graphicFrame>
        <p:nvGraphicFramePr>
          <p:cNvPr id="11" name="Table 11"/>
          <p:cNvGraphicFramePr>
            <a:graphicFrameLocks noGrp="1"/>
          </p:cNvGraphicFramePr>
          <p:nvPr/>
        </p:nvGraphicFramePr>
        <p:xfrm>
          <a:off x="2500083" y="2353017"/>
          <a:ext cx="8128000" cy="325628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600" b="1" kern="1200">
                          <a:solidFill>
                            <a:schemeClr val="lt1"/>
                          </a:solidFill>
                          <a:effectLst/>
                          <a:latin typeface="Times New Roman" panose="02020603050405020304" pitchFamily="18" charset="0"/>
                          <a:ea typeface="+mn-ea"/>
                          <a:cs typeface="Times New Roman" panose="02020603050405020304" pitchFamily="18" charset="0"/>
                        </a:rPr>
                        <a:t>Attribute Name</a:t>
                      </a:r>
                      <a:endParaRPr lang="en-US" sz="160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600" b="1" kern="1200">
                          <a:solidFill>
                            <a:schemeClr val="lt1"/>
                          </a:solidFill>
                          <a:effectLst/>
                          <a:latin typeface="Times New Roman" panose="02020603050405020304" pitchFamily="18" charset="0"/>
                          <a:ea typeface="+mn-ea"/>
                          <a:cs typeface="Times New Roman" panose="02020603050405020304" pitchFamily="18" charset="0"/>
                        </a:rPr>
                        <a:t>Meaningful</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AutoSize</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Cho phép kéo dãn form</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CauseValidation</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Cho phép các control con của nó có thể phát      sinh sự kiện Validate. Dùng để kiểm tra dữ liệu hợp lệ.</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TopMost</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Cho phép Form hiện trên tất cả các form khác</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WindowState </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{Normal, MiniMized, Maximized}. Thể hiện   của Form khi xuất hiện</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Cursor</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Thiết lập con trỏ chuột</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Icon</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Thiết lập Icon của form</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93862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1.4.1 Data type conversion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0073" y="1695778"/>
            <a:ext cx="9987517" cy="4110741"/>
          </a:xfrm>
          <a:prstGeom prst="rect">
            <a:avLst/>
          </a:prstGeom>
        </p:spPr>
        <p:txBody>
          <a:bodyPr wrap="square">
            <a:spAutoFit/>
          </a:bodyPr>
          <a:lstStyle/>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3.1 Type conversion using build-in methods and classes</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Method Parse: </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lnSpc>
                <a:spcPct val="150000"/>
              </a:lnSpc>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Convert string type to a primitive type</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lnSpc>
                <a:spcPct val="150000"/>
              </a:lnSpc>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Method </a:t>
            </a:r>
            <a:r>
              <a:rPr lang="en-US" altLang="ko-KR" sz="1600" dirty="0" err="1">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TryParse</a:t>
            </a: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lnSpc>
                <a:spcPct val="150000"/>
              </a:lnSpc>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In case you don’t know if the string can be converted to the target data type or not </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2515118" y="2992852"/>
            <a:ext cx="6479387" cy="678076"/>
          </a:xfrm>
          <a:prstGeom prst="rect">
            <a:avLst/>
          </a:prstGeom>
        </p:spPr>
      </p:pic>
      <p:pic>
        <p:nvPicPr>
          <p:cNvPr id="11" name="Picture 10"/>
          <p:cNvPicPr>
            <a:picLocks noChangeAspect="1"/>
          </p:cNvPicPr>
          <p:nvPr/>
        </p:nvPicPr>
        <p:blipFill>
          <a:blip r:embed="rId12"/>
          <a:stretch>
            <a:fillRect/>
          </a:stretch>
        </p:blipFill>
        <p:spPr>
          <a:xfrm>
            <a:off x="2544772" y="4724034"/>
            <a:ext cx="7102455" cy="876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31252" y="449502"/>
            <a:ext cx="2311851"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Form Method:</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36876" y="156025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37409" y="1595424"/>
            <a:ext cx="3365003" cy="1887696"/>
          </a:xfrm>
          <a:prstGeom prst="rect">
            <a:avLst/>
          </a:prstGeom>
          <a:noFill/>
        </p:spPr>
        <p:txBody>
          <a:bodyPr wrap="square">
            <a:spAutoFit/>
          </a:bodyPr>
          <a:lstStyle/>
          <a:p>
            <a:pPr>
              <a:spcBef>
                <a:spcPts val="800"/>
              </a:spcBef>
            </a:pPr>
            <a:r>
              <a:rPr lang="en-US" b="1">
                <a:latin typeface="Times New Roman" panose="02020603050405020304" pitchFamily="18" charset="0"/>
                <a:cs typeface="Times New Roman" panose="02020603050405020304" pitchFamily="18" charset="0"/>
              </a:rPr>
              <a:t>Các phương thức thường dùng:</a:t>
            </a:r>
            <a:endParaRPr lang="vi-VN">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a:spcBef>
                <a:spcPts val="800"/>
              </a:spcBef>
            </a:pPr>
            <a:endParaRPr lang="vi-VN">
              <a:latin typeface="Times New Roman" panose="02020603050405020304" pitchFamily="18" charset="0"/>
              <a:cs typeface="Times New Roman" panose="02020603050405020304" pitchFamily="18" charset="0"/>
            </a:endParaRPr>
          </a:p>
          <a:p>
            <a:pPr>
              <a:spcBef>
                <a:spcPts val="800"/>
              </a:spcBef>
            </a:pPr>
            <a:endParaRPr lang="en-US" dirty="0">
              <a:latin typeface="Times New Roman" panose="02020603050405020304" pitchFamily="18" charset="0"/>
              <a:cs typeface="Times New Roman" panose="02020603050405020304" pitchFamily="18" charset="0"/>
            </a:endParaRPr>
          </a:p>
        </p:txBody>
      </p:sp>
      <p:graphicFrame>
        <p:nvGraphicFramePr>
          <p:cNvPr id="3" name="Table 10"/>
          <p:cNvGraphicFramePr>
            <a:graphicFrameLocks noGrp="1"/>
          </p:cNvGraphicFramePr>
          <p:nvPr/>
        </p:nvGraphicFramePr>
        <p:xfrm>
          <a:off x="2490030" y="2387992"/>
          <a:ext cx="8128000" cy="309372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sz="1600">
                          <a:latin typeface="Times New Roman" panose="02020603050405020304" pitchFamily="18" charset="0"/>
                          <a:cs typeface="Times New Roman" panose="02020603050405020304" pitchFamily="18" charset="0"/>
                        </a:rPr>
                        <a:t>Tên hàm</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Ý nghĩa</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Show()</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Sau khi dialog hiện lên, người dung có thể       chọn focus vào control khác</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ShowDialog()</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Sau khi dialog hiện lên người dùng không thể  focus vào các control khác. Kiểu dữ  liệu trả về: DialogResult</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Close()</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Đóng Dialog</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This.DialogResult = DialogResult.OK</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Đóng dialog và trả về kết quả tương ứng OK</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This.DialogResult = DialogResult.Cancel</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Đóng dialog và trả về kết quả tương ứng         Cancel</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68669"/>
            <a:ext cx="2113079"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Form Event: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36876" y="156025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619768" y="1750424"/>
            <a:ext cx="3365003" cy="4602798"/>
          </a:xfrm>
          <a:prstGeom prst="rect">
            <a:avLst/>
          </a:prstGeom>
          <a:noFill/>
        </p:spPr>
        <p:txBody>
          <a:bodyPr wrap="square">
            <a:spAutoFit/>
          </a:bodyPr>
          <a:lstStyle/>
          <a:p>
            <a:pPr>
              <a:lnSpc>
                <a:spcPct val="150000"/>
              </a:lnSpc>
              <a:spcBef>
                <a:spcPts val="800"/>
              </a:spcBef>
            </a:pPr>
            <a:r>
              <a:rPr lang="en-US" b="1">
                <a:latin typeface="Times New Roman" panose="02020603050405020304" pitchFamily="18" charset="0"/>
                <a:cs typeface="Times New Roman" panose="02020603050405020304" pitchFamily="18" charset="0"/>
              </a:rPr>
              <a:t>Các sự kiện thường dùng:</a:t>
            </a:r>
            <a:endParaRPr lang="vi-VN">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Click </a:t>
            </a:r>
            <a:endParaRPr lang="en-US">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DoubleClick</a:t>
            </a:r>
            <a:endParaRPr lang="en-US">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KeyDown</a:t>
            </a:r>
            <a:endParaRPr lang="en-US">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MouseHover</a:t>
            </a:r>
            <a:endParaRPr lang="en-US">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Paint</a:t>
            </a:r>
            <a:endParaRPr lang="en-US">
              <a:latin typeface="Times New Roman" panose="02020603050405020304" pitchFamily="18" charset="0"/>
              <a:cs typeface="Times New Roman" panose="02020603050405020304" pitchFamily="18" charset="0"/>
            </a:endParaRPr>
          </a:p>
          <a:p>
            <a:pPr marL="285750" indent="-285750">
              <a:lnSpc>
                <a:spcPct val="150000"/>
              </a:lnSpc>
              <a:spcBef>
                <a:spcPts val="800"/>
              </a:spcBef>
              <a:buFont typeface="Arial" panose="020B0604020202020204" pitchFamily="34" charset="0"/>
              <a:buChar char="•"/>
            </a:pPr>
            <a:r>
              <a:rPr lang="en-US">
                <a:latin typeface="Times New Roman" panose="02020603050405020304" pitchFamily="18" charset="0"/>
                <a:cs typeface="Times New Roman" panose="02020603050405020304" pitchFamily="18" charset="0"/>
              </a:rPr>
              <a:t>Resize</a:t>
            </a:r>
            <a:endParaRPr lang="en-US">
              <a:latin typeface="Times New Roman" panose="02020603050405020304" pitchFamily="18" charset="0"/>
              <a:cs typeface="Times New Roman" panose="02020603050405020304" pitchFamily="18" charset="0"/>
            </a:endParaRPr>
          </a:p>
          <a:p>
            <a:pPr>
              <a:lnSpc>
                <a:spcPct val="150000"/>
              </a:lnSpc>
              <a:spcBef>
                <a:spcPts val="800"/>
              </a:spcBef>
            </a:pPr>
            <a:endParaRPr lang="vi-VN">
              <a:latin typeface="Times New Roman" panose="02020603050405020304" pitchFamily="18" charset="0"/>
              <a:cs typeface="Times New Roman" panose="02020603050405020304" pitchFamily="18" charset="0"/>
            </a:endParaRPr>
          </a:p>
          <a:p>
            <a:pPr>
              <a:lnSpc>
                <a:spcPct val="150000"/>
              </a:lnSpc>
              <a:spcBef>
                <a:spcPts val="800"/>
              </a:spcBef>
            </a:pPr>
            <a:endParaRPr lang="en-US"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11"/>
          <a:stretch>
            <a:fillRect/>
          </a:stretch>
        </p:blipFill>
        <p:spPr>
          <a:xfrm>
            <a:off x="5805479" y="2382062"/>
            <a:ext cx="4526203" cy="2915204"/>
          </a:xfrm>
          <a:prstGeom prst="rect">
            <a:avLst/>
          </a:prstGeom>
        </p:spPr>
      </p:pic>
      <p:cxnSp>
        <p:nvCxnSpPr>
          <p:cNvPr id="32" name="Straight Arrow Connector 31"/>
          <p:cNvCxnSpPr/>
          <p:nvPr/>
        </p:nvCxnSpPr>
        <p:spPr>
          <a:xfrm flipH="1">
            <a:off x="7237644" y="2425527"/>
            <a:ext cx="662674" cy="879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55867"/>
            <a:ext cx="2113079"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5.2.1. Form Event: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36876" y="156025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imes New Roman" panose="02020603050405020304" pitchFamily="18" charset="0"/>
                <a:cs typeface="Times New Roman" panose="02020603050405020304" pitchFamily="18" charset="0"/>
              </a:rPr>
              <a:t>Tổng quan về controls:</a:t>
            </a:r>
            <a:r>
              <a:rPr lang="en-US">
                <a:latin typeface="Times New Roman" panose="02020603050405020304" pitchFamily="18" charset="0"/>
                <a:cs typeface="Times New Roman" panose="02020603050405020304" pitchFamily="18" charset="0"/>
              </a:rPr>
              <a:t>Control là một thành phần cơ bản trên form.</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Control gồm có các thành phần:</a:t>
            </a:r>
            <a:endParaRPr lang="en-US">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Thuộc tính (property)</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Phương thức (method)</a:t>
            </a:r>
            <a:endParaRPr lang="en-US" i="1">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i="1">
                <a:latin typeface="Times New Roman" panose="02020603050405020304" pitchFamily="18" charset="0"/>
                <a:cs typeface="Times New Roman" panose="02020603050405020304" pitchFamily="18" charset="0"/>
              </a:rPr>
              <a:t>Sự kiện (event)</a:t>
            </a:r>
            <a:endParaRPr lang="en-US" i="1">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Tất cả các control chứa trong namespace: System.Windows.Forms</a:t>
            </a: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37409" y="1595424"/>
            <a:ext cx="3365003" cy="1887696"/>
          </a:xfrm>
          <a:prstGeom prst="rect">
            <a:avLst/>
          </a:prstGeom>
          <a:noFill/>
        </p:spPr>
        <p:txBody>
          <a:bodyPr wrap="square">
            <a:spAutoFit/>
          </a:bodyPr>
          <a:lstStyle/>
          <a:p>
            <a:pPr>
              <a:spcBef>
                <a:spcPts val="800"/>
              </a:spcBef>
            </a:pPr>
            <a:r>
              <a:rPr lang="en-US" b="1">
                <a:latin typeface="Times New Roman" panose="02020603050405020304" pitchFamily="18" charset="0"/>
                <a:cs typeface="Times New Roman" panose="02020603050405020304" pitchFamily="18" charset="0"/>
              </a:rPr>
              <a:t>Các sự kiện thường dùng:</a:t>
            </a:r>
            <a:endParaRPr lang="vi-VN">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marL="285750" indent="-285750">
              <a:spcBef>
                <a:spcPts val="800"/>
              </a:spcBef>
              <a:buFont typeface="Wingdings" panose="05000000000000000000" pitchFamily="2" charset="2"/>
              <a:buChar char="v"/>
            </a:pPr>
            <a:endParaRPr lang="en-US">
              <a:latin typeface="Times New Roman" panose="02020603050405020304" pitchFamily="18" charset="0"/>
              <a:cs typeface="Times New Roman" panose="02020603050405020304" pitchFamily="18" charset="0"/>
            </a:endParaRPr>
          </a:p>
          <a:p>
            <a:pPr>
              <a:spcBef>
                <a:spcPts val="800"/>
              </a:spcBef>
            </a:pPr>
            <a:endParaRPr lang="vi-VN">
              <a:latin typeface="Times New Roman" panose="02020603050405020304" pitchFamily="18" charset="0"/>
              <a:cs typeface="Times New Roman" panose="02020603050405020304" pitchFamily="18" charset="0"/>
            </a:endParaRPr>
          </a:p>
          <a:p>
            <a:pPr>
              <a:spcBef>
                <a:spcPts val="800"/>
              </a:spcBef>
            </a:pPr>
            <a:endParaRPr lang="en-US" dirty="0">
              <a:latin typeface="Times New Roman" panose="02020603050405020304" pitchFamily="18" charset="0"/>
              <a:cs typeface="Times New Roman" panose="02020603050405020304" pitchFamily="18" charset="0"/>
            </a:endParaRPr>
          </a:p>
        </p:txBody>
      </p:sp>
      <p:graphicFrame>
        <p:nvGraphicFramePr>
          <p:cNvPr id="3" name="Table 11"/>
          <p:cNvGraphicFramePr>
            <a:graphicFrameLocks noGrp="1"/>
          </p:cNvGraphicFramePr>
          <p:nvPr/>
        </p:nvGraphicFramePr>
        <p:xfrm>
          <a:off x="2573229" y="2397391"/>
          <a:ext cx="8266384" cy="3175000"/>
        </p:xfrm>
        <a:graphic>
          <a:graphicData uri="http://schemas.openxmlformats.org/drawingml/2006/table">
            <a:tbl>
              <a:tblPr firstRow="1" bandRow="1">
                <a:tableStyleId>{5C22544A-7EE6-4342-B048-85BDC9FD1C3A}</a:tableStyleId>
              </a:tblPr>
              <a:tblGrid>
                <a:gridCol w="4133192"/>
                <a:gridCol w="4133192"/>
              </a:tblGrid>
              <a:tr h="0">
                <a:tc>
                  <a:txBody>
                    <a:bodyPr/>
                    <a:lstStyle/>
                    <a:p>
                      <a:pPr algn="ctr"/>
                      <a:r>
                        <a:rPr lang="en-US" sz="1600">
                          <a:latin typeface="Times New Roman" panose="02020603050405020304" pitchFamily="18" charset="0"/>
                          <a:cs typeface="Times New Roman" panose="02020603050405020304" pitchFamily="18" charset="0"/>
                        </a:rPr>
                        <a:t>Tên Hàm</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Ý Nghĩa</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Load()</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Sự hiện được kích hoạt khi Form đã  load xong các control. Sự kiện này   được bắt khi người    dùng muốn khởi  tạo biến hoặc giá trị trong      Form</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Paint()</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Sự kiện này được gọi khi Form thực  hiện vẽ lại. (Di chuyển chuột, phóng  to, thu nhỏ…..)</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KeyPress,KeyDown,…</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Các sự kiện về phím</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MouseHover,</a:t>
                      </a: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MouseDown,</a:t>
                      </a:r>
                      <a:endParaRPr lang="en-US" sz="16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MouseLeave</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Các sự kiện chuột</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4354997"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58819"/>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2689571" y="1885461"/>
            <a:ext cx="4781128" cy="1354217"/>
          </a:xfrm>
          <a:prstGeom prst="rect">
            <a:avLst/>
          </a:prstGeom>
          <a:noFill/>
        </p:spPr>
        <p:txBody>
          <a:bodyPr wrap="square" rtlCol="0">
            <a:spAutoFit/>
          </a:bodyPr>
          <a:lstStyle/>
          <a:p>
            <a:pPr algn="just"/>
            <a:r>
              <a:rPr lang="en-US" sz="1600" b="1">
                <a:latin typeface="Times New Roman" panose="02020603050405020304" pitchFamily="18" charset="0"/>
                <a:cs typeface="Times New Roman" panose="02020603050405020304" pitchFamily="18" charset="0"/>
              </a:rPr>
              <a:t>Label</a:t>
            </a:r>
            <a:endParaRPr lang="en-US" sz="1600" b="1">
              <a:latin typeface="Times New Roman" panose="02020603050405020304" pitchFamily="18" charset="0"/>
              <a:cs typeface="Times New Roman" panose="02020603050405020304" pitchFamily="18" charset="0"/>
            </a:endParaRPr>
          </a:p>
          <a:p>
            <a:pPr algn="just"/>
            <a:endParaRPr lang="en-US" sz="1600" b="1">
              <a:latin typeface="Times New Roman" panose="02020603050405020304" pitchFamily="18" charset="0"/>
              <a:cs typeface="Times New Roman" panose="02020603050405020304" pitchFamily="18" charset="0"/>
            </a:endParaRPr>
          </a:p>
          <a:p>
            <a:pPr marL="285750" indent="-285750" algn="just">
              <a:buFontTx/>
              <a:buChar char="-"/>
            </a:pPr>
            <a:r>
              <a:rPr lang="en-US" sz="1600">
                <a:latin typeface="Times New Roman" panose="02020603050405020304" pitchFamily="18" charset="0"/>
                <a:cs typeface="Times New Roman" panose="02020603050405020304" pitchFamily="18" charset="0"/>
              </a:rPr>
              <a:t>Sử dụng để trình bày, chú thích, tiêu đề,…</a:t>
            </a:r>
            <a:endParaRPr lang="en-US" sz="1600">
              <a:latin typeface="Times New Roman" panose="02020603050405020304" pitchFamily="18" charset="0"/>
              <a:cs typeface="Times New Roman" panose="02020603050405020304" pitchFamily="18" charset="0"/>
            </a:endParaRPr>
          </a:p>
          <a:p>
            <a:pPr marL="285750" indent="-285750" algn="just">
              <a:buFontTx/>
              <a:buChar char="-"/>
            </a:pPr>
            <a:r>
              <a:rPr lang="en-US" sz="1600">
                <a:latin typeface="Times New Roman" panose="02020603050405020304" pitchFamily="18" charset="0"/>
                <a:cs typeface="Times New Roman" panose="02020603050405020304" pitchFamily="18" charset="0"/>
              </a:rPr>
              <a:t>Có 2 loại là </a:t>
            </a:r>
            <a:r>
              <a:rPr lang="en-US" sz="1600">
                <a:solidFill>
                  <a:srgbClr val="C00000"/>
                </a:solidFill>
                <a:latin typeface="Times New Roman" panose="02020603050405020304" pitchFamily="18" charset="0"/>
                <a:cs typeface="Times New Roman" panose="02020603050405020304" pitchFamily="18" charset="0"/>
              </a:rPr>
              <a:t>Label</a:t>
            </a:r>
            <a:r>
              <a:rPr lang="en-US" sz="1600">
                <a:latin typeface="Times New Roman" panose="02020603050405020304" pitchFamily="18" charset="0"/>
                <a:cs typeface="Times New Roman" panose="02020603050405020304" pitchFamily="18" charset="0"/>
              </a:rPr>
              <a:t> và </a:t>
            </a:r>
            <a:r>
              <a:rPr lang="en-US" sz="1600">
                <a:solidFill>
                  <a:srgbClr val="C00000"/>
                </a:solidFill>
                <a:latin typeface="Times New Roman" panose="02020603050405020304" pitchFamily="18" charset="0"/>
                <a:cs typeface="Times New Roman" panose="02020603050405020304" pitchFamily="18" charset="0"/>
              </a:rPr>
              <a:t>LinkLabel</a:t>
            </a:r>
            <a:endParaRPr lang="en-US" sz="1600">
              <a:solidFill>
                <a:srgbClr val="C00000"/>
              </a:solidFill>
              <a:latin typeface="Times New Roman" panose="02020603050405020304" pitchFamily="18" charset="0"/>
              <a:cs typeface="Times New Roman" panose="02020603050405020304" pitchFamily="18" charset="0"/>
            </a:endParaRPr>
          </a:p>
          <a:p>
            <a:pPr marL="285750" indent="-285750" algn="just">
              <a:buFontTx/>
              <a:buChar char="-"/>
            </a:pPr>
            <a:endParaRPr lang="en-US"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11"/>
          <a:stretch>
            <a:fillRect/>
          </a:stretch>
        </p:blipFill>
        <p:spPr>
          <a:xfrm>
            <a:off x="2689571" y="3122585"/>
            <a:ext cx="4799662" cy="2788769"/>
          </a:xfrm>
          <a:prstGeom prst="rect">
            <a:avLst/>
          </a:prstGeom>
        </p:spPr>
      </p:pic>
      <p:pic>
        <p:nvPicPr>
          <p:cNvPr id="35" name="Picture 34"/>
          <p:cNvPicPr>
            <a:picLocks noChangeAspect="1"/>
          </p:cNvPicPr>
          <p:nvPr/>
        </p:nvPicPr>
        <p:blipFill>
          <a:blip r:embed="rId12"/>
          <a:stretch>
            <a:fillRect/>
          </a:stretch>
        </p:blipFill>
        <p:spPr>
          <a:xfrm>
            <a:off x="8067083" y="1895555"/>
            <a:ext cx="2419688" cy="4086795"/>
          </a:xfrm>
          <a:prstGeom prst="rect">
            <a:avLst/>
          </a:prstGeom>
        </p:spPr>
      </p:pic>
      <p:cxnSp>
        <p:nvCxnSpPr>
          <p:cNvPr id="37" name="Straight Arrow Connector 36"/>
          <p:cNvCxnSpPr/>
          <p:nvPr/>
        </p:nvCxnSpPr>
        <p:spPr>
          <a:xfrm flipH="1">
            <a:off x="5415976" y="3618322"/>
            <a:ext cx="2989385" cy="6506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p:nvPr/>
        </p:nvCxnSpPr>
        <p:spPr>
          <a:xfrm flipH="1">
            <a:off x="5350281" y="3893751"/>
            <a:ext cx="3006970" cy="7129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43725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59779"/>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885975" y="2194838"/>
            <a:ext cx="4224294" cy="3366563"/>
          </a:xfrm>
          <a:prstGeom prst="rect">
            <a:avLst/>
          </a:prstGeom>
          <a:noFill/>
        </p:spPr>
        <p:txBody>
          <a:bodyPr wrap="square" rtlCol="0">
            <a:spAutoFit/>
          </a:bodyPr>
          <a:lstStyle/>
          <a:p>
            <a:pPr algn="just">
              <a:lnSpc>
                <a:spcPct val="150000"/>
              </a:lnSpc>
            </a:pPr>
            <a:r>
              <a:rPr lang="en-US" b="1">
                <a:latin typeface="Times New Roman" panose="02020603050405020304" pitchFamily="18" charset="0"/>
                <a:cs typeface="Times New Roman" panose="02020603050405020304" pitchFamily="18" charset="0"/>
              </a:rPr>
              <a:t>TextBox</a:t>
            </a:r>
            <a:endParaRPr lang="en-US" b="1">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atin typeface="Times New Roman" panose="02020603050405020304" pitchFamily="18" charset="0"/>
                <a:cs typeface="Times New Roman" panose="02020603050405020304" pitchFamily="18" charset="0"/>
              </a:rPr>
              <a:t>Cho phép nhập dữ liệu</a:t>
            </a:r>
            <a:endParaRPr lang="en-US">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atin typeface="Times New Roman" panose="02020603050405020304" pitchFamily="18" charset="0"/>
                <a:cs typeface="Times New Roman" panose="02020603050405020304" pitchFamily="18" charset="0"/>
              </a:rPr>
              <a:t>Hai dạng là TextBox và MaskedTextBox</a:t>
            </a:r>
            <a:endParaRPr lang="en-US">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atin typeface="Times New Roman" panose="02020603050405020304" pitchFamily="18" charset="0"/>
                <a:cs typeface="Times New Roman" panose="02020603050405020304" pitchFamily="18" charset="0"/>
              </a:rPr>
              <a:t>Các hình thức nhập của TextBox là:       </a:t>
            </a:r>
            <a:r>
              <a:rPr lang="en-US">
                <a:solidFill>
                  <a:srgbClr val="C00000"/>
                </a:solidFill>
                <a:latin typeface="Times New Roman" panose="02020603050405020304" pitchFamily="18" charset="0"/>
                <a:cs typeface="Times New Roman" panose="02020603050405020304" pitchFamily="18" charset="0"/>
              </a:rPr>
              <a:t>PasswordChar</a:t>
            </a:r>
            <a:r>
              <a:rPr lang="en-US">
                <a:latin typeface="Times New Roman" panose="02020603050405020304" pitchFamily="18" charset="0"/>
                <a:cs typeface="Times New Roman" panose="02020603050405020304" pitchFamily="18" charset="0"/>
              </a:rPr>
              <a:t> và </a:t>
            </a:r>
            <a:r>
              <a:rPr lang="en-US">
                <a:solidFill>
                  <a:srgbClr val="C00000"/>
                </a:solidFill>
                <a:latin typeface="Times New Roman" panose="02020603050405020304" pitchFamily="18" charset="0"/>
                <a:cs typeface="Times New Roman" panose="02020603050405020304" pitchFamily="18" charset="0"/>
              </a:rPr>
              <a:t>Multiline</a:t>
            </a:r>
            <a:endParaRPr lang="en-US">
              <a:solidFill>
                <a:srgbClr val="C00000"/>
              </a:solidFill>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atin typeface="Times New Roman" panose="02020603050405020304" pitchFamily="18" charset="0"/>
                <a:cs typeface="Times New Roman" panose="02020603050405020304" pitchFamily="18" charset="0"/>
              </a:rPr>
              <a:t>MaskedTextBox: có nhiều dạng có sẵn Numeric, Phone Number, Date, Time…</a:t>
            </a:r>
            <a:endParaRPr lang="en-US">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atin typeface="Times New Roman" panose="02020603050405020304" pitchFamily="18" charset="0"/>
                <a:cs typeface="Times New Roman" panose="02020603050405020304" pitchFamily="18" charset="0"/>
              </a:rPr>
              <a:t>Lấy nội dung nhập: </a:t>
            </a:r>
            <a:r>
              <a:rPr lang="en-US">
                <a:solidFill>
                  <a:srgbClr val="C00000"/>
                </a:solidFill>
                <a:latin typeface="Times New Roman" panose="02020603050405020304" pitchFamily="18" charset="0"/>
                <a:cs typeface="Times New Roman" panose="02020603050405020304" pitchFamily="18" charset="0"/>
              </a:rPr>
              <a:t>[ObjectName].Text</a:t>
            </a:r>
            <a:endParaRPr lang="en-US" dirty="0">
              <a:solidFill>
                <a:srgbClr val="C00000"/>
              </a:solidFill>
              <a:latin typeface="Times New Roman" panose="02020603050405020304" pitchFamily="18" charset="0"/>
              <a:cs typeface="Times New Roman" panose="02020603050405020304" pitchFamily="18" charset="0"/>
            </a:endParaRPr>
          </a:p>
        </p:txBody>
      </p:sp>
      <p:pic>
        <p:nvPicPr>
          <p:cNvPr id="7170" name="Picture 2" descr="Vua Lập Trình: [Bài 06] - Textbox trong 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8984" y="1950244"/>
            <a:ext cx="4718888" cy="4109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390166"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87130" y="466927"/>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678871" y="1676987"/>
            <a:ext cx="4224294" cy="458074"/>
          </a:xfrm>
          <a:prstGeom prst="rect">
            <a:avLst/>
          </a:prstGeom>
          <a:noFill/>
        </p:spPr>
        <p:txBody>
          <a:bodyPr wrap="square" rtlCol="0">
            <a:spAutoFit/>
          </a:bodyPr>
          <a:lstStyle/>
          <a:p>
            <a:pPr algn="just">
              <a:lnSpc>
                <a:spcPct val="150000"/>
              </a:lnSpc>
            </a:pPr>
            <a:r>
              <a:rPr lang="en-US" b="1">
                <a:latin typeface="Times New Roman" panose="02020603050405020304" pitchFamily="18" charset="0"/>
                <a:cs typeface="Times New Roman" panose="02020603050405020304" pitchFamily="18" charset="0"/>
              </a:rPr>
              <a:t>Các thuộc tính của TextBox:</a:t>
            </a:r>
            <a:endParaRPr lang="en-US" b="1" dirty="0">
              <a:latin typeface="Times New Roman" panose="02020603050405020304" pitchFamily="18" charset="0"/>
              <a:cs typeface="Times New Roman" panose="02020603050405020304" pitchFamily="18" charset="0"/>
            </a:endParaRPr>
          </a:p>
        </p:txBody>
      </p:sp>
      <p:graphicFrame>
        <p:nvGraphicFramePr>
          <p:cNvPr id="13" name="Table 13"/>
          <p:cNvGraphicFramePr>
            <a:graphicFrameLocks noGrp="1"/>
          </p:cNvGraphicFramePr>
          <p:nvPr/>
        </p:nvGraphicFramePr>
        <p:xfrm>
          <a:off x="2538639" y="2251933"/>
          <a:ext cx="8128000" cy="378968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sz="1600">
                          <a:latin typeface="Times New Roman" panose="02020603050405020304" pitchFamily="18" charset="0"/>
                          <a:cs typeface="Times New Roman" panose="02020603050405020304" pitchFamily="18" charset="0"/>
                        </a:rPr>
                        <a:t>Tên thuộc tính</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Ý nghĩa</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Text</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Lấy hoặc thiết lập giá trị của textbox. Đây là    thuộc tính thể hiện dữ liệu mà tất cả các control đều có.</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TextLength</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Chiều dài tối đa của TextBox</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TextLength</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Canh lề chữ trong TextBox</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Multiline</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Cho phép TextBox có thể nhiều hàng</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PasswordChar</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Kí tự hiện trong textbox dạng **</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SelectedText </a:t>
                      </a:r>
                      <a:endParaRPr lang="en-US" sz="1600">
                        <a:latin typeface="Times New Roman" panose="02020603050405020304" pitchFamily="18" charset="0"/>
                        <a:cs typeface="Times New Roman" panose="02020603050405020304" pitchFamily="18" charset="0"/>
                      </a:endParaRPr>
                    </a:p>
                  </a:txBody>
                  <a:tcPr/>
                </a:tc>
                <a:tc>
                  <a:txBody>
                    <a:bodyPr/>
                    <a:lstStyle/>
                    <a:p>
                      <a:r>
                        <a:rPr lang="vi-VN" sz="1600">
                          <a:latin typeface="Times New Roman" panose="02020603050405020304" pitchFamily="18" charset="0"/>
                          <a:cs typeface="Times New Roman" panose="02020603050405020304" pitchFamily="18" charset="0"/>
                        </a:rPr>
                        <a:t>Chọn đoạn text được chọn </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SelectionStart </a:t>
                      </a:r>
                      <a:endParaRPr lang="en-US" sz="1600">
                        <a:latin typeface="Times New Roman" panose="02020603050405020304" pitchFamily="18" charset="0"/>
                        <a:cs typeface="Times New Roman" panose="02020603050405020304" pitchFamily="18" charset="0"/>
                      </a:endParaRPr>
                    </a:p>
                  </a:txBody>
                  <a:tcPr/>
                </a:tc>
                <a:tc>
                  <a:txBody>
                    <a:bodyPr/>
                    <a:lstStyle/>
                    <a:p>
                      <a:r>
                        <a:rPr lang="vi-VN" sz="1600">
                          <a:latin typeface="Times New Roman" panose="02020603050405020304" pitchFamily="18" charset="0"/>
                          <a:cs typeface="Times New Roman" panose="02020603050405020304" pitchFamily="18" charset="0"/>
                        </a:rPr>
                        <a:t>Lấy vị trí của đoạn text được chọ</a:t>
                      </a:r>
                      <a:r>
                        <a:rPr lang="en-US" sz="1600">
                          <a:latin typeface="Times New Roman" panose="02020603050405020304" pitchFamily="18" charset="0"/>
                          <a:cs typeface="Times New Roman" panose="02020603050405020304" pitchFamily="18" charset="0"/>
                        </a:rPr>
                        <a:t>n</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latin typeface="Times New Roman" panose="02020603050405020304" pitchFamily="18" charset="0"/>
                          <a:cs typeface="Times New Roman" panose="02020603050405020304" pitchFamily="18" charset="0"/>
                        </a:rPr>
                        <a:t>ReadOnly</a:t>
                      </a:r>
                      <a:endParaRPr lang="en-US" sz="1600">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Chỉ đọc, không thể thay đổi nội dung Text</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346204"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69958"/>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KeyPress </a:t>
            </a: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678871" y="1676987"/>
            <a:ext cx="4224294" cy="458074"/>
          </a:xfrm>
          <a:prstGeom prst="rect">
            <a:avLst/>
          </a:prstGeom>
          <a:noFill/>
        </p:spPr>
        <p:txBody>
          <a:bodyPr wrap="square" rtlCol="0">
            <a:spAutoFit/>
          </a:bodyPr>
          <a:lstStyle/>
          <a:p>
            <a:pPr algn="just">
              <a:lnSpc>
                <a:spcPct val="150000"/>
              </a:lnSpc>
            </a:pPr>
            <a:r>
              <a:rPr lang="en-US" b="1">
                <a:latin typeface="Times New Roman" panose="02020603050405020304" pitchFamily="18" charset="0"/>
                <a:cs typeface="Times New Roman" panose="02020603050405020304" pitchFamily="18" charset="0"/>
              </a:rPr>
              <a:t>Các sự kiện của TextBox:</a:t>
            </a:r>
            <a:endParaRPr lang="en-US" b="1" dirty="0">
              <a:latin typeface="Times New Roman" panose="02020603050405020304" pitchFamily="18" charset="0"/>
              <a:cs typeface="Times New Roman" panose="02020603050405020304" pitchFamily="18" charset="0"/>
            </a:endParaRPr>
          </a:p>
        </p:txBody>
      </p:sp>
      <p:graphicFrame>
        <p:nvGraphicFramePr>
          <p:cNvPr id="3" name="Table 9"/>
          <p:cNvGraphicFramePr>
            <a:graphicFrameLocks noGrp="1"/>
          </p:cNvGraphicFramePr>
          <p:nvPr/>
        </p:nvGraphicFramePr>
        <p:xfrm>
          <a:off x="2538087" y="2634566"/>
          <a:ext cx="8128000" cy="310896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sz="2000">
                          <a:latin typeface="Times New Roman" panose="02020603050405020304" pitchFamily="18" charset="0"/>
                          <a:cs typeface="Times New Roman" panose="02020603050405020304" pitchFamily="18" charset="0"/>
                        </a:rPr>
                        <a:t>Tên thuộc tính</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panose="02020603050405020304" pitchFamily="18" charset="0"/>
                          <a:cs typeface="Times New Roman" panose="02020603050405020304" pitchFamily="18" charset="0"/>
                        </a:rPr>
                        <a:t>Ý nghĩa</a:t>
                      </a:r>
                      <a:endParaRPr lang="en-US" sz="2000">
                        <a:latin typeface="Times New Roman" panose="02020603050405020304" pitchFamily="18" charset="0"/>
                        <a:cs typeface="Times New Roman" panose="02020603050405020304" pitchFamily="18" charset="0"/>
                      </a:endParaRPr>
                    </a:p>
                  </a:txBody>
                  <a:tcPr/>
                </a:tc>
              </a:tr>
              <a:tr h="370840">
                <a:tc>
                  <a:txBody>
                    <a:bodyPr/>
                    <a:lstStyle/>
                    <a:p>
                      <a:r>
                        <a:rPr lang="en-US" sz="2000">
                          <a:latin typeface="Times New Roman" panose="02020603050405020304" pitchFamily="18" charset="0"/>
                          <a:cs typeface="Times New Roman" panose="02020603050405020304" pitchFamily="18" charset="0"/>
                        </a:rPr>
                        <a:t>TextChanged</a:t>
                      </a:r>
                      <a:endParaRPr lang="en-US" sz="2000">
                        <a:latin typeface="Times New Roman" panose="02020603050405020304" pitchFamily="18" charset="0"/>
                        <a:cs typeface="Times New Roman" panose="02020603050405020304" pitchFamily="18" charset="0"/>
                      </a:endParaRPr>
                    </a:p>
                  </a:txBody>
                  <a:tcPr/>
                </a:tc>
                <a:tc>
                  <a:txBody>
                    <a:bodyPr/>
                    <a:lstStyle/>
                    <a:p>
                      <a:r>
                        <a:rPr lang="vi-VN" sz="2000">
                          <a:latin typeface="Times New Roman" panose="02020603050405020304" pitchFamily="18" charset="0"/>
                          <a:cs typeface="Times New Roman" panose="02020603050405020304" pitchFamily="18" charset="0"/>
                        </a:rPr>
                        <a:t>Sự kiện phát sinh khi người dùng </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thay đổi nội dung text.</a:t>
                      </a:r>
                      <a:endParaRPr lang="en-US" sz="2000">
                        <a:latin typeface="Times New Roman" panose="02020603050405020304" pitchFamily="18" charset="0"/>
                        <a:cs typeface="Times New Roman" panose="02020603050405020304" pitchFamily="18" charset="0"/>
                      </a:endParaRPr>
                    </a:p>
                  </a:txBody>
                  <a:tcPr/>
                </a:tc>
              </a:tr>
              <a:tr h="370840">
                <a:tc>
                  <a:txBody>
                    <a:bodyPr/>
                    <a:lstStyle/>
                    <a:p>
                      <a:r>
                        <a:rPr lang="en-US" sz="2000">
                          <a:latin typeface="Times New Roman" panose="02020603050405020304" pitchFamily="18" charset="0"/>
                          <a:cs typeface="Times New Roman" panose="02020603050405020304" pitchFamily="18" charset="0"/>
                        </a:rPr>
                        <a:t>Validating </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a:latin typeface="Times New Roman" panose="02020603050405020304" pitchFamily="18" charset="0"/>
                          <a:cs typeface="Times New Roman" panose="02020603050405020304" pitchFamily="18" charset="0"/>
                        </a:rPr>
                        <a:t>Khi mất focus thì sự kiện này phát     sinh để kiểm tra dữ liệu hợp lệ. Tham số: </a:t>
                      </a:r>
                      <a:r>
                        <a:rPr lang="en-US" sz="2000">
                          <a:solidFill>
                            <a:srgbClr val="C00000"/>
                          </a:solidFill>
                          <a:latin typeface="Times New Roman" panose="02020603050405020304" pitchFamily="18" charset="0"/>
                          <a:cs typeface="Times New Roman" panose="02020603050405020304" pitchFamily="18" charset="0"/>
                        </a:rPr>
                        <a:t>object</a:t>
                      </a:r>
                      <a:r>
                        <a:rPr lang="en-US" sz="2000">
                          <a:latin typeface="Times New Roman" panose="02020603050405020304" pitchFamily="18" charset="0"/>
                          <a:cs typeface="Times New Roman" panose="02020603050405020304" pitchFamily="18" charset="0"/>
                        </a:rPr>
                        <a:t> sender, </a:t>
                      </a:r>
                      <a:r>
                        <a:rPr lang="en-US" sz="2000">
                          <a:solidFill>
                            <a:srgbClr val="C00000"/>
                          </a:solidFill>
                          <a:latin typeface="Times New Roman" panose="02020603050405020304" pitchFamily="18" charset="0"/>
                          <a:cs typeface="Times New Roman" panose="02020603050405020304" pitchFamily="18" charset="0"/>
                        </a:rPr>
                        <a:t>CancelEventArgs </a:t>
                      </a:r>
                      <a:r>
                        <a:rPr lang="en-US" sz="2000">
                          <a:latin typeface="Times New Roman" panose="02020603050405020304" pitchFamily="18" charset="0"/>
                          <a:cs typeface="Times New Roman" panose="02020603050405020304" pitchFamily="18" charset="0"/>
                        </a:rPr>
                        <a:t>e</a:t>
                      </a:r>
                      <a:endParaRPr lang="en-US" sz="2000">
                        <a:latin typeface="Times New Roman" panose="02020603050405020304" pitchFamily="18" charset="0"/>
                        <a:cs typeface="Times New Roman" panose="02020603050405020304" pitchFamily="18" charset="0"/>
                      </a:endParaRPr>
                    </a:p>
                  </a:txBody>
                  <a:tcPr/>
                </a:tc>
              </a:tr>
              <a:tr h="370840">
                <a:tc>
                  <a:txBody>
                    <a:bodyPr/>
                    <a:lstStyle/>
                    <a:p>
                      <a:r>
                        <a:rPr lang="en-US" sz="2000">
                          <a:latin typeface="Times New Roman" panose="02020603050405020304" pitchFamily="18" charset="0"/>
                          <a:cs typeface="Times New Roman" panose="02020603050405020304" pitchFamily="18" charset="0"/>
                        </a:rPr>
                        <a:t>KeyPress </a:t>
                      </a:r>
                      <a:endParaRPr lang="en-US" sz="2000">
                        <a:latin typeface="Times New Roman" panose="02020603050405020304" pitchFamily="18" charset="0"/>
                        <a:cs typeface="Times New Roman" panose="02020603050405020304" pitchFamily="18" charset="0"/>
                      </a:endParaRPr>
                    </a:p>
                  </a:txBody>
                  <a:tcPr/>
                </a:tc>
                <a:tc>
                  <a:txBody>
                    <a:bodyPr/>
                    <a:lstStyle/>
                    <a:p>
                      <a:r>
                        <a:rPr lang="en-US" sz="2000">
                          <a:latin typeface="Times New Roman" panose="02020603050405020304" pitchFamily="18" charset="0"/>
                          <a:cs typeface="Times New Roman" panose="02020603050405020304" pitchFamily="18" charset="0"/>
                        </a:rPr>
                        <a:t>Bắt sự kiện gõ phím Tham số: </a:t>
                      </a:r>
                      <a:r>
                        <a:rPr lang="en-US" sz="2000">
                          <a:solidFill>
                            <a:srgbClr val="C00000"/>
                          </a:solidFill>
                          <a:latin typeface="Times New Roman" panose="02020603050405020304" pitchFamily="18" charset="0"/>
                          <a:cs typeface="Times New Roman" panose="02020603050405020304" pitchFamily="18" charset="0"/>
                        </a:rPr>
                        <a:t>object</a:t>
                      </a:r>
                      <a:r>
                        <a:rPr lang="en-US" sz="2000">
                          <a:latin typeface="Times New Roman" panose="02020603050405020304" pitchFamily="18" charset="0"/>
                          <a:cs typeface="Times New Roman" panose="02020603050405020304" pitchFamily="18" charset="0"/>
                        </a:rPr>
                        <a:t> sender, </a:t>
                      </a:r>
                      <a:r>
                        <a:rPr lang="en-US" sz="2000">
                          <a:solidFill>
                            <a:srgbClr val="C00000"/>
                          </a:solidFill>
                          <a:latin typeface="Times New Roman" panose="02020603050405020304" pitchFamily="18" charset="0"/>
                          <a:cs typeface="Times New Roman" panose="02020603050405020304" pitchFamily="18" charset="0"/>
                        </a:rPr>
                        <a:t>KeyPressEventArgs</a:t>
                      </a:r>
                      <a:r>
                        <a:rPr lang="en-US" sz="2000">
                          <a:latin typeface="Times New Roman" panose="02020603050405020304" pitchFamily="18" charset="0"/>
                          <a:cs typeface="Times New Roman" panose="02020603050405020304" pitchFamily="18" charset="0"/>
                        </a:rPr>
                        <a:t> e</a:t>
                      </a:r>
                      <a:endParaRPr lang="en-US" sz="20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440775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5921" y="478303"/>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951492" y="1953466"/>
            <a:ext cx="3900463" cy="2951064"/>
          </a:xfrm>
          <a:prstGeom prst="rect">
            <a:avLst/>
          </a:prstGeom>
          <a:noFill/>
        </p:spPr>
        <p:txBody>
          <a:bodyPr wrap="square" rtlCol="0">
            <a:spAutoFit/>
          </a:bodyPr>
          <a:lstStyle/>
          <a:p>
            <a:pPr algn="just">
              <a:lnSpc>
                <a:spcPct val="150000"/>
              </a:lnSpc>
            </a:pPr>
            <a:r>
              <a:rPr lang="en-US" b="1" i="0">
                <a:solidFill>
                  <a:srgbClr val="000000"/>
                </a:solidFill>
                <a:effectLst/>
                <a:latin typeface="Times New Roman" panose="02020603050405020304" pitchFamily="18" charset="0"/>
              </a:rPr>
              <a:t>Button</a:t>
            </a:r>
            <a:endParaRPr lang="en-US" b="1" i="0">
              <a:solidFill>
                <a:srgbClr val="000000"/>
              </a:solidFill>
              <a:effectLst/>
              <a:latin typeface="Times New Roman" panose="02020603050405020304" pitchFamily="18" charset="0"/>
            </a:endParaRPr>
          </a:p>
          <a:p>
            <a:pPr marL="285750" indent="-285750" algn="just">
              <a:lnSpc>
                <a:spcPct val="150000"/>
              </a:lnSpc>
              <a:buFontTx/>
              <a:buChar char="-"/>
            </a:pPr>
            <a:r>
              <a:rPr lang="vi-VN" b="0" i="0">
                <a:solidFill>
                  <a:srgbClr val="000000"/>
                </a:solidFill>
                <a:effectLst/>
                <a:latin typeface="Times New Roman" panose="02020603050405020304" pitchFamily="18" charset="0"/>
              </a:rPr>
              <a:t>là một điều khiển,</a:t>
            </a:r>
            <a:r>
              <a:rPr lang="en-US" b="0" i="0">
                <a:solidFill>
                  <a:srgbClr val="000000"/>
                </a:solidFill>
                <a:effectLst/>
                <a:latin typeface="Times New Roman" panose="02020603050405020304" pitchFamily="18" charset="0"/>
              </a:rPr>
              <a:t> </a:t>
            </a:r>
            <a:r>
              <a:rPr lang="vi-VN" b="0" i="0">
                <a:solidFill>
                  <a:srgbClr val="000000"/>
                </a:solidFill>
                <a:effectLst/>
                <a:latin typeface="Times New Roman" panose="02020603050405020304" pitchFamily="18" charset="0"/>
              </a:rPr>
              <a:t>một thành phần </a:t>
            </a:r>
            <a:r>
              <a:rPr lang="en-US" b="0" i="0">
                <a:solidFill>
                  <a:srgbClr val="000000"/>
                </a:solidFill>
                <a:effectLst/>
                <a:latin typeface="Times New Roman" panose="02020603050405020304" pitchFamily="18" charset="0"/>
              </a:rPr>
              <a:t>    </a:t>
            </a:r>
            <a:r>
              <a:rPr lang="vi-VN" b="0" i="0">
                <a:solidFill>
                  <a:srgbClr val="000000"/>
                </a:solidFill>
                <a:effectLst/>
                <a:latin typeface="Times New Roman" panose="02020603050405020304" pitchFamily="18" charset="0"/>
              </a:rPr>
              <a:t>tương tác cho phép người dùng giao </a:t>
            </a:r>
            <a:r>
              <a:rPr lang="en-US" b="0" i="0">
                <a:solidFill>
                  <a:srgbClr val="000000"/>
                </a:solidFill>
                <a:effectLst/>
                <a:latin typeface="Times New Roman" panose="02020603050405020304" pitchFamily="18" charset="0"/>
              </a:rPr>
              <a:t> </a:t>
            </a:r>
            <a:r>
              <a:rPr lang="vi-VN" b="0" i="0">
                <a:solidFill>
                  <a:srgbClr val="000000"/>
                </a:solidFill>
                <a:effectLst/>
                <a:latin typeface="Times New Roman" panose="02020603050405020304" pitchFamily="18" charset="0"/>
              </a:rPr>
              <a:t>tiếp với một ứng dụng.</a:t>
            </a:r>
            <a:endParaRPr lang="en-US" b="0" i="0">
              <a:solidFill>
                <a:srgbClr val="000000"/>
              </a:solidFill>
              <a:effectLst/>
              <a:latin typeface="Times New Roman" panose="02020603050405020304" pitchFamily="18" charset="0"/>
            </a:endParaRPr>
          </a:p>
          <a:p>
            <a:pPr marL="285750" indent="-285750" algn="just">
              <a:lnSpc>
                <a:spcPct val="150000"/>
              </a:lnSpc>
              <a:buFontTx/>
              <a:buChar char="-"/>
            </a:pPr>
            <a:r>
              <a:rPr lang="vi-VN" b="0" i="0">
                <a:solidFill>
                  <a:srgbClr val="000000"/>
                </a:solidFill>
                <a:effectLst/>
                <a:latin typeface="Times New Roman" panose="02020603050405020304" pitchFamily="18" charset="0"/>
              </a:rPr>
              <a:t>Một nút có thể được nhấp bằng cách sử dụng chuột</a:t>
            </a:r>
            <a:r>
              <a:rPr lang="en-US" b="0" i="0">
                <a:solidFill>
                  <a:srgbClr val="000000"/>
                </a:solidFill>
                <a:effectLst/>
                <a:latin typeface="Times New Roman" panose="02020603050405020304" pitchFamily="18" charset="0"/>
              </a:rPr>
              <a:t> hoặc phím qua sự điều chỉnh thuộc tính.</a:t>
            </a:r>
            <a:endParaRPr lang="en-US">
              <a:latin typeface="Times New Roman" panose="02020603050405020304" pitchFamily="18" charset="0"/>
              <a:cs typeface="Times New Roman" panose="02020603050405020304" pitchFamily="18" charset="0"/>
            </a:endParaRPr>
          </a:p>
        </p:txBody>
      </p:sp>
      <p:pic>
        <p:nvPicPr>
          <p:cNvPr id="8198" name="Picture 6" descr="Create a Windows Forms app with C# - Visual Studio (Windows) | Microsoft  Doc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7797" y="2316381"/>
            <a:ext cx="4889564" cy="3068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4517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6150"/>
            <a:ext cx="3265574" cy="400110"/>
          </a:xfrm>
          <a:prstGeom prst="rect">
            <a:avLst/>
          </a:prstGeom>
          <a:noFill/>
        </p:spPr>
        <p:txBody>
          <a:bodyPr wrap="non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5.2.2</a:t>
            </a:r>
            <a:r>
              <a:rPr lang="en-US" sz="2000" b="0" i="0">
                <a:solidFill>
                  <a:srgbClr val="000000"/>
                </a:solidFill>
                <a:effectLst/>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Label, Textbox, Button</a:t>
            </a:r>
            <a:endParaRPr lang="en-US" sz="200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47299" y="165324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722456" y="1945133"/>
            <a:ext cx="4713186" cy="458074"/>
          </a:xfrm>
          <a:prstGeom prst="rect">
            <a:avLst/>
          </a:prstGeom>
          <a:noFill/>
        </p:spPr>
        <p:txBody>
          <a:bodyPr wrap="square" rtlCol="0">
            <a:spAutoFit/>
          </a:bodyPr>
          <a:lstStyle/>
          <a:p>
            <a:pPr algn="just">
              <a:lnSpc>
                <a:spcPct val="150000"/>
              </a:lnSpc>
            </a:pPr>
            <a:r>
              <a:rPr lang="en-US">
                <a:solidFill>
                  <a:srgbClr val="000000"/>
                </a:solidFill>
                <a:latin typeface="Times New Roman" panose="02020603050405020304" pitchFamily="18" charset="0"/>
                <a:cs typeface="Times New Roman" panose="02020603050405020304" pitchFamily="18" charset="0"/>
              </a:rPr>
              <a:t>- Sự kiện Click thường xuyên được sử dụng nhất</a:t>
            </a:r>
            <a:endParaRPr lang="en-US">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1"/>
          <a:stretch>
            <a:fillRect/>
          </a:stretch>
        </p:blipFill>
        <p:spPr>
          <a:xfrm>
            <a:off x="1945398" y="2720216"/>
            <a:ext cx="4341258" cy="3374558"/>
          </a:xfrm>
          <a:prstGeom prst="rect">
            <a:avLst/>
          </a:prstGeom>
        </p:spPr>
      </p:pic>
      <p:pic>
        <p:nvPicPr>
          <p:cNvPr id="35" name="Picture 34"/>
          <p:cNvPicPr>
            <a:picLocks noChangeAspect="1"/>
          </p:cNvPicPr>
          <p:nvPr/>
        </p:nvPicPr>
        <p:blipFill>
          <a:blip r:embed="rId12"/>
          <a:stretch>
            <a:fillRect/>
          </a:stretch>
        </p:blipFill>
        <p:spPr>
          <a:xfrm>
            <a:off x="6684755" y="2720216"/>
            <a:ext cx="4543022" cy="1038192"/>
          </a:xfrm>
          <a:prstGeom prst="rect">
            <a:avLst/>
          </a:prstGeom>
        </p:spPr>
      </p:pic>
      <p:sp>
        <p:nvSpPr>
          <p:cNvPr id="37" name="TextBox 36"/>
          <p:cNvSpPr txBox="1"/>
          <p:nvPr/>
        </p:nvSpPr>
        <p:spPr>
          <a:xfrm>
            <a:off x="6684756" y="3981157"/>
            <a:ext cx="4543022" cy="873572"/>
          </a:xfrm>
          <a:prstGeom prst="rect">
            <a:avLst/>
          </a:prstGeom>
          <a:noFill/>
        </p:spPr>
        <p:txBody>
          <a:bodyPr wrap="square">
            <a:spAutoFit/>
          </a:bodyPr>
          <a:lstStyle/>
          <a:p>
            <a:pPr algn="just">
              <a:lnSpc>
                <a:spcPct val="150000"/>
              </a:lnSpc>
            </a:pPr>
            <a:r>
              <a:rPr lang="en-US">
                <a:solidFill>
                  <a:srgbClr val="000000"/>
                </a:solidFill>
                <a:latin typeface="Times New Roman" panose="02020603050405020304" pitchFamily="18" charset="0"/>
                <a:cs typeface="Times New Roman" panose="02020603050405020304" pitchFamily="18" charset="0"/>
              </a:rPr>
              <a:t>- Cửa sổ viết code sẽ tự động hiện  ra để chúng ta xử lý sự kiện click đã chọn</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16250" y="471288"/>
            <a:ext cx="3025187" cy="400110"/>
          </a:xfrm>
          <a:prstGeom prst="rect">
            <a:avLst/>
          </a:prstGeom>
          <a:noFill/>
        </p:spPr>
        <p:txBody>
          <a:bodyPr wrap="squar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5.2.3.</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 ComboBox, ListBox</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0" name="TextBox 9"/>
          <p:cNvSpPr txBox="1"/>
          <p:nvPr/>
        </p:nvSpPr>
        <p:spPr>
          <a:xfrm>
            <a:off x="1831252" y="1964252"/>
            <a:ext cx="9499067" cy="3782061"/>
          </a:xfrm>
          <a:prstGeom prst="rect">
            <a:avLst/>
          </a:prstGeom>
          <a:noFill/>
        </p:spPr>
        <p:txBody>
          <a:bodyPr wrap="square" rtlCol="0">
            <a:spAutoFit/>
          </a:bodyPr>
          <a:lstStyle/>
          <a:p>
            <a:pPr marL="285750" indent="-285750">
              <a:lnSpc>
                <a:spcPct val="150000"/>
              </a:lnSpc>
              <a:buFontTx/>
              <a:buChar char="-"/>
            </a:pPr>
            <a:r>
              <a:rPr lang="en-US">
                <a:latin typeface="Times New Roman" panose="02020603050405020304" pitchFamily="18" charset="0"/>
                <a:cs typeface="Times New Roman" panose="02020603050405020304" pitchFamily="18" charset="0"/>
              </a:rPr>
              <a:t>Liệt kê danh sách phần tử cho phép người dùng chọn một hay nhiều</a:t>
            </a:r>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Có các thuộc tính chung quan trọng sau:</a:t>
            </a:r>
            <a:endParaRPr lang="en-US">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solidFill>
                  <a:srgbClr val="C00000"/>
                </a:solidFill>
                <a:latin typeface="Times New Roman" panose="02020603050405020304" pitchFamily="18" charset="0"/>
                <a:cs typeface="Times New Roman" panose="02020603050405020304" pitchFamily="18" charset="0"/>
              </a:rPr>
              <a:t>DataSouce</a:t>
            </a:r>
            <a:r>
              <a:rPr lang="en-US">
                <a:latin typeface="Times New Roman" panose="02020603050405020304" pitchFamily="18" charset="0"/>
                <a:cs typeface="Times New Roman" panose="02020603050405020304" pitchFamily="18" charset="0"/>
              </a:rPr>
              <a:t>: chọn tập dữ liệu điền vào điều khiển (VD: String [], ArrayList là tập dữ liệu đưa vào)</a:t>
            </a:r>
            <a:endParaRPr lang="en-US">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solidFill>
                  <a:srgbClr val="C00000"/>
                </a:solidFill>
                <a:latin typeface="Times New Roman" panose="02020603050405020304" pitchFamily="18" charset="0"/>
                <a:cs typeface="Times New Roman" panose="02020603050405020304" pitchFamily="18" charset="0"/>
              </a:rPr>
              <a:t>SelectedText, SelectValue, SelectedItem, SelectedIndex </a:t>
            </a:r>
            <a:r>
              <a:rPr lang="en-US">
                <a:latin typeface="Times New Roman" panose="02020603050405020304" pitchFamily="18" charset="0"/>
                <a:cs typeface="Times New Roman" panose="02020603050405020304" pitchFamily="18" charset="0"/>
              </a:rPr>
              <a:t>để lấy giá trị hay đối tượng chọn   </a:t>
            </a:r>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Thuộc tính riêng: </a:t>
            </a:r>
            <a:endParaRPr lang="en-US">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ComboBox: </a:t>
            </a:r>
            <a:r>
              <a:rPr lang="en-US">
                <a:solidFill>
                  <a:srgbClr val="C00000"/>
                </a:solidFill>
                <a:latin typeface="Times New Roman" panose="02020603050405020304" pitchFamily="18" charset="0"/>
                <a:cs typeface="Times New Roman" panose="02020603050405020304" pitchFamily="18" charset="0"/>
              </a:rPr>
              <a:t>DropDownStyle (</a:t>
            </a:r>
            <a:r>
              <a:rPr lang="en-US">
                <a:latin typeface="Times New Roman" panose="02020603050405020304" pitchFamily="18" charset="0"/>
                <a:cs typeface="Times New Roman" panose="02020603050405020304" pitchFamily="18" charset="0"/>
              </a:rPr>
              <a:t>DropDown: cho phép nhập thêm chuỗi DropDown: cho phép nhập  thêm chuỗi, </a:t>
            </a:r>
            <a:r>
              <a:rPr lang="en-US">
                <a:solidFill>
                  <a:srgbClr val="C00000"/>
                </a:solidFill>
                <a:latin typeface="Times New Roman" panose="02020603050405020304" pitchFamily="18" charset="0"/>
                <a:cs typeface="Times New Roman" panose="02020603050405020304" pitchFamily="18" charset="0"/>
              </a:rPr>
              <a:t>DropDownList</a:t>
            </a:r>
            <a:r>
              <a:rPr lang="en-US">
                <a:latin typeface="Times New Roman" panose="02020603050405020304" pitchFamily="18" charset="0"/>
                <a:cs typeface="Times New Roman" panose="02020603050405020304" pitchFamily="18" charset="0"/>
              </a:rPr>
              <a:t>: chỉ cho phép chọn chuỗi/item đã có) </a:t>
            </a:r>
            <a:endParaRPr lang="en-US">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ListBox: </a:t>
            </a:r>
            <a:r>
              <a:rPr lang="en-US">
                <a:solidFill>
                  <a:srgbClr val="C00000"/>
                </a:solidFill>
                <a:latin typeface="Times New Roman" panose="02020603050405020304" pitchFamily="18" charset="0"/>
                <a:cs typeface="Times New Roman" panose="02020603050405020304" pitchFamily="18" charset="0"/>
              </a:rPr>
              <a:t>SelectionMode</a:t>
            </a:r>
            <a:r>
              <a:rPr lang="en-US">
                <a:latin typeface="Times New Roman" panose="02020603050405020304" pitchFamily="18" charset="0"/>
                <a:cs typeface="Times New Roman" panose="02020603050405020304" pitchFamily="18" charset="0"/>
              </a:rPr>
              <a:t> (True: cho phép chọn nhiều)</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93862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1.4.1 Data type conversion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0073" y="1695778"/>
            <a:ext cx="9987517" cy="4603183"/>
          </a:xfrm>
          <a:prstGeom prst="rect">
            <a:avLst/>
          </a:prstGeom>
        </p:spPr>
        <p:txBody>
          <a:bodyPr wrap="square">
            <a:spAutoFit/>
          </a:bodyPr>
          <a:lstStyle/>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3.2. Type conversion using built-in support layer</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Convert class</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The Convert class is C# that provides us with many data type conversion method</a:t>
            </a: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rPr>
              <a:t>	- </a:t>
            </a:r>
            <a:r>
              <a:rPr lang="en-US" altLang="ko-KR" sz="1600" dirty="0">
                <a:latin typeface="Times New Roman" panose="02020603050405020304" pitchFamily="18" charset="0"/>
                <a:cs typeface="Times New Roman" panose="02020603050405020304" pitchFamily="18" charset="0"/>
              </a:rPr>
              <a:t>If the input parameter is </a:t>
            </a:r>
            <a:r>
              <a:rPr lang="vi-VN" sz="1600" dirty="0">
                <a:solidFill>
                  <a:srgbClr val="FF0000"/>
                </a:solidFill>
                <a:latin typeface="Times New Roman" panose="02020603050405020304" pitchFamily="18" charset="0"/>
                <a:cs typeface="Times New Roman" panose="02020603050405020304" pitchFamily="18" charset="0"/>
              </a:rPr>
              <a:t>null</a:t>
            </a:r>
            <a:r>
              <a:rPr lang="en-US" sz="1600"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method will return the default value of the data type</a:t>
            </a:r>
            <a:endParaRPr lang="vi-VN"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If the parameter passed in the wrong format or exceeds the limit, the program will report an error</a:t>
            </a:r>
            <a:endParaRPr lang="vi-VN"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 Parameters passed to methods can be any </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primitive</a:t>
            </a:r>
            <a:r>
              <a:rPr lang="en-US" sz="1600" dirty="0">
                <a:latin typeface="Times New Roman" panose="02020603050405020304" pitchFamily="18" charset="0"/>
                <a:cs typeface="Times New Roman" panose="02020603050405020304" pitchFamily="18" charset="0"/>
              </a:rPr>
              <a:t> data type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Example available method in Convert class:</a:t>
            </a:r>
            <a:endParaRPr lang="en-US" sz="1600" dirty="0">
              <a:latin typeface="Times New Roman" panose="02020603050405020304" pitchFamily="18" charset="0"/>
              <a:cs typeface="Times New Roman" panose="02020603050405020304" pitchFamily="18" charset="0"/>
            </a:endParaRPr>
          </a:p>
          <a:p>
            <a:endParaRPr lang="vi-VN" sz="1600" dirty="0">
              <a:latin typeface="Times New Roman" panose="02020603050405020304" pitchFamily="18" charset="0"/>
              <a:cs typeface="Times New Roman" panose="02020603050405020304" pitchFamily="18" charset="0"/>
            </a:endParaRPr>
          </a:p>
          <a:p>
            <a:pPr lvl="1">
              <a:lnSpc>
                <a:spcPct val="150000"/>
              </a:lnSpc>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lnSpc>
                <a:spcPct val="150000"/>
              </a:lnSpc>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accent1">
                  <a:lumMod val="50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graphicFrame>
        <p:nvGraphicFramePr>
          <p:cNvPr id="13" name="Table 13"/>
          <p:cNvGraphicFramePr>
            <a:graphicFrameLocks noGrp="1"/>
          </p:cNvGraphicFramePr>
          <p:nvPr/>
        </p:nvGraphicFramePr>
        <p:xfrm>
          <a:off x="2046329" y="3957290"/>
          <a:ext cx="9265022" cy="2267574"/>
        </p:xfrm>
        <a:graphic>
          <a:graphicData uri="http://schemas.openxmlformats.org/drawingml/2006/table">
            <a:tbl>
              <a:tblPr firstRow="1" bandRow="1">
                <a:tableStyleId>{5C22544A-7EE6-4342-B048-85BDC9FD1C3A}</a:tableStyleId>
              </a:tblPr>
              <a:tblGrid>
                <a:gridCol w="1605532"/>
                <a:gridCol w="7659490"/>
              </a:tblGrid>
              <a:tr h="377929">
                <a:tc>
                  <a:txBody>
                    <a:bodyPr/>
                    <a:lstStyle/>
                    <a:p>
                      <a:pPr algn="ctr"/>
                      <a:r>
                        <a:rPr lang="en-US" sz="1600" dirty="0">
                          <a:latin typeface="Times New Roman" panose="02020603050405020304" pitchFamily="18" charset="0"/>
                          <a:cs typeface="Times New Roman" panose="02020603050405020304" pitchFamily="18" charset="0"/>
                        </a:rPr>
                        <a:t>Method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Describe</a:t>
                      </a:r>
                      <a:endParaRPr lang="en-US" sz="1600" dirty="0">
                        <a:latin typeface="Times New Roman" panose="02020603050405020304" pitchFamily="18" charset="0"/>
                        <a:cs typeface="Times New Roman" panose="02020603050405020304" pitchFamily="18" charset="0"/>
                      </a:endParaRPr>
                    </a:p>
                  </a:txBody>
                  <a:tcPr/>
                </a:tc>
              </a:tr>
              <a:tr h="377929">
                <a:tc>
                  <a:txBody>
                    <a:bodyPr/>
                    <a:lstStyle/>
                    <a:p>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ToBoolean</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Convert a type to a Boolean value if possible</a:t>
                      </a:r>
                      <a:endParaRPr lang="en-US" sz="1600" dirty="0">
                        <a:latin typeface="Times New Roman" panose="02020603050405020304" pitchFamily="18" charset="0"/>
                        <a:cs typeface="Times New Roman" panose="02020603050405020304" pitchFamily="18" charset="0"/>
                      </a:endParaRPr>
                    </a:p>
                  </a:txBody>
                  <a:tcPr/>
                </a:tc>
              </a:tr>
              <a:tr h="377929">
                <a:tc>
                  <a:txBody>
                    <a:bodyPr/>
                    <a:lstStyle/>
                    <a:p>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ToByte</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Convert a type to byte</a:t>
                      </a:r>
                      <a:endParaRPr lang="en-US" sz="1600" dirty="0">
                        <a:latin typeface="Times New Roman" panose="02020603050405020304" pitchFamily="18" charset="0"/>
                        <a:cs typeface="Times New Roman" panose="02020603050405020304" pitchFamily="18" charset="0"/>
                      </a:endParaRPr>
                    </a:p>
                  </a:txBody>
                  <a:tcPr/>
                </a:tc>
              </a:tr>
              <a:tr h="377929">
                <a:tc>
                  <a:txBody>
                    <a:bodyPr/>
                    <a:lstStyle/>
                    <a:p>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ToChar</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Convert a type to a Unicode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Charater</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value if possible</a:t>
                      </a:r>
                      <a:endParaRPr lang="en-US" sz="1600" dirty="0">
                        <a:latin typeface="Times New Roman" panose="02020603050405020304" pitchFamily="18" charset="0"/>
                        <a:cs typeface="Times New Roman" panose="02020603050405020304" pitchFamily="18" charset="0"/>
                      </a:endParaRPr>
                    </a:p>
                  </a:txBody>
                  <a:tcPr/>
                </a:tc>
              </a:tr>
              <a:tr h="377929">
                <a:tc>
                  <a:txBody>
                    <a:bodyPr/>
                    <a:lstStyle/>
                    <a:p>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ToDateTime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Convert a type (integer or string) to datetime structures </a:t>
                      </a:r>
                      <a:endParaRPr lang="en-US" sz="1600" dirty="0">
                        <a:latin typeface="Times New Roman" panose="02020603050405020304" pitchFamily="18" charset="0"/>
                        <a:cs typeface="Times New Roman" panose="02020603050405020304" pitchFamily="18" charset="0"/>
                      </a:endParaRPr>
                    </a:p>
                  </a:txBody>
                  <a:tcPr/>
                </a:tc>
              </a:tr>
              <a:tr h="377929">
                <a:tc>
                  <a:txBody>
                    <a:bodyPr/>
                    <a:lstStyle/>
                    <a:p>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ToString</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Convert a type  to String</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16250" y="471288"/>
            <a:ext cx="3025187" cy="400110"/>
          </a:xfrm>
          <a:prstGeom prst="rect">
            <a:avLst/>
          </a:prstGeom>
          <a:noFill/>
        </p:spPr>
        <p:txBody>
          <a:bodyPr wrap="squar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5.2.3.</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 ComboBox, ListBox</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0" name="TextBox 9"/>
          <p:cNvSpPr txBox="1"/>
          <p:nvPr/>
        </p:nvSpPr>
        <p:spPr>
          <a:xfrm>
            <a:off x="1831252" y="1964252"/>
            <a:ext cx="9499067" cy="1703864"/>
          </a:xfrm>
          <a:prstGeom prst="rect">
            <a:avLst/>
          </a:prstGeom>
          <a:noFill/>
        </p:spPr>
        <p:txBody>
          <a:bodyPr wrap="square" rtlCol="0">
            <a:spAutoFit/>
          </a:bodyPr>
          <a:lstStyle/>
          <a:p>
            <a:pPr>
              <a:lnSpc>
                <a:spcPct val="150000"/>
              </a:lnSpc>
            </a:pPr>
            <a:r>
              <a:rPr lang="en-US" b="1">
                <a:latin typeface="Times New Roman" panose="02020603050405020304" pitchFamily="18" charset="0"/>
                <a:cs typeface="Times New Roman" panose="02020603050405020304" pitchFamily="18" charset="0"/>
              </a:rPr>
              <a:t>ComboBox</a:t>
            </a:r>
            <a:endParaRPr lang="en-US" b="1">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ComboBox: chọn Items để thêm dữ liệu</a:t>
            </a:r>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Kết hợp TextBox với một danh sách dạng dropdown </a:t>
            </a:r>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Cho phép user kích chọn item trong danh sách dropdown</a:t>
            </a:r>
            <a:endParaRPr lang="en-US"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3000709" y="3689112"/>
            <a:ext cx="3553321" cy="2429214"/>
          </a:xfrm>
          <a:prstGeom prst="rect">
            <a:avLst/>
          </a:prstGeom>
        </p:spPr>
      </p:pic>
      <p:pic>
        <p:nvPicPr>
          <p:cNvPr id="12" name="Picture 11"/>
          <p:cNvPicPr>
            <a:picLocks noChangeAspect="1"/>
          </p:cNvPicPr>
          <p:nvPr/>
        </p:nvPicPr>
        <p:blipFill>
          <a:blip r:embed="rId12"/>
          <a:stretch>
            <a:fillRect/>
          </a:stretch>
        </p:blipFill>
        <p:spPr>
          <a:xfrm>
            <a:off x="7768368" y="1749771"/>
            <a:ext cx="3332473" cy="436855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16250" y="471288"/>
            <a:ext cx="3025187" cy="400110"/>
          </a:xfrm>
          <a:prstGeom prst="rect">
            <a:avLst/>
          </a:prstGeom>
          <a:noFill/>
        </p:spPr>
        <p:txBody>
          <a:bodyPr wrap="square" rtlCol="0">
            <a:spAutoFit/>
          </a:bodyPr>
          <a:lstStyle/>
          <a:p>
            <a:pPr>
              <a:defRPr/>
            </a:pPr>
            <a:r>
              <a:rPr lang="en-US" altLang="ko-KR" sz="2000">
                <a:latin typeface="Times New Roman" panose="02020603050405020304" pitchFamily="18" charset="0"/>
                <a:ea typeface="나눔바른고딕 Light" panose="020B0603020101020101" pitchFamily="50" charset="-127"/>
                <a:cs typeface="Times New Roman" panose="02020603050405020304" pitchFamily="18" charset="0"/>
              </a:rPr>
              <a:t>5.2.3.</a:t>
            </a:r>
            <a:r>
              <a:rPr lang="en-US" sz="2000">
                <a:latin typeface="Times New Roman" panose="02020603050405020304" pitchFamily="18" charset="0"/>
                <a:ea typeface="나눔바른고딕 Light" panose="020B0603020101020101" pitchFamily="50" charset="-127"/>
                <a:cs typeface="Times New Roman" panose="02020603050405020304" pitchFamily="18" charset="0"/>
              </a:rPr>
              <a:t> ComboBox, ListBox</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0" name="TextBox 9"/>
          <p:cNvSpPr txBox="1"/>
          <p:nvPr/>
        </p:nvSpPr>
        <p:spPr>
          <a:xfrm>
            <a:off x="1831252" y="1964252"/>
            <a:ext cx="9499067" cy="1289071"/>
          </a:xfrm>
          <a:prstGeom prst="rect">
            <a:avLst/>
          </a:prstGeom>
          <a:noFill/>
        </p:spPr>
        <p:txBody>
          <a:bodyPr wrap="square" rtlCol="0">
            <a:spAutoFit/>
          </a:bodyPr>
          <a:lstStyle/>
          <a:p>
            <a:pPr>
              <a:lnSpc>
                <a:spcPct val="150000"/>
              </a:lnSpc>
            </a:pPr>
            <a:r>
              <a:rPr lang="en-US" b="1">
                <a:latin typeface="Times New Roman" panose="02020603050405020304" pitchFamily="18" charset="0"/>
                <a:cs typeface="Times New Roman" panose="02020603050405020304" pitchFamily="18" charset="0"/>
              </a:rPr>
              <a:t>ListBox</a:t>
            </a:r>
            <a:endParaRPr lang="en-US" b="1">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Tương tự, thuộc tính items cho phép thêm item vào ListBox</a:t>
            </a:r>
            <a:endParaRPr lang="en-US">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atin typeface="Times New Roman" panose="02020603050405020304" pitchFamily="18" charset="0"/>
                <a:cs typeface="Times New Roman" panose="02020603050405020304" pitchFamily="18" charset="0"/>
              </a:rPr>
              <a:t>Ngoài ra thuộc tính hiển thị dạng Multi Column giúp ListBox hiển thị nhiều cột </a:t>
            </a:r>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11"/>
          <a:stretch>
            <a:fillRect/>
          </a:stretch>
        </p:blipFill>
        <p:spPr>
          <a:xfrm>
            <a:off x="3230242" y="3290288"/>
            <a:ext cx="6370958" cy="3042519"/>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968625" y="2012539"/>
            <a:ext cx="9603047" cy="3691844"/>
          </a:xfrm>
          <a:prstGeom prst="rect">
            <a:avLst/>
          </a:prstGeom>
          <a:noFill/>
        </p:spPr>
        <p:txBody>
          <a:bodyPr wrap="square">
            <a:spAutoFit/>
          </a:bodyPr>
          <a:lstStyle/>
          <a:p>
            <a:pPr lvl="0">
              <a:lnSpc>
                <a:spcPct val="200000"/>
              </a:lnSpc>
            </a:pPr>
            <a:r>
              <a:rPr lang="en-US" sz="2000" b="1">
                <a:latin typeface="Times New Roman" panose="02020603050405020304" pitchFamily="18" charset="0"/>
                <a:ea typeface="나눔바른고딕" panose="020B0603020101020101" pitchFamily="50" charset="-127"/>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 </a:t>
            </a:r>
            <a:r>
              <a:rPr lang="vi-VN" sz="2000">
                <a:solidFill>
                  <a:srgbClr val="C00000"/>
                </a:solidFill>
                <a:latin typeface="Times New Roman" panose="02020603050405020304" pitchFamily="18" charset="0"/>
                <a:cs typeface="Times New Roman" panose="02020603050405020304" pitchFamily="18" charset="0"/>
              </a:rPr>
              <a:t>CheckBox, RadioButton:</a:t>
            </a:r>
            <a:endParaRPr lang="en-US" sz="2000">
              <a:solidFill>
                <a:srgbClr val="C00000"/>
              </a:solidFill>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cho phép người dùng chọn một hay nhiều giá trị</a:t>
            </a:r>
            <a:endParaRPr lang="en-US" sz="200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thuộc tính Checked (true/false) để kiểm tra xem có check chọn hay không </a:t>
            </a:r>
            <a:endParaRPr lang="en-US" sz="200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thuộc tính Text (string) để cho biết chọn nội dung gì. </a:t>
            </a:r>
            <a:endParaRPr lang="en-US" sz="2000">
              <a:latin typeface="Times New Roman" panose="02020603050405020304" pitchFamily="18" charset="0"/>
              <a:cs typeface="Times New Roman" panose="02020603050405020304" pitchFamily="18" charset="0"/>
            </a:endParaRPr>
          </a:p>
          <a:p>
            <a:pPr lvl="0">
              <a:lnSpc>
                <a:spcPct val="200000"/>
              </a:lnSpc>
            </a:pPr>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 </a:t>
            </a:r>
            <a:r>
              <a:rPr lang="vi-VN" sz="2000">
                <a:solidFill>
                  <a:srgbClr val="C00000"/>
                </a:solidFill>
                <a:latin typeface="Times New Roman" panose="02020603050405020304" pitchFamily="18" charset="0"/>
                <a:cs typeface="Times New Roman" panose="02020603050405020304" pitchFamily="18" charset="0"/>
              </a:rPr>
              <a:t>CheckListBox</a:t>
            </a:r>
            <a:r>
              <a:rPr lang="vi-VN" sz="2000">
                <a:latin typeface="Times New Roman" panose="02020603050405020304" pitchFamily="18" charset="0"/>
                <a:cs typeface="Times New Roman" panose="02020603050405020304" pitchFamily="18" charset="0"/>
              </a:rPr>
              <a:t>: Kết hợp checkbox trong ListBox trong trường hợp có qua nhiều lựa chọn</a:t>
            </a:r>
            <a:endParaRPr lang="en-US" altLang="ko-KR" sz="200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200000"/>
              </a:lnSpc>
            </a:pPr>
            <a:r>
              <a:rPr lang="en-US" altLang="ko-KR" sz="200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20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802542" y="1812532"/>
            <a:ext cx="4799525" cy="723275"/>
          </a:xfrm>
          <a:prstGeom prst="rect">
            <a:avLst/>
          </a:prstGeom>
          <a:noFill/>
        </p:spPr>
        <p:txBody>
          <a:bodyPr wrap="square">
            <a:spAutoFit/>
          </a:bodyPr>
          <a:lstStyle/>
          <a:p>
            <a:pPr lvl="0">
              <a:spcBef>
                <a:spcPts val="600"/>
              </a:spcBef>
            </a:pPr>
            <a:r>
              <a:rPr lang="en-US" altLang="ko-KR" b="1">
                <a:latin typeface="Times New Roman" panose="02020603050405020304" pitchFamily="18" charset="0"/>
                <a:ea typeface="나눔바른고딕" panose="020B0603020101020101" pitchFamily="50" charset="-127"/>
                <a:cs typeface="Times New Roman" panose="02020603050405020304" pitchFamily="18" charset="0"/>
              </a:rPr>
              <a:t>Ví dụ về CheckBox</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lvl="0">
              <a:spcBef>
                <a:spcPts val="600"/>
              </a:spcBef>
            </a:pP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2405304" y="2347546"/>
            <a:ext cx="3136571" cy="3772249"/>
          </a:xfrm>
          <a:prstGeom prst="rect">
            <a:avLst/>
          </a:prstGeom>
        </p:spPr>
      </p:pic>
      <p:pic>
        <p:nvPicPr>
          <p:cNvPr id="12" name="Picture 11"/>
          <p:cNvPicPr>
            <a:picLocks noChangeAspect="1"/>
          </p:cNvPicPr>
          <p:nvPr/>
        </p:nvPicPr>
        <p:blipFill>
          <a:blip r:embed="rId12"/>
          <a:stretch>
            <a:fillRect/>
          </a:stretch>
        </p:blipFill>
        <p:spPr>
          <a:xfrm>
            <a:off x="6095991" y="2304690"/>
            <a:ext cx="4929564" cy="380059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849139" y="1784037"/>
            <a:ext cx="4799525" cy="2139047"/>
          </a:xfrm>
          <a:prstGeom prst="rect">
            <a:avLst/>
          </a:prstGeom>
          <a:noFill/>
        </p:spPr>
        <p:txBody>
          <a:bodyPr wrap="square">
            <a:spAutoFit/>
          </a:bodyPr>
          <a:lstStyle/>
          <a:p>
            <a:pPr lvl="0">
              <a:spcBef>
                <a:spcPts val="600"/>
              </a:spcBef>
            </a:pPr>
            <a:r>
              <a:rPr lang="en-US" altLang="ko-KR" b="1">
                <a:latin typeface="Times New Roman" panose="02020603050405020304" pitchFamily="18" charset="0"/>
                <a:ea typeface="나눔바른고딕" panose="020B0603020101020101" pitchFamily="50" charset="-127"/>
                <a:cs typeface="Times New Roman" panose="02020603050405020304" pitchFamily="18" charset="0"/>
              </a:rPr>
              <a:t>CheckBox</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lvl="0">
              <a:spcBef>
                <a:spcPts val="600"/>
              </a:spcBef>
            </a:pPr>
            <a:r>
              <a:rPr lang="en-US">
                <a:latin typeface="Times New Roman" panose="02020603050405020304" pitchFamily="18" charset="0"/>
                <a:cs typeface="Times New Roman" panose="02020603050405020304" pitchFamily="18" charset="0"/>
              </a:rPr>
              <a:t>ThreeState = true : cho phép thiết lập 3 trạng thái: </a:t>
            </a:r>
            <a:endParaRPr lang="en-US">
              <a:latin typeface="Times New Roman" panose="02020603050405020304" pitchFamily="18" charset="0"/>
              <a:cs typeface="Times New Roman" panose="02020603050405020304" pitchFamily="18" charset="0"/>
            </a:endParaRPr>
          </a:p>
          <a:p>
            <a:pPr marL="285750" lvl="0" indent="-285750">
              <a:spcBef>
                <a:spcPts val="600"/>
              </a:spcBef>
              <a:buFontTx/>
              <a:buChar char="-"/>
            </a:pPr>
            <a:r>
              <a:rPr lang="en-US">
                <a:latin typeface="Times New Roman" panose="02020603050405020304" pitchFamily="18" charset="0"/>
                <a:cs typeface="Times New Roman" panose="02020603050405020304" pitchFamily="18" charset="0"/>
              </a:rPr>
              <a:t>Checkstate = </a:t>
            </a:r>
            <a:r>
              <a:rPr lang="en-US">
                <a:solidFill>
                  <a:srgbClr val="C00000"/>
                </a:solidFill>
                <a:latin typeface="Times New Roman" panose="02020603050405020304" pitchFamily="18" charset="0"/>
                <a:cs typeface="Times New Roman" panose="02020603050405020304" pitchFamily="18" charset="0"/>
              </a:rPr>
              <a:t>Indeterminate</a:t>
            </a:r>
            <a:r>
              <a:rPr lang="en-US">
                <a:latin typeface="Times New Roman" panose="02020603050405020304" pitchFamily="18" charset="0"/>
                <a:cs typeface="Times New Roman" panose="02020603050405020304" pitchFamily="18" charset="0"/>
              </a:rPr>
              <a:t>: không xác định </a:t>
            </a:r>
            <a:endParaRPr lang="en-US">
              <a:latin typeface="Times New Roman" panose="02020603050405020304" pitchFamily="18" charset="0"/>
              <a:cs typeface="Times New Roman" panose="02020603050405020304" pitchFamily="18" charset="0"/>
            </a:endParaRPr>
          </a:p>
          <a:p>
            <a:pPr marL="285750" lvl="0" indent="-285750">
              <a:spcBef>
                <a:spcPts val="600"/>
              </a:spcBef>
              <a:buFontTx/>
              <a:buChar char="-"/>
            </a:pPr>
            <a:r>
              <a:rPr lang="en-US">
                <a:latin typeface="Times New Roman" panose="02020603050405020304" pitchFamily="18" charset="0"/>
                <a:cs typeface="Times New Roman" panose="02020603050405020304" pitchFamily="18" charset="0"/>
              </a:rPr>
              <a:t> CheckState = </a:t>
            </a:r>
            <a:r>
              <a:rPr lang="en-US">
                <a:solidFill>
                  <a:srgbClr val="C00000"/>
                </a:solidFill>
                <a:latin typeface="Times New Roman" panose="02020603050405020304" pitchFamily="18" charset="0"/>
                <a:cs typeface="Times New Roman" panose="02020603050405020304" pitchFamily="18" charset="0"/>
              </a:rPr>
              <a:t>Checked</a:t>
            </a:r>
            <a:r>
              <a:rPr lang="en-US">
                <a:latin typeface="Times New Roman" panose="02020603050405020304" pitchFamily="18" charset="0"/>
                <a:cs typeface="Times New Roman" panose="02020603050405020304" pitchFamily="18" charset="0"/>
              </a:rPr>
              <a:t>: chọn </a:t>
            </a:r>
            <a:endParaRPr lang="en-US">
              <a:latin typeface="Times New Roman" panose="02020603050405020304" pitchFamily="18" charset="0"/>
              <a:cs typeface="Times New Roman" panose="02020603050405020304" pitchFamily="18" charset="0"/>
            </a:endParaRPr>
          </a:p>
          <a:p>
            <a:pPr marL="285750" lvl="0" indent="-285750">
              <a:spcBef>
                <a:spcPts val="600"/>
              </a:spcBef>
              <a:buFontTx/>
              <a:buChar char="-"/>
            </a:pPr>
            <a:r>
              <a:rPr lang="en-US">
                <a:latin typeface="Times New Roman" panose="02020603050405020304" pitchFamily="18" charset="0"/>
                <a:cs typeface="Times New Roman" panose="02020603050405020304" pitchFamily="18" charset="0"/>
              </a:rPr>
              <a:t>CheckState = </a:t>
            </a:r>
            <a:r>
              <a:rPr lang="en-US">
                <a:solidFill>
                  <a:srgbClr val="C00000"/>
                </a:solidFill>
                <a:latin typeface="Times New Roman" panose="02020603050405020304" pitchFamily="18" charset="0"/>
                <a:cs typeface="Times New Roman" panose="02020603050405020304" pitchFamily="18" charset="0"/>
              </a:rPr>
              <a:t>Unchecked</a:t>
            </a:r>
            <a:r>
              <a:rPr lang="en-US">
                <a:latin typeface="Times New Roman" panose="02020603050405020304" pitchFamily="18" charset="0"/>
                <a:cs typeface="Times New Roman" panose="02020603050405020304" pitchFamily="18" charset="0"/>
              </a:rPr>
              <a:t>: không chọn</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lvl="0">
              <a:spcBef>
                <a:spcPts val="600"/>
              </a:spcBef>
            </a:pP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37" name="Picture 36"/>
          <p:cNvPicPr>
            <a:picLocks noChangeAspect="1"/>
          </p:cNvPicPr>
          <p:nvPr/>
        </p:nvPicPr>
        <p:blipFill>
          <a:blip r:embed="rId11"/>
          <a:stretch>
            <a:fillRect/>
          </a:stretch>
        </p:blipFill>
        <p:spPr>
          <a:xfrm>
            <a:off x="7483394" y="2172141"/>
            <a:ext cx="3617409" cy="3732044"/>
          </a:xfrm>
          <a:prstGeom prst="rect">
            <a:avLst/>
          </a:prstGeom>
        </p:spPr>
      </p:pic>
      <p:pic>
        <p:nvPicPr>
          <p:cNvPr id="43" name="Picture 42"/>
          <p:cNvPicPr>
            <a:picLocks noChangeAspect="1"/>
          </p:cNvPicPr>
          <p:nvPr/>
        </p:nvPicPr>
        <p:blipFill>
          <a:blip r:embed="rId12"/>
          <a:stretch>
            <a:fillRect/>
          </a:stretch>
        </p:blipFill>
        <p:spPr>
          <a:xfrm>
            <a:off x="2110261" y="3666392"/>
            <a:ext cx="4132278" cy="2528252"/>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802542" y="1812532"/>
            <a:ext cx="4799525" cy="723275"/>
          </a:xfrm>
          <a:prstGeom prst="rect">
            <a:avLst/>
          </a:prstGeom>
          <a:noFill/>
        </p:spPr>
        <p:txBody>
          <a:bodyPr wrap="square">
            <a:spAutoFit/>
          </a:bodyPr>
          <a:lstStyle/>
          <a:p>
            <a:pPr lvl="0">
              <a:spcBef>
                <a:spcPts val="600"/>
              </a:spcBef>
            </a:pPr>
            <a:r>
              <a:rPr lang="en-US" altLang="ko-KR" b="1">
                <a:latin typeface="Times New Roman" panose="02020603050405020304" pitchFamily="18" charset="0"/>
                <a:ea typeface="나눔바른고딕" panose="020B0603020101020101" pitchFamily="50" charset="-127"/>
                <a:cs typeface="Times New Roman" panose="02020603050405020304" pitchFamily="18" charset="0"/>
              </a:rPr>
              <a:t>Ví dụ về RadioButton</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lvl="0">
              <a:spcBef>
                <a:spcPts val="600"/>
              </a:spcBef>
            </a:pP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2346019" y="2286000"/>
            <a:ext cx="3325098" cy="3836865"/>
          </a:xfrm>
          <a:prstGeom prst="rect">
            <a:avLst/>
          </a:prstGeom>
        </p:spPr>
      </p:pic>
      <p:pic>
        <p:nvPicPr>
          <p:cNvPr id="14" name="Picture 13"/>
          <p:cNvPicPr>
            <a:picLocks noChangeAspect="1"/>
          </p:cNvPicPr>
          <p:nvPr/>
        </p:nvPicPr>
        <p:blipFill>
          <a:blip r:embed="rId12"/>
          <a:stretch>
            <a:fillRect/>
          </a:stretch>
        </p:blipFill>
        <p:spPr>
          <a:xfrm>
            <a:off x="5910990" y="2193896"/>
            <a:ext cx="5666712" cy="3175043"/>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Thuộc tính cơ bản: Items  Sự kiện cơ bản: SelectedIndexChanged </a:t>
            </a: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802542" y="1812532"/>
            <a:ext cx="4799525" cy="1781513"/>
          </a:xfrm>
          <a:prstGeom prst="rect">
            <a:avLst/>
          </a:prstGeom>
          <a:noFill/>
        </p:spPr>
        <p:txBody>
          <a:bodyPr wrap="square">
            <a:spAutoFit/>
          </a:bodyPr>
          <a:lstStyle/>
          <a:p>
            <a:pPr lvl="0">
              <a:lnSpc>
                <a:spcPct val="150000"/>
              </a:lnSpc>
              <a:spcBef>
                <a:spcPts val="600"/>
              </a:spcBef>
            </a:pPr>
            <a:r>
              <a:rPr lang="en-US" altLang="ko-KR" b="1">
                <a:latin typeface="Times New Roman" panose="02020603050405020304" pitchFamily="18" charset="0"/>
                <a:ea typeface="나눔바른고딕" panose="020B0603020101020101" pitchFamily="50" charset="-127"/>
                <a:cs typeface="Times New Roman" panose="02020603050405020304" pitchFamily="18" charset="0"/>
              </a:rPr>
              <a:t>CheckListBox</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vi-VN">
                <a:latin typeface="+mj-lt"/>
              </a:rPr>
              <a:t>Thuộc tính cơ bản: </a:t>
            </a:r>
            <a:r>
              <a:rPr lang="vi-VN">
                <a:solidFill>
                  <a:srgbClr val="C00000"/>
                </a:solidFill>
                <a:latin typeface="+mj-lt"/>
              </a:rPr>
              <a:t>Items </a:t>
            </a:r>
            <a:endParaRPr lang="en-US">
              <a:solidFill>
                <a:srgbClr val="C00000"/>
              </a:solidFill>
              <a:latin typeface="+mj-lt"/>
            </a:endParaRPr>
          </a:p>
          <a:p>
            <a:pPr marL="285750" indent="-285750">
              <a:lnSpc>
                <a:spcPct val="150000"/>
              </a:lnSpc>
              <a:buFontTx/>
              <a:buChar char="-"/>
            </a:pPr>
            <a:r>
              <a:rPr lang="vi-VN">
                <a:latin typeface="+mj-lt"/>
              </a:rPr>
              <a:t>Sự kiện cơ bản: </a:t>
            </a:r>
            <a:r>
              <a:rPr lang="vi-VN">
                <a:solidFill>
                  <a:srgbClr val="C00000"/>
                </a:solidFill>
                <a:latin typeface="+mj-lt"/>
              </a:rPr>
              <a:t>SelectedIndexChanged </a:t>
            </a:r>
            <a:endParaRPr lang="en-US">
              <a:solidFill>
                <a:srgbClr val="C00000"/>
              </a:solidFill>
              <a:latin typeface="+mj-lt"/>
            </a:endParaRPr>
          </a:p>
          <a:p>
            <a:pPr lvl="0">
              <a:lnSpc>
                <a:spcPct val="150000"/>
              </a:lnSpc>
              <a:spcBef>
                <a:spcPts val="600"/>
              </a:spcBef>
            </a:pP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2605891" y="3429000"/>
            <a:ext cx="3667107" cy="2741070"/>
          </a:xfrm>
          <a:prstGeom prst="rect">
            <a:avLst/>
          </a:prstGeom>
        </p:spPr>
      </p:pic>
      <p:pic>
        <p:nvPicPr>
          <p:cNvPr id="13" name="Picture 12"/>
          <p:cNvPicPr>
            <a:picLocks noChangeAspect="1"/>
          </p:cNvPicPr>
          <p:nvPr/>
        </p:nvPicPr>
        <p:blipFill>
          <a:blip r:embed="rId12"/>
          <a:stretch>
            <a:fillRect/>
          </a:stretch>
        </p:blipFill>
        <p:spPr>
          <a:xfrm>
            <a:off x="6981260" y="3428998"/>
            <a:ext cx="3635880" cy="274311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0" y="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3" y="341143"/>
              <a:ext cx="5928841" cy="763172"/>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48876" y="538063"/>
            <a:ext cx="4480714" cy="369332"/>
          </a:xfrm>
          <a:prstGeom prst="rect">
            <a:avLst/>
          </a:prstGeom>
          <a:noFill/>
        </p:spPr>
        <p:txBody>
          <a:bodyPr wrap="none" rtlCol="0">
            <a:spAutoFit/>
          </a:bodyPr>
          <a:lstStyle/>
          <a:p>
            <a:pPr>
              <a:defRPr/>
            </a:pP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5.2.4.</a:t>
            </a:r>
            <a:r>
              <a:rPr lang="en-US">
                <a:latin typeface="Times New Roman" panose="02020603050405020304" pitchFamily="18" charset="0"/>
                <a:ea typeface="나눔바른고딕 Light" panose="020B0603020101020101" pitchFamily="50" charset="-127"/>
                <a:cs typeface="Times New Roman" panose="02020603050405020304" pitchFamily="18" charset="0"/>
              </a:rPr>
              <a:t> CheckBox, RadioButton,CheckListBox</a:t>
            </a:r>
            <a:r>
              <a:rPr lang="en-US" altLang="ko-KR">
                <a:latin typeface="Times New Roman" panose="02020603050405020304" pitchFamily="18" charset="0"/>
                <a:ea typeface="나눔바른고딕 Light" panose="020B0603020101020101" pitchFamily="50" charset="-127"/>
                <a:cs typeface="Times New Roman" panose="02020603050405020304" pitchFamily="18" charset="0"/>
              </a:rPr>
              <a:t> </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60" y="172387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Thuộc tính cơ bản: Items  Sự kiện cơ bản: SelectedIndexChanged </a:t>
            </a: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802542" y="1812532"/>
            <a:ext cx="4799525" cy="873572"/>
          </a:xfrm>
          <a:prstGeom prst="rect">
            <a:avLst/>
          </a:prstGeom>
          <a:noFill/>
        </p:spPr>
        <p:txBody>
          <a:bodyPr wrap="square">
            <a:spAutoFit/>
          </a:bodyPr>
          <a:lstStyle/>
          <a:p>
            <a:pPr lvl="0">
              <a:lnSpc>
                <a:spcPct val="150000"/>
              </a:lnSpc>
              <a:spcBef>
                <a:spcPts val="600"/>
              </a:spcBef>
            </a:pPr>
            <a:r>
              <a:rPr lang="en-US" altLang="ko-KR" b="1">
                <a:latin typeface="Times New Roman" panose="02020603050405020304" pitchFamily="18" charset="0"/>
                <a:ea typeface="나눔바른고딕" panose="020B0603020101020101" pitchFamily="50" charset="-127"/>
                <a:cs typeface="Times New Roman" panose="02020603050405020304" pitchFamily="18" charset="0"/>
              </a:rPr>
              <a:t>CheckListBox</a:t>
            </a:r>
            <a:endParaRPr lang="en-US" altLang="ko-KR" b="1">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vi-VN">
                <a:latin typeface="Times New Roman" panose="02020603050405020304" pitchFamily="18" charset="0"/>
                <a:cs typeface="Times New Roman" panose="02020603050405020304" pitchFamily="18" charset="0"/>
              </a:rPr>
              <a:t>Thuộc tí</a:t>
            </a:r>
            <a:r>
              <a:rPr lang="en-US">
                <a:latin typeface="Times New Roman" panose="02020603050405020304" pitchFamily="18" charset="0"/>
                <a:cs typeface="Times New Roman" panose="02020603050405020304" pitchFamily="18" charset="0"/>
              </a:rPr>
              <a:t>nh MultiColumn = true </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2514090" y="3033544"/>
            <a:ext cx="3581900" cy="3191320"/>
          </a:xfrm>
          <a:prstGeom prst="rect">
            <a:avLst/>
          </a:prstGeom>
        </p:spPr>
      </p:pic>
      <p:cxnSp>
        <p:nvCxnSpPr>
          <p:cNvPr id="14" name="Straight Arrow Connector 13"/>
          <p:cNvCxnSpPr/>
          <p:nvPr/>
        </p:nvCxnSpPr>
        <p:spPr>
          <a:xfrm flipH="1">
            <a:off x="5135643" y="4289493"/>
            <a:ext cx="1683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819056" y="3986484"/>
            <a:ext cx="3718718" cy="458074"/>
          </a:xfrm>
          <a:prstGeom prst="rect">
            <a:avLst/>
          </a:prstGeom>
          <a:noFill/>
        </p:spPr>
        <p:txBody>
          <a:bodyPr wrap="square">
            <a:spAutoFit/>
          </a:bodyPr>
          <a:lstStyle/>
          <a:p>
            <a:pPr>
              <a:lnSpc>
                <a:spcPct val="150000"/>
              </a:lnSpc>
            </a:pPr>
            <a:r>
              <a:rPr lang="en-US">
                <a:latin typeface="Times New Roman" panose="02020603050405020304" pitchFamily="18" charset="0"/>
                <a:cs typeface="Times New Roman" panose="02020603050405020304" pitchFamily="18" charset="0"/>
              </a:rPr>
              <a:t>Các item được tổ chức theo nhiều cột</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0073" y="1695778"/>
            <a:ext cx="9987517" cy="4608954"/>
          </a:xfrm>
          <a:prstGeom prst="rect">
            <a:avLst/>
          </a:prstGeom>
        </p:spPr>
        <p:txBody>
          <a:bodyPr wrap="square">
            <a:spAutoFit/>
          </a:bodyPr>
          <a:lstStyle/>
          <a:p>
            <a:pPr lvl="0">
              <a:spcBef>
                <a:spcPts val="300"/>
              </a:spcBef>
            </a:pPr>
            <a:r>
              <a:rPr lang="en-US" sz="1600" b="1">
                <a:latin typeface="Times New Roman" panose="02020603050405020304" pitchFamily="18" charset="0"/>
                <a:cs typeface="Times New Roman" panose="02020603050405020304" pitchFamily="18" charset="0"/>
              </a:rPr>
              <a:t>GroupBox &amp; Panel</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spcBef>
                <a:spcPts val="300"/>
              </a:spcBef>
              <a:buFont typeface="Wingdings" panose="05000000000000000000" pitchFamily="2" charset="2"/>
              <a:buChar char="v"/>
            </a:pPr>
            <a:r>
              <a:rPr lang="vi-VN" sz="1600">
                <a:latin typeface="Times New Roman" panose="02020603050405020304" pitchFamily="18" charset="0"/>
                <a:cs typeface="Times New Roman" panose="02020603050405020304" pitchFamily="18" charset="0"/>
              </a:rPr>
              <a:t>Bố trí controls trên GUI </a:t>
            </a:r>
            <a:endParaRPr lang="en-US" sz="1600">
              <a:latin typeface="Times New Roman" panose="02020603050405020304" pitchFamily="18" charset="0"/>
              <a:cs typeface="Times New Roman" panose="02020603050405020304" pitchFamily="18" charset="0"/>
            </a:endParaRPr>
          </a:p>
          <a:p>
            <a:pPr marL="285750" lvl="0" indent="-285750">
              <a:spcBef>
                <a:spcPts val="300"/>
              </a:spcBef>
              <a:buFont typeface="Wingdings" panose="05000000000000000000" pitchFamily="2" charset="2"/>
              <a:buChar char="v"/>
            </a:pPr>
            <a:r>
              <a:rPr lang="vi-VN" sz="1600">
                <a:latin typeface="Times New Roman" panose="02020603050405020304" pitchFamily="18" charset="0"/>
                <a:cs typeface="Times New Roman" panose="02020603050405020304" pitchFamily="18" charset="0"/>
              </a:rPr>
              <a:t>GroupBox </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r>
              <a:rPr lang="vi-VN" sz="1600">
                <a:latin typeface="Times New Roman" panose="02020603050405020304" pitchFamily="18" charset="0"/>
                <a:cs typeface="Times New Roman" panose="02020603050405020304" pitchFamily="18" charset="0"/>
              </a:rPr>
              <a:t>Hiển thị một khung bao quanh một nhóm control </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r>
              <a:rPr lang="vi-VN" sz="1600">
                <a:latin typeface="Times New Roman" panose="02020603050405020304" pitchFamily="18" charset="0"/>
                <a:cs typeface="Times New Roman" panose="02020603050405020304" pitchFamily="18" charset="0"/>
              </a:rPr>
              <a:t>Có thể hiển thị một tiêu đề </a:t>
            </a:r>
            <a:endParaRPr lang="en-US" sz="1600">
              <a:latin typeface="Times New Roman" panose="02020603050405020304" pitchFamily="18" charset="0"/>
              <a:cs typeface="Times New Roman" panose="02020603050405020304" pitchFamily="18" charset="0"/>
            </a:endParaRPr>
          </a:p>
          <a:p>
            <a:pPr lvl="2">
              <a:spcBef>
                <a:spcPts val="300"/>
              </a:spcBef>
            </a:pPr>
            <a:r>
              <a:rPr lang="vi-VN" sz="1600">
                <a:latin typeface="Times New Roman" panose="02020603050405020304" pitchFamily="18" charset="0"/>
                <a:cs typeface="Times New Roman" panose="02020603050405020304" pitchFamily="18" charset="0"/>
              </a:rPr>
              <a:t>• Thuộc tính Text</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r>
              <a:rPr lang="vi-VN" sz="1600">
                <a:latin typeface="Times New Roman" panose="02020603050405020304" pitchFamily="18" charset="0"/>
                <a:cs typeface="Times New Roman" panose="02020603050405020304" pitchFamily="18" charset="0"/>
              </a:rPr>
              <a:t>Khi xóa một GroupBox thì các control chứa trong nó bị xóa theo </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r>
              <a:rPr lang="vi-VN" sz="1600">
                <a:latin typeface="Times New Roman" panose="02020603050405020304" pitchFamily="18" charset="0"/>
                <a:cs typeface="Times New Roman" panose="02020603050405020304" pitchFamily="18" charset="0"/>
              </a:rPr>
              <a:t>Thiết lập giá trị của GroupBox sẽ ảnh hưởng đến các control mà nó chứa</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r>
              <a:rPr lang="vi-VN" sz="1600">
                <a:latin typeface="Times New Roman" panose="02020603050405020304" pitchFamily="18" charset="0"/>
                <a:cs typeface="Times New Roman" panose="02020603050405020304" pitchFamily="18" charset="0"/>
              </a:rPr>
              <a:t> Lớp GroupBox kế thừa từ System.Windows.Forms.Control </a:t>
            </a:r>
            <a:endParaRPr lang="en-US" sz="1600">
              <a:latin typeface="Times New Roman" panose="02020603050405020304" pitchFamily="18" charset="0"/>
              <a:cs typeface="Times New Roman" panose="02020603050405020304" pitchFamily="18" charset="0"/>
            </a:endParaRPr>
          </a:p>
          <a:p>
            <a:pPr marL="742950" lvl="1" indent="-285750">
              <a:spcBef>
                <a:spcPts val="300"/>
              </a:spcBef>
              <a:buFontTx/>
              <a:buChar char="-"/>
            </a:pPr>
            <a:endParaRPr lang="en-US" sz="1600">
              <a:latin typeface="Times New Roman" panose="02020603050405020304" pitchFamily="18" charset="0"/>
              <a:cs typeface="Times New Roman" panose="02020603050405020304" pitchFamily="18" charset="0"/>
            </a:endParaRPr>
          </a:p>
          <a:p>
            <a:pPr marL="285750" lvl="0" indent="-285750">
              <a:spcBef>
                <a:spcPts val="300"/>
              </a:spcBef>
              <a:buFont typeface="Wingdings" panose="05000000000000000000" pitchFamily="2" charset="2"/>
              <a:buChar char="v"/>
            </a:pPr>
            <a:r>
              <a:rPr lang="vi-VN" sz="1600">
                <a:latin typeface="Times New Roman" panose="02020603050405020304" pitchFamily="18" charset="0"/>
                <a:cs typeface="Times New Roman" panose="02020603050405020304" pitchFamily="18" charset="0"/>
              </a:rPr>
              <a:t>Panel </a:t>
            </a:r>
            <a:endParaRPr lang="en-US" sz="1600">
              <a:latin typeface="Times New Roman" panose="02020603050405020304" pitchFamily="18" charset="0"/>
              <a:cs typeface="Times New Roman" panose="02020603050405020304" pitchFamily="18" charset="0"/>
            </a:endParaRPr>
          </a:p>
          <a:p>
            <a:pPr>
              <a:spcBef>
                <a:spcPts val="300"/>
              </a:spcBef>
            </a:pPr>
            <a:r>
              <a:rPr lang="en-US" sz="1600">
                <a:latin typeface="Times New Roman" panose="02020603050405020304" pitchFamily="18" charset="0"/>
                <a:cs typeface="Times New Roman" panose="02020603050405020304" pitchFamily="18" charset="0"/>
              </a:rPr>
              <a:t>         - </a:t>
            </a:r>
            <a:r>
              <a:rPr lang="vi-VN" sz="1600">
                <a:latin typeface="Times New Roman" panose="02020603050405020304" pitchFamily="18" charset="0"/>
                <a:cs typeface="Times New Roman" panose="02020603050405020304" pitchFamily="18" charset="0"/>
              </a:rPr>
              <a:t>Chứa nhóm các contro</a:t>
            </a:r>
            <a:r>
              <a:rPr lang="en-US" sz="1600">
                <a:latin typeface="Times New Roman" panose="02020603050405020304" pitchFamily="18" charset="0"/>
                <a:cs typeface="Times New Roman" panose="02020603050405020304" pitchFamily="18" charset="0"/>
              </a:rPr>
              <a:t>l </a:t>
            </a:r>
            <a:r>
              <a:rPr lang="vi-VN" sz="1600">
                <a:latin typeface="Times New Roman" panose="02020603050405020304" pitchFamily="18" charset="0"/>
                <a:cs typeface="Times New Roman" panose="02020603050405020304" pitchFamily="18" charset="0"/>
              </a:rPr>
              <a:t> </a:t>
            </a:r>
            <a:endParaRPr lang="en-US" sz="1600">
              <a:latin typeface="Times New Roman" panose="02020603050405020304" pitchFamily="18" charset="0"/>
              <a:cs typeface="Times New Roman" panose="02020603050405020304" pitchFamily="18" charset="0"/>
            </a:endParaRPr>
          </a:p>
          <a:p>
            <a:pPr>
              <a:spcBef>
                <a:spcPts val="300"/>
              </a:spcBef>
            </a:pPr>
            <a:r>
              <a:rPr lang="en-US" sz="1600">
                <a:latin typeface="Times New Roman" panose="02020603050405020304" pitchFamily="18" charset="0"/>
                <a:cs typeface="Times New Roman" panose="02020603050405020304" pitchFamily="18" charset="0"/>
              </a:rPr>
              <a:t>         - </a:t>
            </a:r>
            <a:r>
              <a:rPr lang="vi-VN" sz="1600">
                <a:latin typeface="Times New Roman" panose="02020603050405020304" pitchFamily="18" charset="0"/>
                <a:cs typeface="Times New Roman" panose="02020603050405020304" pitchFamily="18" charset="0"/>
              </a:rPr>
              <a:t>Chứa nhóm các control </a:t>
            </a:r>
            <a:endParaRPr lang="en-US" sz="1600">
              <a:latin typeface="Times New Roman" panose="02020603050405020304" pitchFamily="18" charset="0"/>
              <a:cs typeface="Times New Roman" panose="02020603050405020304" pitchFamily="18" charset="0"/>
            </a:endParaRPr>
          </a:p>
          <a:p>
            <a:pPr>
              <a:spcBef>
                <a:spcPts val="300"/>
              </a:spcBef>
            </a:pPr>
            <a:r>
              <a:rPr lang="en-US" sz="1600">
                <a:latin typeface="Times New Roman" panose="02020603050405020304" pitchFamily="18" charset="0"/>
                <a:cs typeface="Times New Roman" panose="02020603050405020304" pitchFamily="18" charset="0"/>
              </a:rPr>
              <a:t>         - </a:t>
            </a:r>
            <a:r>
              <a:rPr lang="vi-VN" sz="1600">
                <a:latin typeface="Times New Roman" panose="02020603050405020304" pitchFamily="18" charset="0"/>
                <a:cs typeface="Times New Roman" panose="02020603050405020304" pitchFamily="18" charset="0"/>
              </a:rPr>
              <a:t>Không có caption </a:t>
            </a:r>
            <a:endParaRPr lang="en-US" sz="1600">
              <a:latin typeface="Times New Roman" panose="02020603050405020304" pitchFamily="18" charset="0"/>
              <a:cs typeface="Times New Roman" panose="02020603050405020304" pitchFamily="18" charset="0"/>
            </a:endParaRPr>
          </a:p>
          <a:p>
            <a:pPr>
              <a:spcBef>
                <a:spcPts val="300"/>
              </a:spcBef>
            </a:pPr>
            <a:r>
              <a:rPr lang="en-US" sz="1600">
                <a:latin typeface="Times New Roman" panose="02020603050405020304" pitchFamily="18" charset="0"/>
                <a:cs typeface="Times New Roman" panose="02020603050405020304" pitchFamily="18" charset="0"/>
              </a:rPr>
              <a:t>         - </a:t>
            </a:r>
            <a:r>
              <a:rPr lang="vi-VN" sz="1600">
                <a:latin typeface="Times New Roman" panose="02020603050405020304" pitchFamily="18" charset="0"/>
                <a:cs typeface="Times New Roman" panose="02020603050405020304" pitchFamily="18" charset="0"/>
              </a:rPr>
              <a:t>Có thanh cuộn (scrollbar) </a:t>
            </a:r>
            <a:endParaRPr lang="en-US" sz="1600">
              <a:latin typeface="Times New Roman" panose="02020603050405020304" pitchFamily="18" charset="0"/>
              <a:cs typeface="Times New Roman" panose="02020603050405020304" pitchFamily="18" charset="0"/>
            </a:endParaRPr>
          </a:p>
          <a:p>
            <a:pPr lvl="0">
              <a:spcBef>
                <a:spcPts val="300"/>
              </a:spcBef>
            </a:pPr>
            <a:r>
              <a:rPr lang="en-US" sz="1600">
                <a:latin typeface="Times New Roman" panose="02020603050405020304" pitchFamily="18" charset="0"/>
                <a:cs typeface="Times New Roman" panose="02020603050405020304" pitchFamily="18" charset="0"/>
              </a:rPr>
              <a:t>	</a:t>
            </a:r>
            <a:r>
              <a:rPr lang="vi-VN" sz="1600">
                <a:latin typeface="Times New Roman" panose="02020603050405020304" pitchFamily="18" charset="0"/>
                <a:cs typeface="Times New Roman" panose="02020603050405020304" pitchFamily="18" charset="0"/>
              </a:rPr>
              <a:t>• Xem nhiều control khi kích thước panel giới hạn</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0073" y="1695778"/>
            <a:ext cx="9987517" cy="338554"/>
          </a:xfrm>
          <a:prstGeom prst="rect">
            <a:avLst/>
          </a:prstGeom>
        </p:spPr>
        <p:txBody>
          <a:bodyPr wrap="square">
            <a:spAutoFit/>
          </a:bodyPr>
          <a:lstStyle/>
          <a:p>
            <a:pPr lvl="0">
              <a:spcBef>
                <a:spcPts val="300"/>
              </a:spcBef>
            </a:pPr>
            <a:r>
              <a:rPr lang="en-US" sz="1600" b="1">
                <a:latin typeface="Times New Roman" panose="02020603050405020304" pitchFamily="18" charset="0"/>
                <a:cs typeface="Times New Roman" panose="02020603050405020304" pitchFamily="18" charset="0"/>
              </a:rPr>
              <a:t>GroupBox &amp; Panel</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aphicFrame>
        <p:nvGraphicFramePr>
          <p:cNvPr id="3" name="Table 6"/>
          <p:cNvGraphicFramePr>
            <a:graphicFrameLocks noGrp="1"/>
          </p:cNvGraphicFramePr>
          <p:nvPr/>
        </p:nvGraphicFramePr>
        <p:xfrm>
          <a:off x="2499831" y="2180056"/>
          <a:ext cx="8128000" cy="148336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sz="1600">
                          <a:latin typeface="Times New Roman" panose="02020603050405020304" pitchFamily="18" charset="0"/>
                          <a:cs typeface="Times New Roman" panose="02020603050405020304" pitchFamily="18" charset="0"/>
                        </a:rPr>
                        <a:t>GroupBox</a:t>
                      </a:r>
                      <a:endParaRPr lang="en-US" sz="1600">
                        <a:latin typeface="Times New Roman" panose="02020603050405020304" pitchFamily="18" charset="0"/>
                        <a:cs typeface="Times New Roman" panose="02020603050405020304" pitchFamily="18" charset="0"/>
                      </a:endParaRPr>
                    </a:p>
                  </a:txBody>
                  <a:tcPr/>
                </a:tc>
                <a:tc>
                  <a:txBody>
                    <a:bodyPr/>
                    <a:lstStyle/>
                    <a:p>
                      <a:pPr algn="ctr"/>
                      <a:r>
                        <a:rPr lang="en-US" sz="1600">
                          <a:latin typeface="Times New Roman" panose="02020603050405020304" pitchFamily="18" charset="0"/>
                          <a:cs typeface="Times New Roman" panose="02020603050405020304" pitchFamily="18" charset="0"/>
                        </a:rPr>
                        <a:t>Mô tả</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i="1">
                          <a:latin typeface="Times New Roman" panose="02020603050405020304" pitchFamily="18" charset="0"/>
                          <a:cs typeface="Times New Roman" panose="02020603050405020304" pitchFamily="18" charset="0"/>
                        </a:rPr>
                        <a:t>Thuộc tính thường dùng</a:t>
                      </a:r>
                      <a:endParaRPr lang="en-US" sz="1600" i="1">
                        <a:latin typeface="Times New Roman" panose="02020603050405020304" pitchFamily="18" charset="0"/>
                        <a:cs typeface="Times New Roman" panose="02020603050405020304" pitchFamily="18" charset="0"/>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solidFill>
                            <a:srgbClr val="C00000"/>
                          </a:solidFill>
                          <a:latin typeface="Times New Roman" panose="02020603050405020304" pitchFamily="18" charset="0"/>
                          <a:cs typeface="Times New Roman" panose="02020603050405020304" pitchFamily="18" charset="0"/>
                        </a:rPr>
                        <a:t>Controls</a:t>
                      </a:r>
                      <a:endParaRPr lang="en-US" sz="160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Danh sách control chứa trong GroupBox</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solidFill>
                            <a:srgbClr val="C00000"/>
                          </a:solidFill>
                          <a:latin typeface="Times New Roman" panose="02020603050405020304" pitchFamily="18" charset="0"/>
                          <a:cs typeface="Times New Roman" panose="02020603050405020304" pitchFamily="18" charset="0"/>
                        </a:rPr>
                        <a:t>Text</a:t>
                      </a:r>
                      <a:endParaRPr lang="en-US" sz="160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Caption của GroupBox</a:t>
                      </a:r>
                      <a:endParaRPr lang="en-US" sz="160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7" name="Table 9"/>
          <p:cNvGraphicFramePr>
            <a:graphicFrameLocks noGrp="1"/>
          </p:cNvGraphicFramePr>
          <p:nvPr/>
        </p:nvGraphicFramePr>
        <p:xfrm>
          <a:off x="2499831" y="3800566"/>
          <a:ext cx="8128000" cy="227076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sz="1600">
                          <a:latin typeface="Times New Roman" panose="02020603050405020304" pitchFamily="18" charset="0"/>
                          <a:cs typeface="Times New Roman" panose="02020603050405020304" pitchFamily="18" charset="0"/>
                        </a:rPr>
                        <a:t>Panel</a:t>
                      </a:r>
                      <a:endParaRPr lang="en-US" sz="1600">
                        <a:latin typeface="Times New Roman" panose="02020603050405020304" pitchFamily="18" charset="0"/>
                        <a:cs typeface="Times New Roman" panose="02020603050405020304" pitchFamily="18" charset="0"/>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i="1">
                          <a:latin typeface="Times New Roman" panose="02020603050405020304" pitchFamily="18" charset="0"/>
                          <a:cs typeface="Times New Roman" panose="02020603050405020304" pitchFamily="18" charset="0"/>
                        </a:rPr>
                        <a:t>Thuộc tính thường dùng</a:t>
                      </a:r>
                      <a:endParaRPr lang="en-US" sz="1600" i="1">
                        <a:latin typeface="Times New Roman" panose="02020603050405020304" pitchFamily="18" charset="0"/>
                        <a:cs typeface="Times New Roman" panose="02020603050405020304" pitchFamily="18" charset="0"/>
                      </a:endParaRPr>
                    </a:p>
                  </a:txBody>
                  <a:tcPr/>
                </a:tc>
                <a:tc>
                  <a:txBody>
                    <a:bodyPr/>
                    <a:lstStyle/>
                    <a:p>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solidFill>
                            <a:srgbClr val="C00000"/>
                          </a:solidFill>
                          <a:latin typeface="Times New Roman" panose="02020603050405020304" pitchFamily="18" charset="0"/>
                          <a:cs typeface="Times New Roman" panose="02020603050405020304" pitchFamily="18" charset="0"/>
                        </a:rPr>
                        <a:t>AutoScroll</a:t>
                      </a:r>
                      <a:endParaRPr lang="en-US" sz="160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Xuất hiện khi panel quá nhỏ để hiển thị hết các control, mặc định là false</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solidFill>
                            <a:srgbClr val="C00000"/>
                          </a:solidFill>
                          <a:latin typeface="Times New Roman" panose="02020603050405020304" pitchFamily="18" charset="0"/>
                          <a:cs typeface="Times New Roman" panose="02020603050405020304" pitchFamily="18" charset="0"/>
                        </a:rPr>
                        <a:t>BorderStyle</a:t>
                      </a:r>
                      <a:endParaRPr lang="en-US" sz="160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B</a:t>
                      </a:r>
                      <a:r>
                        <a:rPr lang="vi-VN" sz="1600">
                          <a:latin typeface="Times New Roman" panose="02020603050405020304" pitchFamily="18" charset="0"/>
                          <a:cs typeface="Times New Roman" panose="02020603050405020304" pitchFamily="18" charset="0"/>
                        </a:rPr>
                        <a:t>iên của panel, mặc định là None, các tham số khác như Fixed3D, FixedSingle</a:t>
                      </a:r>
                      <a:endParaRPr lang="en-US" sz="1600">
                        <a:latin typeface="Times New Roman" panose="02020603050405020304" pitchFamily="18" charset="0"/>
                        <a:cs typeface="Times New Roman" panose="02020603050405020304" pitchFamily="18" charset="0"/>
                      </a:endParaRPr>
                    </a:p>
                  </a:txBody>
                  <a:tcPr/>
                </a:tc>
              </a:tr>
              <a:tr h="370840">
                <a:tc>
                  <a:txBody>
                    <a:bodyPr/>
                    <a:lstStyle/>
                    <a:p>
                      <a:r>
                        <a:rPr lang="en-US" sz="1600">
                          <a:solidFill>
                            <a:srgbClr val="C00000"/>
                          </a:solidFill>
                          <a:latin typeface="Times New Roman" panose="02020603050405020304" pitchFamily="18" charset="0"/>
                          <a:cs typeface="Times New Roman" panose="02020603050405020304" pitchFamily="18" charset="0"/>
                        </a:rPr>
                        <a:t>Controls</a:t>
                      </a:r>
                      <a:endParaRPr lang="en-US" sz="1600">
                        <a:solidFill>
                          <a:srgbClr val="C00000"/>
                        </a:solidFill>
                        <a:latin typeface="Times New Roman" panose="02020603050405020304" pitchFamily="18" charset="0"/>
                        <a:cs typeface="Times New Roman" panose="02020603050405020304" pitchFamily="18" charset="0"/>
                      </a:endParaRPr>
                    </a:p>
                  </a:txBody>
                  <a:tcPr/>
                </a:tc>
                <a:tc>
                  <a:txBody>
                    <a:bodyPr/>
                    <a:lstStyle/>
                    <a:p>
                      <a:r>
                        <a:rPr lang="en-US" sz="1600">
                          <a:latin typeface="Times New Roman" panose="02020603050405020304" pitchFamily="18" charset="0"/>
                          <a:cs typeface="Times New Roman" panose="02020603050405020304" pitchFamily="18" charset="0"/>
                        </a:rPr>
                        <a:t>Danh sách control chứa trong panel</a:t>
                      </a:r>
                      <a:endParaRPr lang="en-US" sz="160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494184"/>
            <a:ext cx="335213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số</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học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gán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ko-KR" altLang="en-US" sz="1600" b="1" kern="0" dirty="0">
                <a:solidFill>
                  <a:srgbClr val="000000"/>
                </a:solidFill>
                <a:latin typeface="나눔바른고딕" panose="020B0603020101020101" pitchFamily="50" charset="-127"/>
                <a:ea typeface="나눔바른고딕" panose="020B0603020101020101" pitchFamily="50" charset="-127"/>
              </a:rPr>
              <a:t>①</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học</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r>
              <a:rPr lang="en-US" altLang="ko-KR" sz="1600" dirty="0" err="1">
                <a:solidFill>
                  <a:srgbClr val="00B0F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dirty="0">
                <a:solidFill>
                  <a:srgbClr val="00B0F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rgbClr val="00B0F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dirty="0">
                <a:solidFill>
                  <a:srgbClr val="00B0F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kí</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hiệu</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 - + / % &amp;&amp; ! …),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dung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hành</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học</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hay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biểu</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logic</a:t>
            </a: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C#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hỗ</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trợ</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loại</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dirty="0" err="1">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endParaRPr lang="en-US" sz="1600" dirty="0">
              <a:solidFill>
                <a:schemeClr val="tx1"/>
              </a:solidFill>
              <a:latin typeface="Times New Roman" panose="02020603050405020304" pitchFamily="18" charset="0"/>
              <a:cs typeface="Times New Roman" panose="02020603050405020304" pitchFamily="18" charset="0"/>
            </a:endParaRPr>
          </a:p>
          <a:p>
            <a:endParaRPr lang="vi-VN" sz="1600" dirty="0">
              <a:solidFill>
                <a:schemeClr val="tx1"/>
              </a:solidFill>
              <a:latin typeface="Times New Roman" panose="02020603050405020304" pitchFamily="18" charset="0"/>
              <a:cs typeface="Times New Roman" panose="02020603050405020304" pitchFamily="18" charset="0"/>
            </a:endParaRPr>
          </a:p>
          <a:p>
            <a:pPr lvl="1">
              <a:lnSpc>
                <a:spcPct val="150000"/>
              </a:lnSpc>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lnSpc>
                <a:spcPct val="150000"/>
              </a:lnSpc>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800100" lvl="1" indent="-342900">
              <a:lnSpc>
                <a:spcPct val="150000"/>
              </a:lnSpc>
              <a:buAutoNum type="arabicPeriod"/>
            </a:pPr>
            <a:endParaRPr lang="en-US" altLang="ko-KR" sz="1600" dirty="0">
              <a:solidFill>
                <a:schemeClr val="tx1"/>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graphicFrame>
        <p:nvGraphicFramePr>
          <p:cNvPr id="7" name="Table 9"/>
          <p:cNvGraphicFramePr>
            <a:graphicFrameLocks noGrp="1"/>
          </p:cNvGraphicFramePr>
          <p:nvPr/>
        </p:nvGraphicFramePr>
        <p:xfrm>
          <a:off x="2022574" y="3542624"/>
          <a:ext cx="9167043" cy="2207730"/>
        </p:xfrm>
        <a:graphic>
          <a:graphicData uri="http://schemas.openxmlformats.org/drawingml/2006/table">
            <a:tbl>
              <a:tblPr firstRow="1" bandRow="1">
                <a:tableStyleId>{5C22544A-7EE6-4342-B048-85BDC9FD1C3A}</a:tableStyleId>
              </a:tblPr>
              <a:tblGrid>
                <a:gridCol w="3055681"/>
                <a:gridCol w="3055681"/>
                <a:gridCol w="3055681"/>
              </a:tblGrid>
              <a:tr h="367955">
                <a:tc>
                  <a:txBody>
                    <a:bodyPr/>
                    <a:lstStyle/>
                    <a:p>
                      <a:pPr algn="ctr"/>
                      <a:r>
                        <a:rPr lang="en-US" dirty="0" err="1"/>
                        <a:t>Toán</a:t>
                      </a:r>
                      <a:r>
                        <a:rPr lang="en-US" dirty="0"/>
                        <a:t> </a:t>
                      </a:r>
                      <a:r>
                        <a:rPr lang="en-US" dirty="0" err="1"/>
                        <a:t>tử</a:t>
                      </a:r>
                      <a:endParaRPr lang="en-US" dirty="0"/>
                    </a:p>
                  </a:txBody>
                  <a:tcPr/>
                </a:tc>
                <a:tc>
                  <a:txBody>
                    <a:bodyPr/>
                    <a:lstStyle/>
                    <a:p>
                      <a:pPr algn="ctr"/>
                      <a:r>
                        <a:rPr lang="en-US" dirty="0"/>
                        <a:t>Ý </a:t>
                      </a:r>
                      <a:r>
                        <a:rPr lang="en-US" dirty="0" err="1"/>
                        <a:t>nghĩa</a:t>
                      </a:r>
                      <a:endParaRPr lang="en-US" dirty="0"/>
                    </a:p>
                  </a:txBody>
                  <a:tcPr/>
                </a:tc>
                <a:tc>
                  <a:txBody>
                    <a:bodyPr/>
                    <a:lstStyle/>
                    <a:p>
                      <a:pPr algn="ctr"/>
                      <a:r>
                        <a:rPr lang="en-US" dirty="0" err="1"/>
                        <a:t>Ví</a:t>
                      </a:r>
                      <a:r>
                        <a:rPr lang="en-US" dirty="0"/>
                        <a:t> </a:t>
                      </a:r>
                      <a:r>
                        <a:rPr lang="en-US" dirty="0" err="1"/>
                        <a:t>dụ</a:t>
                      </a:r>
                      <a:endParaRPr lang="en-US" dirty="0"/>
                    </a:p>
                  </a:txBody>
                  <a:tcPr/>
                </a:tc>
              </a:tr>
              <a:tr h="367955">
                <a:tc>
                  <a:txBody>
                    <a:bodyPr/>
                    <a:lstStyle/>
                    <a:p>
                      <a:pPr algn="ctr"/>
                      <a:r>
                        <a:rPr lang="en-US" dirty="0"/>
                        <a:t>+</a:t>
                      </a:r>
                      <a:endParaRPr lang="en-US" dirty="0"/>
                    </a:p>
                  </a:txBody>
                  <a:tcPr/>
                </a:tc>
                <a:tc>
                  <a:txBody>
                    <a:bodyPr/>
                    <a:lstStyle/>
                    <a:p>
                      <a:pPr algn="just"/>
                      <a:r>
                        <a:rPr lang="en-US" dirty="0" err="1"/>
                        <a:t>Phép</a:t>
                      </a:r>
                      <a:r>
                        <a:rPr lang="en-US" dirty="0"/>
                        <a:t> </a:t>
                      </a:r>
                      <a:r>
                        <a:rPr lang="en-US" dirty="0" err="1"/>
                        <a:t>cộng</a:t>
                      </a:r>
                      <a:endParaRPr lang="en-US" dirty="0"/>
                    </a:p>
                  </a:txBody>
                  <a:tcPr/>
                </a:tc>
                <a:tc>
                  <a:txBody>
                    <a:bodyPr/>
                    <a:lstStyle/>
                    <a:p>
                      <a:pPr algn="ctr"/>
                      <a:r>
                        <a:rPr lang="en-US" dirty="0"/>
                        <a:t>a + b</a:t>
                      </a:r>
                      <a:endParaRPr lang="en-US" dirty="0"/>
                    </a:p>
                  </a:txBody>
                  <a:tcPr/>
                </a:tc>
              </a:tr>
              <a:tr h="367955">
                <a:tc>
                  <a:txBody>
                    <a:bodyPr/>
                    <a:lstStyle/>
                    <a:p>
                      <a:pPr algn="ctr"/>
                      <a:r>
                        <a:rPr lang="en-US" dirty="0"/>
                        <a:t>-</a:t>
                      </a:r>
                      <a:endParaRPr lang="en-US" dirty="0"/>
                    </a:p>
                  </a:txBody>
                  <a:tcPr/>
                </a:tc>
                <a:tc>
                  <a:txBody>
                    <a:bodyPr/>
                    <a:lstStyle/>
                    <a:p>
                      <a:pPr algn="just"/>
                      <a:r>
                        <a:rPr lang="en-US" dirty="0" err="1"/>
                        <a:t>Phép</a:t>
                      </a:r>
                      <a:r>
                        <a:rPr lang="en-US" dirty="0"/>
                        <a:t> </a:t>
                      </a:r>
                      <a:r>
                        <a:rPr lang="en-US" dirty="0" err="1"/>
                        <a:t>trừ</a:t>
                      </a:r>
                      <a:endParaRPr lang="en-US" dirty="0"/>
                    </a:p>
                  </a:txBody>
                  <a:tcPr/>
                </a:tc>
                <a:tc>
                  <a:txBody>
                    <a:bodyPr/>
                    <a:lstStyle/>
                    <a:p>
                      <a:pPr algn="ctr"/>
                      <a:r>
                        <a:rPr lang="en-US" dirty="0"/>
                        <a:t>a – b</a:t>
                      </a:r>
                      <a:endParaRPr lang="en-US" dirty="0"/>
                    </a:p>
                  </a:txBody>
                  <a:tcPr/>
                </a:tc>
              </a:tr>
              <a:tr h="367955">
                <a:tc>
                  <a:txBody>
                    <a:bodyPr/>
                    <a:lstStyle/>
                    <a:p>
                      <a:pPr algn="ctr"/>
                      <a:r>
                        <a:rPr lang="en-US" dirty="0"/>
                        <a:t>*</a:t>
                      </a:r>
                      <a:endParaRPr lang="en-US" dirty="0"/>
                    </a:p>
                  </a:txBody>
                  <a:tcPr/>
                </a:tc>
                <a:tc>
                  <a:txBody>
                    <a:bodyPr/>
                    <a:lstStyle/>
                    <a:p>
                      <a:pPr algn="just"/>
                      <a:r>
                        <a:rPr lang="en-US" dirty="0" err="1"/>
                        <a:t>Phép</a:t>
                      </a:r>
                      <a:r>
                        <a:rPr lang="en-US" dirty="0"/>
                        <a:t> </a:t>
                      </a:r>
                      <a:r>
                        <a:rPr lang="en-US" dirty="0" err="1"/>
                        <a:t>nhân</a:t>
                      </a:r>
                      <a:endParaRPr lang="en-US" dirty="0"/>
                    </a:p>
                  </a:txBody>
                  <a:tcPr/>
                </a:tc>
                <a:tc>
                  <a:txBody>
                    <a:bodyPr/>
                    <a:lstStyle/>
                    <a:p>
                      <a:pPr algn="ctr"/>
                      <a:r>
                        <a:rPr lang="en-US" dirty="0"/>
                        <a:t>a * b</a:t>
                      </a:r>
                      <a:endParaRPr lang="en-US" dirty="0"/>
                    </a:p>
                  </a:txBody>
                  <a:tcPr/>
                </a:tc>
              </a:tr>
              <a:tr h="367955">
                <a:tc>
                  <a:txBody>
                    <a:bodyPr/>
                    <a:lstStyle/>
                    <a:p>
                      <a:pPr algn="ctr"/>
                      <a:r>
                        <a:rPr lang="en-US" dirty="0"/>
                        <a:t>/</a:t>
                      </a:r>
                      <a:endParaRPr lang="en-US" dirty="0"/>
                    </a:p>
                  </a:txBody>
                  <a:tcPr/>
                </a:tc>
                <a:tc>
                  <a:txBody>
                    <a:bodyPr/>
                    <a:lstStyle/>
                    <a:p>
                      <a:pPr algn="just"/>
                      <a:r>
                        <a:rPr lang="en-US" dirty="0" err="1"/>
                        <a:t>Phép</a:t>
                      </a:r>
                      <a:r>
                        <a:rPr lang="en-US" dirty="0"/>
                        <a:t> chia</a:t>
                      </a:r>
                      <a:endParaRPr lang="en-US" dirty="0"/>
                    </a:p>
                  </a:txBody>
                  <a:tcPr/>
                </a:tc>
                <a:tc>
                  <a:txBody>
                    <a:bodyPr/>
                    <a:lstStyle/>
                    <a:p>
                      <a:pPr algn="ctr"/>
                      <a:r>
                        <a:rPr lang="en-US" dirty="0"/>
                        <a:t>a / b</a:t>
                      </a:r>
                      <a:endParaRPr lang="en-US" dirty="0"/>
                    </a:p>
                  </a:txBody>
                  <a:tcPr/>
                </a:tc>
              </a:tr>
              <a:tr h="367955">
                <a:tc>
                  <a:txBody>
                    <a:bodyPr/>
                    <a:lstStyle/>
                    <a:p>
                      <a:pPr algn="ctr"/>
                      <a:r>
                        <a:rPr lang="en-US" dirty="0"/>
                        <a:t>%</a:t>
                      </a:r>
                      <a:endParaRPr lang="en-US" dirty="0"/>
                    </a:p>
                  </a:txBody>
                  <a:tcPr/>
                </a:tc>
                <a:tc>
                  <a:txBody>
                    <a:bodyPr/>
                    <a:lstStyle/>
                    <a:p>
                      <a:pPr algn="just"/>
                      <a:r>
                        <a:rPr lang="en-US" dirty="0" err="1"/>
                        <a:t>Phép</a:t>
                      </a:r>
                      <a:r>
                        <a:rPr lang="en-US" dirty="0"/>
                        <a:t> chia </a:t>
                      </a:r>
                      <a:r>
                        <a:rPr lang="en-US" dirty="0" err="1"/>
                        <a:t>lấy</a:t>
                      </a:r>
                      <a:r>
                        <a:rPr lang="en-US" dirty="0"/>
                        <a:t> </a:t>
                      </a:r>
                      <a:r>
                        <a:rPr lang="en-US" dirty="0" err="1"/>
                        <a:t>dư</a:t>
                      </a:r>
                      <a:endParaRPr lang="en-US" dirty="0"/>
                    </a:p>
                  </a:txBody>
                  <a:tcPr/>
                </a:tc>
                <a:tc>
                  <a:txBody>
                    <a:bodyPr/>
                    <a:lstStyle/>
                    <a:p>
                      <a:pPr algn="ctr"/>
                      <a:r>
                        <a:rPr lang="en-US" dirty="0"/>
                        <a:t> a % b</a:t>
                      </a:r>
                      <a:endParaRPr lang="en-US" dirty="0"/>
                    </a:p>
                  </a:txBody>
                  <a:tcPr/>
                </a:tc>
              </a:tr>
            </a:tbl>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0073" y="1695778"/>
            <a:ext cx="9987517" cy="338554"/>
          </a:xfrm>
          <a:prstGeom prst="rect">
            <a:avLst/>
          </a:prstGeom>
        </p:spPr>
        <p:txBody>
          <a:bodyPr wrap="square">
            <a:spAutoFit/>
          </a:bodyPr>
          <a:lstStyle/>
          <a:p>
            <a:pPr lvl="0">
              <a:spcBef>
                <a:spcPts val="300"/>
              </a:spcBef>
            </a:pPr>
            <a:r>
              <a:rPr lang="en-US" sz="1600" b="1">
                <a:latin typeface="Times New Roman" panose="02020603050405020304" pitchFamily="18" charset="0"/>
                <a:cs typeface="Times New Roman" panose="02020603050405020304" pitchFamily="18" charset="0"/>
              </a:rPr>
              <a:t>Minh họa GroupBox &amp; Panel</a:t>
            </a: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1026" name="Picture 2" descr="Bài 09] - GroupBox trong C# | IceTea Việt | Lập trình cuộc số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6150" y="2525732"/>
            <a:ext cx="5327000" cy="3038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rol layout options - Windows Forms .NET | Microsoft Doc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0193" y="2732629"/>
            <a:ext cx="3599130" cy="28693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4089838"/>
          </a:xfrm>
          <a:prstGeom prst="rect">
            <a:avLst/>
          </a:prstGeom>
        </p:spPr>
        <p:txBody>
          <a:bodyPr wrap="square">
            <a:spAutoFit/>
          </a:bodyPr>
          <a:lstStyle/>
          <a:p>
            <a:pPr lvl="0">
              <a:lnSpc>
                <a:spcPct val="150000"/>
              </a:lnSpc>
              <a:spcBef>
                <a:spcPts val="300"/>
              </a:spcBef>
            </a:pPr>
            <a:r>
              <a:rPr lang="en-US" b="1">
                <a:latin typeface="Times New Roman" panose="02020603050405020304" pitchFamily="18" charset="0"/>
                <a:cs typeface="Times New Roman" panose="02020603050405020304" pitchFamily="18" charset="0"/>
              </a:rPr>
              <a:t>TabControl</a:t>
            </a:r>
            <a:endParaRPr lang="en-US" b="1">
              <a:latin typeface="Times New Roman" panose="02020603050405020304" pitchFamily="18" charset="0"/>
              <a:cs typeface="Times New Roman" panose="02020603050405020304" pitchFamily="18" charset="0"/>
            </a:endParaRPr>
          </a:p>
          <a:p>
            <a:pPr marL="285750" lvl="0" indent="-28575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Dạng container chứa các control khác </a:t>
            </a:r>
            <a:endParaRPr lang="en-US">
              <a:latin typeface="Times New Roman" panose="02020603050405020304" pitchFamily="18" charset="0"/>
              <a:cs typeface="Times New Roman" panose="02020603050405020304" pitchFamily="18" charset="0"/>
            </a:endParaRPr>
          </a:p>
          <a:p>
            <a:pPr marL="285750" lvl="0" indent="-28575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Cho phép thể hiện nhiều page trên một form duy nhất</a:t>
            </a:r>
            <a:endParaRPr lang="en-US">
              <a:latin typeface="Times New Roman" panose="02020603050405020304" pitchFamily="18" charset="0"/>
              <a:cs typeface="Times New Roman" panose="02020603050405020304" pitchFamily="18" charset="0"/>
            </a:endParaRPr>
          </a:p>
          <a:p>
            <a:pPr marL="285750" lvl="0" indent="-28575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Mỗi page chứa các control tương tự như group control khác.</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Mỗi page có tag chứa tên của page</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Kích vào các tag để chuyển qua lại giữa các page </a:t>
            </a:r>
            <a:endParaRPr lang="en-US">
              <a:latin typeface="Times New Roman" panose="02020603050405020304" pitchFamily="18" charset="0"/>
              <a:cs typeface="Times New Roman" panose="02020603050405020304" pitchFamily="18" charset="0"/>
            </a:endParaRPr>
          </a:p>
          <a:p>
            <a:pPr marL="285750" lvl="0" indent="-28575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Ý nghĩa: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Cho phép thể hiện nhiều control trên một form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Các control có cùng nhóm chức năng sẽ được tổ chức trong một tab (page) </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3230180"/>
          </a:xfrm>
          <a:prstGeom prst="rect">
            <a:avLst/>
          </a:prstGeom>
        </p:spPr>
        <p:txBody>
          <a:bodyPr wrap="square">
            <a:spAutoFit/>
          </a:bodyPr>
          <a:lstStyle/>
          <a:p>
            <a:pPr lvl="0">
              <a:lnSpc>
                <a:spcPct val="200000"/>
              </a:lnSpc>
              <a:spcBef>
                <a:spcPts val="300"/>
              </a:spcBef>
            </a:pPr>
            <a:r>
              <a:rPr lang="en-US" sz="2000" b="1">
                <a:latin typeface="Times New Roman" panose="02020603050405020304" pitchFamily="18" charset="0"/>
                <a:cs typeface="Times New Roman" panose="02020603050405020304" pitchFamily="18" charset="0"/>
              </a:rPr>
              <a:t>TabControl</a:t>
            </a:r>
            <a:endParaRPr lang="en-US" sz="2000" b="1">
              <a:latin typeface="Times New Roman" panose="02020603050405020304" pitchFamily="18" charset="0"/>
              <a:cs typeface="Times New Roman" panose="02020603050405020304" pitchFamily="18" charset="0"/>
            </a:endParaRPr>
          </a:p>
          <a:p>
            <a:pPr lvl="0">
              <a:lnSpc>
                <a:spcPct val="200000"/>
              </a:lnSpc>
              <a:spcBef>
                <a:spcPts val="300"/>
              </a:spcBef>
            </a:pPr>
            <a:r>
              <a:rPr lang="vi-VN" sz="2000">
                <a:latin typeface="Times New Roman" panose="02020603050405020304" pitchFamily="18" charset="0"/>
                <a:cs typeface="Times New Roman" panose="02020603050405020304" pitchFamily="18" charset="0"/>
              </a:rPr>
              <a:t>Thuộc tính, phương thức &amp; sự kiện thường d</a:t>
            </a:r>
            <a:r>
              <a:rPr lang="en-US" sz="2000">
                <a:latin typeface="Times New Roman" panose="02020603050405020304" pitchFamily="18" charset="0"/>
                <a:cs typeface="Times New Roman" panose="02020603050405020304" pitchFamily="18" charset="0"/>
              </a:rPr>
              <a:t>ù</a:t>
            </a:r>
            <a:r>
              <a:rPr lang="vi-VN" sz="2000">
                <a:latin typeface="Times New Roman" panose="02020603050405020304" pitchFamily="18" charset="0"/>
                <a:cs typeface="Times New Roman" panose="02020603050405020304" pitchFamily="18" charset="0"/>
              </a:rPr>
              <a:t>ng</a:t>
            </a:r>
            <a:r>
              <a:rPr lang="en-US" sz="200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a:p>
            <a:pPr lvl="0">
              <a:lnSpc>
                <a:spcPct val="200000"/>
              </a:lnSpc>
              <a:spcBef>
                <a:spcPts val="300"/>
              </a:spcBef>
            </a:pPr>
            <a:r>
              <a:rPr lang="en-US" sz="2000">
                <a:latin typeface="Times New Roman" panose="02020603050405020304" pitchFamily="18" charset="0"/>
                <a:cs typeface="Times New Roman" panose="02020603050405020304" pitchFamily="18" charset="0"/>
              </a:rPr>
              <a:t>+ </a:t>
            </a:r>
            <a:r>
              <a:rPr lang="en-US" sz="2000">
                <a:solidFill>
                  <a:srgbClr val="C00000"/>
                </a:solidFill>
                <a:latin typeface="Times New Roman" panose="02020603050405020304" pitchFamily="18" charset="0"/>
                <a:cs typeface="Times New Roman" panose="02020603050405020304" pitchFamily="18" charset="0"/>
              </a:rPr>
              <a:t>Properties</a:t>
            </a:r>
            <a:r>
              <a:rPr lang="en-US" sz="2000">
                <a:latin typeface="Times New Roman" panose="02020603050405020304" pitchFamily="18" charset="0"/>
                <a:cs typeface="Times New Roman" panose="02020603050405020304" pitchFamily="18" charset="0"/>
              </a:rPr>
              <a:t>: Tabpages, tabCount, selectedTab, multiline, selectedIndex</a:t>
            </a:r>
            <a:endParaRPr lang="en-US" sz="2000">
              <a:latin typeface="Times New Roman" panose="02020603050405020304" pitchFamily="18" charset="0"/>
              <a:cs typeface="Times New Roman" panose="02020603050405020304" pitchFamily="18" charset="0"/>
            </a:endParaRPr>
          </a:p>
          <a:p>
            <a:pPr lvl="0">
              <a:lnSpc>
                <a:spcPct val="200000"/>
              </a:lnSpc>
              <a:spcBef>
                <a:spcPts val="300"/>
              </a:spcBef>
            </a:pPr>
            <a:r>
              <a:rPr lang="en-US" sz="2000">
                <a:latin typeface="Times New Roman" panose="02020603050405020304" pitchFamily="18" charset="0"/>
                <a:cs typeface="Times New Roman" panose="02020603050405020304" pitchFamily="18" charset="0"/>
              </a:rPr>
              <a:t>+ </a:t>
            </a:r>
            <a:r>
              <a:rPr lang="en-US" sz="2000">
                <a:solidFill>
                  <a:srgbClr val="C00000"/>
                </a:solidFill>
                <a:latin typeface="Times New Roman" panose="02020603050405020304" pitchFamily="18" charset="0"/>
                <a:cs typeface="Times New Roman" panose="02020603050405020304" pitchFamily="18" charset="0"/>
              </a:rPr>
              <a:t>Method</a:t>
            </a:r>
            <a:r>
              <a:rPr lang="en-US" sz="2000">
                <a:latin typeface="Times New Roman" panose="02020603050405020304" pitchFamily="18" charset="0"/>
                <a:cs typeface="Times New Roman" panose="02020603050405020304" pitchFamily="18" charset="0"/>
              </a:rPr>
              <a:t>: SelectTab, DeselectTab</a:t>
            </a:r>
            <a:endParaRPr lang="en-US" sz="2000">
              <a:latin typeface="Times New Roman" panose="02020603050405020304" pitchFamily="18" charset="0"/>
              <a:cs typeface="Times New Roman" panose="02020603050405020304" pitchFamily="18" charset="0"/>
            </a:endParaRPr>
          </a:p>
          <a:p>
            <a:pPr lvl="0">
              <a:lnSpc>
                <a:spcPct val="200000"/>
              </a:lnSpc>
              <a:spcBef>
                <a:spcPts val="300"/>
              </a:spcBef>
            </a:pPr>
            <a:r>
              <a:rPr lang="en-US" sz="2000">
                <a:latin typeface="Times New Roman" panose="02020603050405020304" pitchFamily="18" charset="0"/>
                <a:cs typeface="Times New Roman" panose="02020603050405020304" pitchFamily="18" charset="0"/>
              </a:rPr>
              <a:t>+</a:t>
            </a:r>
            <a:r>
              <a:rPr lang="en-US" sz="2000">
                <a:solidFill>
                  <a:srgbClr val="C00000"/>
                </a:solidFill>
                <a:latin typeface="Times New Roman" panose="02020603050405020304" pitchFamily="18" charset="0"/>
                <a:cs typeface="Times New Roman" panose="02020603050405020304" pitchFamily="18" charset="0"/>
              </a:rPr>
              <a:t>Event</a:t>
            </a:r>
            <a:r>
              <a:rPr lang="en-US" sz="2000">
                <a:latin typeface="Times New Roman" panose="02020603050405020304" pitchFamily="18" charset="0"/>
                <a:cs typeface="Times New Roman" panose="02020603050405020304" pitchFamily="18" charset="0"/>
              </a:rPr>
              <a:t>: SelectedIndexChanged</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1215974"/>
          </a:xfrm>
          <a:prstGeom prst="rect">
            <a:avLst/>
          </a:prstGeom>
        </p:spPr>
        <p:txBody>
          <a:bodyPr wrap="square">
            <a:spAutoFit/>
          </a:bodyPr>
          <a:lstStyle/>
          <a:p>
            <a:pPr lvl="0">
              <a:lnSpc>
                <a:spcPct val="200000"/>
              </a:lnSpc>
              <a:spcBef>
                <a:spcPts val="300"/>
              </a:spcBef>
            </a:pPr>
            <a:r>
              <a:rPr lang="en-US" sz="2000" b="1">
                <a:latin typeface="Times New Roman" panose="02020603050405020304" pitchFamily="18" charset="0"/>
                <a:cs typeface="Times New Roman" panose="02020603050405020304" pitchFamily="18" charset="0"/>
              </a:rPr>
              <a:t>Minh họa TabControl</a:t>
            </a:r>
            <a:endParaRPr lang="en-US" sz="2000" b="1">
              <a:latin typeface="Times New Roman" panose="02020603050405020304" pitchFamily="18" charset="0"/>
              <a:cs typeface="Times New Roman" panose="02020603050405020304" pitchFamily="18" charset="0"/>
            </a:endParaRPr>
          </a:p>
          <a:p>
            <a:pPr lvl="0">
              <a:lnSpc>
                <a:spcPct val="200000"/>
              </a:lnSpc>
              <a:spcBef>
                <a:spcPts val="300"/>
              </a:spcBef>
            </a:pPr>
            <a:r>
              <a:rPr lang="en-US">
                <a:latin typeface="Times New Roman" panose="02020603050405020304" pitchFamily="18" charset="0"/>
                <a:cs typeface="Times New Roman" panose="02020603050405020304" pitchFamily="18" charset="0"/>
              </a:rPr>
              <a:t>Thuộc tính TabPages: chứa các đối tượng TabPage</a:t>
            </a:r>
            <a:endParaRPr lang="en-US">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3579271" y="3159042"/>
            <a:ext cx="5854773" cy="301063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566012"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3366243"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5.2.5.</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GroupBox &amp; Panel, Tab Control</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1215974"/>
          </a:xfrm>
          <a:prstGeom prst="rect">
            <a:avLst/>
          </a:prstGeom>
        </p:spPr>
        <p:txBody>
          <a:bodyPr wrap="square">
            <a:spAutoFit/>
          </a:bodyPr>
          <a:lstStyle/>
          <a:p>
            <a:pPr lvl="0">
              <a:lnSpc>
                <a:spcPct val="200000"/>
              </a:lnSpc>
              <a:spcBef>
                <a:spcPts val="300"/>
              </a:spcBef>
            </a:pPr>
            <a:r>
              <a:rPr lang="en-US" sz="2000" b="1">
                <a:latin typeface="Times New Roman" panose="02020603050405020304" pitchFamily="18" charset="0"/>
                <a:cs typeface="Times New Roman" panose="02020603050405020304" pitchFamily="18" charset="0"/>
              </a:rPr>
              <a:t>Minh họa TabControl</a:t>
            </a:r>
            <a:endParaRPr lang="en-US" sz="2000" b="1">
              <a:latin typeface="Times New Roman" panose="02020603050405020304" pitchFamily="18" charset="0"/>
              <a:cs typeface="Times New Roman" panose="02020603050405020304" pitchFamily="18" charset="0"/>
            </a:endParaRPr>
          </a:p>
          <a:p>
            <a:pPr lvl="0">
              <a:lnSpc>
                <a:spcPct val="200000"/>
              </a:lnSpc>
              <a:spcBef>
                <a:spcPts val="300"/>
              </a:spcBef>
            </a:pPr>
            <a:r>
              <a:rPr lang="en-US">
                <a:latin typeface="Times New Roman" panose="02020603050405020304" pitchFamily="18" charset="0"/>
                <a:cs typeface="Times New Roman" panose="02020603050405020304" pitchFamily="18" charset="0"/>
              </a:rPr>
              <a:t>Thuộc tính Appearance</a:t>
            </a:r>
            <a:endParaRPr lang="en-US">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4212350" y="2465660"/>
            <a:ext cx="7059390" cy="367369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1439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2720617"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5.2.6.</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PictureBox &amp; ImageList</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Sử dụng để hiển thị ảnh dạng bitmap, metafile, icon, JSử dụng để hiển thị ảnh dạng bitmap, metafile, icon, JPEG, GIF.  Sử dụng thuộc tính Image để thiết lập ảnh lúc design hoặc runtime.  Các thuộc tính – Image: ảnh cần hiển thị – SizeMode: • Normal • StretchImage • AutoSize • CenterImage • Zoom PEG, GIF.  Sử dụng thuộc tính Image để thiết lập ảnh lúc design hoặc runtimage: ảnh cần hiển thị – SizeMode: • Normal • StretchImage • AutoSize • CenterImage • Zoom </a:t>
            </a: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4247317"/>
          </a:xfrm>
          <a:prstGeom prst="rect">
            <a:avLst/>
          </a:prstGeom>
        </p:spPr>
        <p:txBody>
          <a:bodyPr wrap="square">
            <a:spAutoFit/>
          </a:bodyPr>
          <a:lstStyle/>
          <a:p>
            <a:pPr lvl="0">
              <a:lnSpc>
                <a:spcPct val="200000"/>
              </a:lnSpc>
              <a:spcBef>
                <a:spcPts val="300"/>
              </a:spcBef>
            </a:pPr>
            <a:r>
              <a:rPr lang="en-US" sz="2000" b="1">
                <a:latin typeface="Times New Roman" panose="02020603050405020304" pitchFamily="18" charset="0"/>
                <a:cs typeface="Times New Roman" panose="02020603050405020304" pitchFamily="18" charset="0"/>
              </a:rPr>
              <a:t>PictureBox</a:t>
            </a:r>
            <a:endParaRPr lang="en-US" sz="2000" b="1">
              <a:latin typeface="Times New Roman" panose="02020603050405020304" pitchFamily="18" charset="0"/>
              <a:cs typeface="Times New Roman" panose="02020603050405020304" pitchFamily="18" charset="0"/>
            </a:endParaRPr>
          </a:p>
          <a:p>
            <a:pPr marL="285750" lvl="0" indent="-285750">
              <a:spcBef>
                <a:spcPts val="600"/>
              </a:spcBef>
              <a:buFont typeface="Wingdings" panose="05000000000000000000" pitchFamily="2" charset="2"/>
              <a:buChar char="v"/>
            </a:pPr>
            <a:r>
              <a:rPr lang="en-US">
                <a:latin typeface="Times New Roman" panose="02020603050405020304" pitchFamily="18" charset="0"/>
                <a:cs typeface="Times New Roman" panose="02020603050405020304" pitchFamily="18" charset="0"/>
              </a:rPr>
              <a:t>Sử dụng để hiển thị ảnh dạng bitmap, metafile, icon, JPEG, GIF. </a:t>
            </a:r>
            <a:endParaRPr lang="en-US">
              <a:latin typeface="Times New Roman" panose="02020603050405020304" pitchFamily="18" charset="0"/>
              <a:cs typeface="Times New Roman" panose="02020603050405020304" pitchFamily="18" charset="0"/>
            </a:endParaRPr>
          </a:p>
          <a:p>
            <a:pPr marL="285750" lvl="0" indent="-285750">
              <a:spcBef>
                <a:spcPts val="600"/>
              </a:spcBef>
              <a:buFont typeface="Wingdings" panose="05000000000000000000" pitchFamily="2" charset="2"/>
              <a:buChar char="v"/>
            </a:pPr>
            <a:r>
              <a:rPr lang="en-US">
                <a:latin typeface="Times New Roman" panose="02020603050405020304" pitchFamily="18" charset="0"/>
                <a:cs typeface="Times New Roman" panose="02020603050405020304" pitchFamily="18" charset="0"/>
              </a:rPr>
              <a:t>Sử dụng thuộc tính Image để thiết lập ảnh lúc design hoặc runtime.</a:t>
            </a:r>
            <a:endParaRPr lang="en-US">
              <a:latin typeface="Times New Roman" panose="02020603050405020304" pitchFamily="18" charset="0"/>
              <a:cs typeface="Times New Roman" panose="02020603050405020304" pitchFamily="18" charset="0"/>
            </a:endParaRPr>
          </a:p>
          <a:p>
            <a:pPr marL="285750" lvl="0" indent="-285750">
              <a:spcBef>
                <a:spcPts val="600"/>
              </a:spcBef>
              <a:buFont typeface="Wingdings" panose="05000000000000000000" pitchFamily="2" charset="2"/>
              <a:buChar char="v"/>
            </a:pPr>
            <a:r>
              <a:rPr lang="en-US">
                <a:latin typeface="Times New Roman" panose="02020603050405020304" pitchFamily="18" charset="0"/>
                <a:cs typeface="Times New Roman" panose="02020603050405020304" pitchFamily="18" charset="0"/>
              </a:rPr>
              <a:t>Các thuộc tính: </a:t>
            </a:r>
            <a:endParaRPr lang="en-US">
              <a:latin typeface="Times New Roman" panose="02020603050405020304" pitchFamily="18" charset="0"/>
              <a:cs typeface="Times New Roman" panose="02020603050405020304" pitchFamily="18" charset="0"/>
            </a:endParaRPr>
          </a:p>
          <a:p>
            <a:pPr lvl="0">
              <a:spcBef>
                <a:spcPts val="600"/>
              </a:spcBef>
            </a:pPr>
            <a:r>
              <a:rPr lang="en-US">
                <a:latin typeface="Times New Roman" panose="02020603050405020304" pitchFamily="18" charset="0"/>
                <a:cs typeface="Times New Roman" panose="02020603050405020304" pitchFamily="18" charset="0"/>
              </a:rPr>
              <a:t>      - Image: ảnh cần hiển thị </a:t>
            </a:r>
            <a:endParaRPr lang="en-US">
              <a:latin typeface="Times New Roman" panose="02020603050405020304" pitchFamily="18" charset="0"/>
              <a:cs typeface="Times New Roman" panose="02020603050405020304" pitchFamily="18" charset="0"/>
            </a:endParaRPr>
          </a:p>
          <a:p>
            <a:pPr lvl="0">
              <a:spcBef>
                <a:spcPts val="600"/>
              </a:spcBef>
            </a:pPr>
            <a:r>
              <a:rPr lang="en-US">
                <a:latin typeface="Times New Roman" panose="02020603050405020304" pitchFamily="18" charset="0"/>
                <a:cs typeface="Times New Roman" panose="02020603050405020304" pitchFamily="18" charset="0"/>
              </a:rPr>
              <a:t>      - SizeMode: </a:t>
            </a:r>
            <a:endParaRPr lang="en-US">
              <a:latin typeface="Times New Roman" panose="02020603050405020304" pitchFamily="18" charset="0"/>
              <a:cs typeface="Times New Roman" panose="02020603050405020304" pitchFamily="18" charset="0"/>
            </a:endParaRPr>
          </a:p>
          <a:p>
            <a:pPr marL="742950" lvl="1" indent="-285750">
              <a:spcBef>
                <a:spcPts val="600"/>
              </a:spcBef>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Normal </a:t>
            </a:r>
            <a:endParaRPr lang="en-US">
              <a:latin typeface="Times New Roman" panose="02020603050405020304" pitchFamily="18" charset="0"/>
              <a:cs typeface="Times New Roman" panose="02020603050405020304" pitchFamily="18" charset="0"/>
            </a:endParaRPr>
          </a:p>
          <a:p>
            <a:pPr marL="742950" lvl="1" indent="-285750">
              <a:spcBef>
                <a:spcPts val="600"/>
              </a:spcBef>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StretchImage </a:t>
            </a:r>
            <a:endParaRPr lang="en-US">
              <a:latin typeface="Times New Roman" panose="02020603050405020304" pitchFamily="18" charset="0"/>
              <a:cs typeface="Times New Roman" panose="02020603050405020304" pitchFamily="18" charset="0"/>
            </a:endParaRPr>
          </a:p>
          <a:p>
            <a:pPr marL="742950" lvl="1" indent="-285750">
              <a:spcBef>
                <a:spcPts val="600"/>
              </a:spcBef>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AutoSize </a:t>
            </a:r>
            <a:endParaRPr lang="en-US">
              <a:latin typeface="Times New Roman" panose="02020603050405020304" pitchFamily="18" charset="0"/>
              <a:cs typeface="Times New Roman" panose="02020603050405020304" pitchFamily="18" charset="0"/>
            </a:endParaRPr>
          </a:p>
          <a:p>
            <a:pPr marL="742950" lvl="1" indent="-285750">
              <a:spcBef>
                <a:spcPts val="600"/>
              </a:spcBef>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CenterImage </a:t>
            </a:r>
            <a:endParaRPr lang="en-US">
              <a:latin typeface="Times New Roman" panose="02020603050405020304" pitchFamily="18" charset="0"/>
              <a:cs typeface="Times New Roman" panose="02020603050405020304" pitchFamily="18" charset="0"/>
            </a:endParaRPr>
          </a:p>
          <a:p>
            <a:pPr marL="742950" lvl="1" indent="-285750">
              <a:spcBef>
                <a:spcPts val="600"/>
              </a:spcBef>
              <a:buFont typeface="Courier New" panose="02070309020205020404" pitchFamily="49" charset="0"/>
              <a:buChar char="o"/>
            </a:pPr>
            <a:r>
              <a:rPr lang="en-US">
                <a:latin typeface="Times New Roman" panose="02020603050405020304" pitchFamily="18" charset="0"/>
                <a:cs typeface="Times New Roman" panose="02020603050405020304" pitchFamily="18" charset="0"/>
              </a:rPr>
              <a:t>Zoom</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1439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2720617"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5.2.6.</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PictureBox &amp; ImageList</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Sử dụng để hiển thị ảnh dạng bitmap, metafile, icon, JSử dụng để hiển thị ảnh dạng bitmap, metafile, icon, JPEG, GIF.  Sử dụng thuộc tính Image để thiết lập ảnh lúc design hoặc run</a:t>
            </a:r>
            <a:r>
              <a:rPr lang="vi-VN" sz="1600"/>
              <a:t>5 pictureBox với các SizeMode tương ứng</a:t>
            </a:r>
            <a:endParaRPr lang="en-US" sz="1600" b="1">
              <a:latin typeface="Times New Roman" panose="02020603050405020304" pitchFamily="18" charset="0"/>
              <a:cs typeface="Times New Roman" panose="02020603050405020304" pitchFamily="18" charset="0"/>
            </a:endParaRPr>
          </a:p>
          <a:p>
            <a:pPr algn="ctr"/>
            <a:r>
              <a:rPr lang="en-US" sz="1600"/>
              <a:t>time.  Các thuộc tính – Image: ảnh cần hiển thị – SizeMode: • Normal • StretchImage • AutoSize • CenterImage • Zoom PEG, GIF.  Sử dụng thuộc tính Image để thiết lập ảnh lúc design hoặc runtimage: ảnh cần hiển thị – SizeMode: • Normal • StretchImage • AutoSize • CenterImage • Zoom </a:t>
            </a: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614079"/>
          </a:xfrm>
          <a:prstGeom prst="rect">
            <a:avLst/>
          </a:prstGeom>
        </p:spPr>
        <p:txBody>
          <a:bodyPr wrap="square">
            <a:spAutoFit/>
          </a:bodyPr>
          <a:lstStyle/>
          <a:p>
            <a:pPr lvl="0">
              <a:lnSpc>
                <a:spcPct val="200000"/>
              </a:lnSpc>
              <a:spcBef>
                <a:spcPts val="300"/>
              </a:spcBef>
            </a:pPr>
            <a:r>
              <a:rPr lang="en-US" sz="2000" b="1">
                <a:latin typeface="Times New Roman" panose="02020603050405020304" pitchFamily="18" charset="0"/>
                <a:cs typeface="Times New Roman" panose="02020603050405020304" pitchFamily="18" charset="0"/>
              </a:rPr>
              <a:t>PictureBox </a:t>
            </a:r>
            <a:endParaRPr lang="en-US" sz="2000"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3728242" y="2371154"/>
            <a:ext cx="3402883" cy="3944082"/>
          </a:xfrm>
          <a:prstGeom prst="rect">
            <a:avLst/>
          </a:prstGeom>
        </p:spPr>
      </p:pic>
      <p:sp>
        <p:nvSpPr>
          <p:cNvPr id="11" name="TextBox 10"/>
          <p:cNvSpPr txBox="1"/>
          <p:nvPr/>
        </p:nvSpPr>
        <p:spPr>
          <a:xfrm>
            <a:off x="7553980" y="3591322"/>
            <a:ext cx="2161519" cy="872868"/>
          </a:xfrm>
          <a:prstGeom prst="rect">
            <a:avLst/>
          </a:prstGeom>
          <a:noFill/>
        </p:spPr>
        <p:txBody>
          <a:bodyPr wrap="square">
            <a:spAutoFit/>
          </a:bodyPr>
          <a:lstStyle/>
          <a:p>
            <a:pPr lvl="0">
              <a:lnSpc>
                <a:spcPct val="150000"/>
              </a:lnSpc>
              <a:spcBef>
                <a:spcPts val="300"/>
              </a:spcBef>
            </a:pPr>
            <a:r>
              <a:rPr lang="vi-VN" sz="1800">
                <a:latin typeface="+mj-lt"/>
              </a:rPr>
              <a:t>5 pictureBox với các SizeMode tương ứng</a:t>
            </a:r>
            <a:endParaRPr lang="en-US" sz="1800" b="1">
              <a:latin typeface="+mj-lt"/>
              <a:cs typeface="Times New Roman" panose="02020603050405020304" pitchFamily="18" charset="0"/>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1439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2720617"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5.2.6.</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PictureBox &amp; ImageList</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Sử dụng để hiển thị ảnh dạng bitmap, metafile, icon, JSử dụng để hiển thị ảnh dạng bitmap, metafile, icon, JPEG, GIF.  Sử dụng thuộc tính Image để thiết lập ảnh lúc design hoặc runtime.  Các thuộc tính – Image: ảnh cần hiển thị – SizeMode: • Normal • StretchImage • AutoSize • CenterImage • Zoom PEG, GIF.  Sử dụng thuộc tính Image để thiết lập ảnh lúc design hoặc runtimage: ảnh cần hiển thị – SizeMode: • Normal • StretchImage • AutoSize • CenterImage • Zoom </a:t>
            </a: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4136004"/>
          </a:xfrm>
          <a:prstGeom prst="rect">
            <a:avLst/>
          </a:prstGeom>
        </p:spPr>
        <p:txBody>
          <a:bodyPr wrap="square">
            <a:spAutoFit/>
          </a:bodyPr>
          <a:lstStyle/>
          <a:p>
            <a:pPr lvl="0">
              <a:lnSpc>
                <a:spcPct val="150000"/>
              </a:lnSpc>
              <a:spcBef>
                <a:spcPts val="300"/>
              </a:spcBef>
            </a:pPr>
            <a:r>
              <a:rPr lang="en-US" sz="2000" b="1">
                <a:latin typeface="Times New Roman" panose="02020603050405020304" pitchFamily="18" charset="0"/>
                <a:cs typeface="Times New Roman" panose="02020603050405020304" pitchFamily="18" charset="0"/>
              </a:rPr>
              <a:t>ImageList</a:t>
            </a:r>
            <a:endParaRPr lang="en-US" sz="2000" b="1">
              <a:latin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Cung cấp tập hợp những đối tượng image cho các control khác sử dụng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ListView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TreeView </a:t>
            </a:r>
            <a:endParaRPr lang="en-US">
              <a:latin typeface="Times New Roman" panose="02020603050405020304" pitchFamily="18" charset="0"/>
              <a:cs typeface="Times New Roman" panose="02020603050405020304" pitchFamily="18" charset="0"/>
            </a:endParaRPr>
          </a:p>
          <a:p>
            <a:pPr marL="285750" lvl="0" indent="-28575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Các thuộc tính thường dùng</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 </a:t>
            </a:r>
            <a:r>
              <a:rPr lang="vi-VN">
                <a:solidFill>
                  <a:srgbClr val="C00000"/>
                </a:solidFill>
                <a:latin typeface="Times New Roman" panose="02020603050405020304" pitchFamily="18" charset="0"/>
                <a:cs typeface="Times New Roman" panose="02020603050405020304" pitchFamily="18" charset="0"/>
              </a:rPr>
              <a:t>ColorDepth</a:t>
            </a:r>
            <a:r>
              <a:rPr lang="vi-VN">
                <a:latin typeface="Times New Roman" panose="02020603050405020304" pitchFamily="18" charset="0"/>
                <a:cs typeface="Times New Roman" panose="02020603050405020304" pitchFamily="18" charset="0"/>
              </a:rPr>
              <a:t>: độ sâu của màu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solidFill>
                  <a:srgbClr val="C00000"/>
                </a:solidFill>
                <a:latin typeface="Times New Roman" panose="02020603050405020304" pitchFamily="18" charset="0"/>
                <a:cs typeface="Times New Roman" panose="02020603050405020304" pitchFamily="18" charset="0"/>
              </a:rPr>
              <a:t>Images</a:t>
            </a:r>
            <a:r>
              <a:rPr lang="vi-VN">
                <a:latin typeface="Times New Roman" panose="02020603050405020304" pitchFamily="18" charset="0"/>
                <a:cs typeface="Times New Roman" panose="02020603050405020304" pitchFamily="18" charset="0"/>
              </a:rPr>
              <a:t>: trả về ImageList.ImageCollection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solidFill>
                  <a:srgbClr val="C00000"/>
                </a:solidFill>
                <a:latin typeface="Times New Roman" panose="02020603050405020304" pitchFamily="18" charset="0"/>
                <a:cs typeface="Times New Roman" panose="02020603050405020304" pitchFamily="18" charset="0"/>
              </a:rPr>
              <a:t>ImageSize</a:t>
            </a:r>
            <a:r>
              <a:rPr lang="vi-VN">
                <a:latin typeface="Times New Roman" panose="02020603050405020304" pitchFamily="18" charset="0"/>
                <a:cs typeface="Times New Roman" panose="02020603050405020304" pitchFamily="18" charset="0"/>
              </a:rPr>
              <a:t>: kích thước ảnh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solidFill>
                  <a:srgbClr val="C00000"/>
                </a:solidFill>
                <a:latin typeface="Times New Roman" panose="02020603050405020304" pitchFamily="18" charset="0"/>
                <a:cs typeface="Times New Roman" panose="02020603050405020304" pitchFamily="18" charset="0"/>
              </a:rPr>
              <a:t>TransparentColor</a:t>
            </a:r>
            <a:r>
              <a:rPr lang="vi-VN">
                <a:latin typeface="Times New Roman" panose="02020603050405020304" pitchFamily="18" charset="0"/>
                <a:cs typeface="Times New Roman" panose="02020603050405020304" pitchFamily="18" charset="0"/>
              </a:rPr>
              <a:t>: xác định màu là transparent</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1439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2720617"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5.2.6.</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PictureBox &amp; ImageList</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Sử dụng để hiển thị ảnh dạng bitmap, metafile, icon, JSử dụng để hiển thị ảnh dạng bitmap, metafile, icon, JPEG, GIF.  Sử dụng thuộc tính Image để thiết lập ảnh lúc design hoặc runtime.  Các thuộc tính – Image: ảnh cần hiển thị – SizeMode: • Normal • StretchImage • AutoSize • CenterImage • Zoom PEG, GIF.  Sử dụng thuộc tính Image để thiết lập ảnh lúc design hoặc runtimage: ảnh cần hiển thị – SizeMode: • Normal • StretchImage • AutoSize • CenterImage • Zoom </a:t>
            </a: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03671" y="1757075"/>
            <a:ext cx="9987517" cy="4551182"/>
          </a:xfrm>
          <a:prstGeom prst="rect">
            <a:avLst/>
          </a:prstGeom>
        </p:spPr>
        <p:txBody>
          <a:bodyPr wrap="square">
            <a:spAutoFit/>
          </a:bodyPr>
          <a:lstStyle/>
          <a:p>
            <a:pPr lvl="0">
              <a:lnSpc>
                <a:spcPct val="150000"/>
              </a:lnSpc>
              <a:spcBef>
                <a:spcPts val="300"/>
              </a:spcBef>
            </a:pPr>
            <a:r>
              <a:rPr lang="en-US" sz="2000" b="1">
                <a:latin typeface="Times New Roman" panose="02020603050405020304" pitchFamily="18" charset="0"/>
                <a:cs typeface="Times New Roman" panose="02020603050405020304" pitchFamily="18" charset="0"/>
              </a:rPr>
              <a:t>ImageList</a:t>
            </a:r>
            <a:endParaRPr lang="en-US" sz="2000" b="1">
              <a:latin typeface="Times New Roman" panose="02020603050405020304" pitchFamily="18" charset="0"/>
              <a:cs typeface="Times New Roman" panose="02020603050405020304" pitchFamily="18" charset="0"/>
            </a:endParaRPr>
          </a:p>
          <a:p>
            <a:pPr marL="342900" lvl="0" indent="-342900">
              <a:lnSpc>
                <a:spcPct val="150000"/>
              </a:lnSpc>
              <a:spcBef>
                <a:spcPts val="300"/>
              </a:spcBef>
              <a:buFont typeface="Wingdings" panose="05000000000000000000" pitchFamily="2" charset="2"/>
              <a:buChar char="v"/>
            </a:pPr>
            <a:r>
              <a:rPr lang="vi-VN">
                <a:latin typeface="Times New Roman" panose="02020603050405020304" pitchFamily="18" charset="0"/>
                <a:cs typeface="Times New Roman" panose="02020603050405020304" pitchFamily="18" charset="0"/>
              </a:rPr>
              <a:t>Các bước sử dụng ImageList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Kéo control ImageList từ ToolBox thả vào Form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Thiết lập kích thước của các ảnh: ImageSize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Bổ sung các ảnh vào ImageList qua thuộc tính Images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Sử dụng ImageList cho các control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Khai báo nguồn image là image list vừa tạo cho control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Thường là thuộc tính ImageList</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 Thiết lập các item/node với các ImageIndex tương ứng </a:t>
            </a:r>
            <a:endParaRPr lang="en-US">
              <a:latin typeface="Times New Roman" panose="02020603050405020304" pitchFamily="18" charset="0"/>
              <a:cs typeface="Times New Roman" panose="02020603050405020304" pitchFamily="18" charset="0"/>
            </a:endParaRPr>
          </a:p>
          <a:p>
            <a:pPr lvl="0">
              <a:lnSpc>
                <a:spcPct val="150000"/>
              </a:lnSpc>
              <a:spcBef>
                <a:spcPts val="300"/>
              </a:spcBef>
            </a:pPr>
            <a:r>
              <a:rPr lang="en-US">
                <a:latin typeface="Times New Roman" panose="02020603050405020304" pitchFamily="18" charset="0"/>
                <a:cs typeface="Times New Roman" panose="02020603050405020304" pitchFamily="18" charset="0"/>
              </a:rPr>
              <a:t>	       - </a:t>
            </a:r>
            <a:r>
              <a:rPr lang="vi-VN">
                <a:latin typeface="Times New Roman" panose="02020603050405020304" pitchFamily="18" charset="0"/>
                <a:cs typeface="Times New Roman" panose="02020603050405020304" pitchFamily="18" charset="0"/>
              </a:rPr>
              <a:t>Việc thiết lập có thể ở màn hình design view hoặc code view</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143981"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96150" y="502334"/>
            <a:ext cx="2720617" cy="584775"/>
          </a:xfrm>
          <a:prstGeom prst="rect">
            <a:avLst/>
          </a:prstGeom>
          <a:noFill/>
        </p:spPr>
        <p:txBody>
          <a:bodyPr wrap="none" rtlCol="0">
            <a:spAutoFit/>
          </a:bodyPr>
          <a:lstStyle/>
          <a:p>
            <a:pPr>
              <a:defRPr/>
            </a:pPr>
            <a:r>
              <a:rPr lang="en-US" altLang="ko-KR" sz="1600">
                <a:latin typeface="Times New Roman" panose="02020603050405020304" pitchFamily="18" charset="0"/>
                <a:ea typeface="나눔바른고딕 Light" panose="020B0603020101020101" pitchFamily="50" charset="-127"/>
                <a:cs typeface="Times New Roman" panose="02020603050405020304" pitchFamily="18" charset="0"/>
              </a:rPr>
              <a:t>5.2.6.</a:t>
            </a:r>
            <a:r>
              <a:rPr lang="en-US" sz="1600">
                <a:latin typeface="Times New Roman" panose="02020603050405020304" pitchFamily="18" charset="0"/>
                <a:ea typeface="나눔바른고딕 Light" panose="020B0603020101020101" pitchFamily="50" charset="-127"/>
                <a:cs typeface="Times New Roman" panose="02020603050405020304" pitchFamily="18" charset="0"/>
              </a:rPr>
              <a:t> PictureBox &amp; ImageList</a:t>
            </a:r>
            <a:endParaRPr lang="en-US" sz="1600">
              <a:latin typeface="Times New Roman" panose="02020603050405020304" pitchFamily="18" charset="0"/>
              <a:ea typeface="나눔바른고딕 Light" panose="020B0603020101020101" pitchFamily="50" charset="-127"/>
              <a:cs typeface="Times New Roman" panose="02020603050405020304" pitchFamily="18" charset="0"/>
            </a:endParaRPr>
          </a:p>
          <a:p>
            <a:pPr>
              <a:defRPr/>
            </a:pPr>
            <a:endParaRPr lang="ko-KR" altLang="en-US" sz="16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603013" y="1699846"/>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Sử dụng để hiển thị ảnh dạng bitmap, metafile, icon, JSử dụng để hiển thị ảnh dạng bitmap, metafile, icon, JPEG, GIF.  Sử dụng thuộc tính Image để thiết lập ảnh lúc design hoặc runtime.  Các thuộc tính – Image: ảnh cần hiển thị – SizeMode: • Normal • StretchImage • AutoSize • CenterImage • Zoom PEG, GIF.  Sử dụng thuộc tính Image để thiết lập ảnh lúc design hoặc runtimage: ảnh cần hiển thị – SizeMode: • Normal • StretchImage • AutoSize • CenterImage • Zoom </a:t>
            </a: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69294" y="3118819"/>
            <a:ext cx="1335183" cy="960328"/>
          </a:xfrm>
          <a:prstGeom prst="rect">
            <a:avLst/>
          </a:prstGeom>
        </p:spPr>
        <p:txBody>
          <a:bodyPr wrap="square">
            <a:spAutoFit/>
          </a:bodyPr>
          <a:lstStyle/>
          <a:p>
            <a:pPr lvl="0">
              <a:lnSpc>
                <a:spcPct val="150000"/>
              </a:lnSpc>
              <a:spcBef>
                <a:spcPts val="300"/>
              </a:spcBef>
            </a:pPr>
            <a:r>
              <a:rPr lang="en-US" sz="2000" b="1">
                <a:latin typeface="Times New Roman" panose="02020603050405020304" pitchFamily="18" charset="0"/>
                <a:cs typeface="Times New Roman" panose="02020603050405020304" pitchFamily="18" charset="0"/>
              </a:rPr>
              <a:t>Minh họa ImageList</a:t>
            </a:r>
            <a:endParaRPr lang="en-US" sz="2000"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3594259" y="1828546"/>
            <a:ext cx="7673386" cy="43052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860668" y="1316250"/>
            <a:ext cx="6311023" cy="1156086"/>
          </a:xfrm>
          <a:prstGeom prst="rect">
            <a:avLst/>
          </a:prstGeom>
        </p:spPr>
        <p:txBody>
          <a:bodyPr wrap="square">
            <a:spAutoFit/>
          </a:bodyPr>
          <a:lstStyle/>
          <a:p>
            <a:pPr>
              <a:lnSpc>
                <a:spcPct val="150000"/>
              </a:lnSpc>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cộng</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E161F"/>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E161F"/>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29" name="TextBox 28"/>
          <p:cNvSpPr txBox="1"/>
          <p:nvPr/>
        </p:nvSpPr>
        <p:spPr>
          <a:xfrm>
            <a:off x="1860668" y="2583079"/>
            <a:ext cx="8929543" cy="1169551"/>
          </a:xfrm>
          <a:prstGeom prst="rect">
            <a:avLst/>
          </a:prstGeom>
          <a:noFill/>
          <a:ln>
            <a:solidFill>
              <a:schemeClr val="bg1"/>
            </a:solidFill>
          </a:ln>
        </p:spPr>
        <p:txBody>
          <a:bodyPr wrap="square">
            <a:spAutoFit/>
          </a:bodyPr>
          <a:lstStyle/>
          <a:p>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9</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2</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br>
              <a:rPr lang="en-US" sz="1400" b="0" dirty="0">
                <a:solidFill>
                  <a:srgbClr val="D4D4D4"/>
                </a:solidFill>
                <a:effectLst/>
                <a:latin typeface="Fira Code" pitchFamily="1" charset="0"/>
              </a:rPr>
            </a:b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"Result of </a:t>
            </a:r>
            <a:r>
              <a:rPr lang="en-US" sz="1400" b="0" dirty="0" err="1">
                <a:solidFill>
                  <a:srgbClr val="CE9178"/>
                </a:solidFill>
                <a:effectLst/>
                <a:latin typeface="Fira Code" pitchFamily="1" charset="0"/>
              </a:rPr>
              <a:t>addtion</a:t>
            </a:r>
            <a:r>
              <a:rPr lang="en-US" sz="1400" b="0" dirty="0">
                <a:solidFill>
                  <a:srgbClr val="CE9178"/>
                </a:solidFill>
                <a:effectLst/>
                <a:latin typeface="Fira Code" pitchFamily="1" charset="0"/>
              </a:rPr>
              <a:t>: {0}"</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  </a:t>
            </a:r>
            <a:r>
              <a:rPr lang="en-US" sz="1400" b="0" dirty="0">
                <a:solidFill>
                  <a:srgbClr val="6A9955"/>
                </a:solidFill>
                <a:effectLst/>
                <a:latin typeface="Fira Code" pitchFamily="1" charset="0"/>
              </a:rPr>
              <a:t>// Output: 11</a:t>
            </a:r>
            <a:endParaRPr lang="en-US" sz="1400" b="0" dirty="0">
              <a:solidFill>
                <a:srgbClr val="6A9955"/>
              </a:solidFill>
              <a:effectLst/>
              <a:latin typeface="Fira Code" pitchFamily="1" charset="0"/>
            </a:endParaRPr>
          </a:p>
          <a:p>
            <a:endParaRPr lang="en-US" sz="1400" b="0" dirty="0">
              <a:solidFill>
                <a:srgbClr val="D4D4D4"/>
              </a:solidFill>
              <a:effectLst/>
              <a:latin typeface="Fira Code" pitchFamily="1" charset="0"/>
            </a:endParaRPr>
          </a:p>
          <a:p>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"Result of subtraction: {0}"</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 </a:t>
            </a:r>
            <a:r>
              <a:rPr lang="en-US" sz="1400" b="0" dirty="0">
                <a:solidFill>
                  <a:srgbClr val="6A9955"/>
                </a:solidFill>
                <a:effectLst/>
                <a:latin typeface="Fira Code" pitchFamily="1" charset="0"/>
              </a:rPr>
              <a:t>// Output: 7</a:t>
            </a:r>
            <a:endParaRPr lang="en-US" sz="1400" b="0" dirty="0">
              <a:solidFill>
                <a:srgbClr val="D4D4D4"/>
              </a:solidFill>
              <a:effectLst/>
              <a:latin typeface="Fira Code" pitchFamily="1" charset="0"/>
            </a:endParaRPr>
          </a:p>
        </p:txBody>
      </p:sp>
      <p:sp>
        <p:nvSpPr>
          <p:cNvPr id="34" name="TextBox 33"/>
          <p:cNvSpPr txBox="1"/>
          <p:nvPr/>
        </p:nvSpPr>
        <p:spPr>
          <a:xfrm>
            <a:off x="1776016" y="463094"/>
            <a:ext cx="335213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số</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học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gán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3" name="TextBox 12"/>
          <p:cNvSpPr txBox="1"/>
          <p:nvPr/>
        </p:nvSpPr>
        <p:spPr>
          <a:xfrm>
            <a:off x="1945397" y="3733014"/>
            <a:ext cx="8844814" cy="2954655"/>
          </a:xfrm>
          <a:prstGeom prst="rect">
            <a:avLst/>
          </a:prstGeom>
          <a:noFill/>
        </p:spPr>
        <p:txBody>
          <a:bodyPr wrap="square" rtlCol="0">
            <a:spAutoFit/>
          </a:bodyPr>
          <a:lstStyle/>
          <a:p>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nhân</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  </a:t>
            </a:r>
            <a:r>
              <a:rPr lang="en-US" sz="1400" b="0" dirty="0">
                <a:solidFill>
                  <a:srgbClr val="6A9955"/>
                </a:solidFill>
                <a:effectLst/>
                <a:latin typeface="Fira Code" pitchFamily="1" charset="0"/>
              </a:rPr>
              <a:t>// Output: 18</a:t>
            </a:r>
            <a:endParaRPr lang="en-US" sz="1400" b="0" dirty="0">
              <a:solidFill>
                <a:srgbClr val="D4D4D4"/>
              </a:solidFill>
              <a:effectLst/>
              <a:latin typeface="Fira Code" pitchFamily="1" charset="0"/>
            </a:endParaRPr>
          </a:p>
          <a:p>
            <a:endPar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chia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chi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lấy</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dư</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E161F"/>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E161F"/>
              </a:solidFill>
              <a:latin typeface="Times New Roman" panose="02020603050405020304" pitchFamily="18" charset="0"/>
              <a:ea typeface="나눔바른고딕" panose="020B0603020101020101" pitchFamily="50" charset="-127"/>
              <a:cs typeface="Times New Roman" panose="02020603050405020304" pitchFamily="18" charset="0"/>
            </a:endParaRPr>
          </a:p>
          <a:p>
            <a:endParaRPr lang="en-US" altLang="ko-KR" sz="1600" b="1" kern="0" dirty="0">
              <a:solidFill>
                <a:srgbClr val="0E161F"/>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"Result of division: {0}"</a:t>
            </a:r>
            <a:r>
              <a:rPr lang="en-US" sz="1400" b="0" dirty="0">
                <a:solidFill>
                  <a:srgbClr val="D4D4D4"/>
                </a:solidFill>
                <a:effectLst/>
                <a:latin typeface="Fira Code" pitchFamily="1" charset="0"/>
              </a:rPr>
              <a:t>,(</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  </a:t>
            </a:r>
            <a:r>
              <a:rPr lang="en-US" sz="1400" b="0" dirty="0">
                <a:solidFill>
                  <a:srgbClr val="6A9955"/>
                </a:solidFill>
                <a:effectLst/>
                <a:latin typeface="Fira Code" pitchFamily="1" charset="0"/>
              </a:rPr>
              <a:t>// Output: 4</a:t>
            </a:r>
            <a:endParaRPr lang="en-US" sz="1400" b="0" dirty="0">
              <a:solidFill>
                <a:srgbClr val="D4D4D4"/>
              </a:solidFill>
              <a:effectLst/>
              <a:latin typeface="Fira Code" pitchFamily="1" charset="0"/>
            </a:endParaRPr>
          </a:p>
          <a:p>
            <a:br>
              <a:rPr lang="en-US" sz="1400" b="0" dirty="0">
                <a:solidFill>
                  <a:srgbClr val="D4D4D4"/>
                </a:solidFill>
                <a:effectLst/>
                <a:latin typeface="Fira Code" pitchFamily="1" charset="0"/>
              </a:rPr>
            </a:b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"Result of division and remainder: {0}"</a:t>
            </a:r>
            <a:r>
              <a:rPr lang="en-US" sz="1400" b="0" dirty="0">
                <a:solidFill>
                  <a:srgbClr val="D4D4D4"/>
                </a:solidFill>
                <a:effectLst/>
                <a:latin typeface="Fira Code" pitchFamily="1" charset="0"/>
              </a:rPr>
              <a:t>,(</a:t>
            </a:r>
            <a:r>
              <a:rPr lang="en-US" sz="1400" b="0" dirty="0">
                <a:solidFill>
                  <a:srgbClr val="9CDCFE"/>
                </a:solidFill>
                <a:effectLst/>
                <a:latin typeface="Fira Code" pitchFamily="1" charset="0"/>
              </a:rPr>
              <a:t>a</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b</a:t>
            </a:r>
            <a:r>
              <a:rPr lang="en-US" sz="1400" b="0" dirty="0">
                <a:solidFill>
                  <a:srgbClr val="D4D4D4"/>
                </a:solidFill>
                <a:effectLst/>
                <a:latin typeface="Fira Code" pitchFamily="1" charset="0"/>
              </a:rPr>
              <a:t>));</a:t>
            </a:r>
            <a:r>
              <a:rPr lang="en-US" sz="1400" b="0" dirty="0">
                <a:solidFill>
                  <a:srgbClr val="6A9955"/>
                </a:solidFill>
                <a:effectLst/>
                <a:latin typeface="Fira Code" pitchFamily="1" charset="0"/>
              </a:rPr>
              <a:t>// Output: 1</a:t>
            </a:r>
            <a:endParaRPr lang="en-US" sz="1400" b="0" dirty="0">
              <a:solidFill>
                <a:srgbClr val="D4D4D4"/>
              </a:solidFill>
              <a:effectLst/>
              <a:latin typeface="Fira Code" pitchFamily="1" charset="0"/>
            </a:endParaRPr>
          </a:p>
          <a:p>
            <a:endPar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39"/>
          <p:cNvSpPr>
            <a:spLocks noChangeArrowheads="1"/>
          </p:cNvSpPr>
          <p:nvPr/>
        </p:nvSpPr>
        <p:spPr bwMode="auto">
          <a:xfrm>
            <a:off x="1860048" y="3669280"/>
            <a:ext cx="8569325" cy="855663"/>
          </a:xfrm>
          <a:prstGeom prst="rect">
            <a:avLst/>
          </a:prstGeom>
          <a:noFill/>
          <a:ln w="9525">
            <a:noFill/>
            <a:miter lim="800000"/>
          </a:ln>
          <a:effectLst>
            <a:outerShdw blurRad="50800" dist="38100" dir="2700000" algn="tl" rotWithShape="0">
              <a:prstClr val="black"/>
            </a:outerShdw>
          </a:effectLst>
        </p:spPr>
        <p:txBody>
          <a:bodyPr/>
          <a:lstStyle/>
          <a:p>
            <a:pPr algn="ctr" eaLnBrk="1" latinLnBrk="1" hangingPunct="1">
              <a:lnSpc>
                <a:spcPct val="90000"/>
              </a:lnSpc>
              <a:defRPr/>
            </a:pP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고딕" panose="020D0604000000000000" pitchFamily="50" charset="-127"/>
              <a:cs typeface="Times New Roman" panose="02020603050405020304" pitchFamily="18" charset="0"/>
            </a:endParaRPr>
          </a:p>
        </p:txBody>
      </p:sp>
      <p:sp>
        <p:nvSpPr>
          <p:cNvPr id="13" name="Text Box 6"/>
          <p:cNvSpPr txBox="1">
            <a:spLocks noChangeArrowheads="1"/>
          </p:cNvSpPr>
          <p:nvPr/>
        </p:nvSpPr>
        <p:spPr bwMode="auto">
          <a:xfrm>
            <a:off x="2837948" y="3165256"/>
            <a:ext cx="6613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latinLnBrk="1" hangingPunct="1">
              <a:defRPr/>
            </a:pPr>
            <a:r>
              <a:rPr lang="en-US" altLang="ko-KR"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Thank you for your attention</a:t>
            </a:r>
            <a:endParaRPr lang="ko-KR" altLang="en-US"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p:txBody>
      </p:sp>
      <p:pic>
        <p:nvPicPr>
          <p:cNvPr id="8" name="그림 7"/>
          <p:cNvPicPr>
            <a:picLocks noChangeAspect="1"/>
          </p:cNvPicPr>
          <p:nvPr/>
        </p:nvPicPr>
        <p:blipFill>
          <a:blip r:embed="rId1" cstate="print"/>
          <a:stretch>
            <a:fillRect/>
          </a:stretch>
        </p:blipFill>
        <p:spPr>
          <a:xfrm>
            <a:off x="5216018" y="1528357"/>
            <a:ext cx="1925011" cy="19171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나눔바른고딕" panose="020B0603020101020101" pitchFamily="50" charset="-127"/>
                <a:ea typeface="나눔바른고딕" panose="020B0603020101020101" pitchFamily="50" charset="-127"/>
              </a:rPr>
              <a:t>o</a:t>
            </a:r>
            <a:endParaRPr lang="ko-KR" altLang="en-US" dirty="0">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573433" y="1793679"/>
            <a:ext cx="9998240" cy="3908762"/>
          </a:xfrm>
          <a:prstGeom prst="rect">
            <a:avLst/>
          </a:prstGeom>
          <a:noFill/>
        </p:spPr>
        <p:txBody>
          <a:bodyPr wrap="square">
            <a:spAutoFit/>
          </a:bodyPr>
          <a:lstStyle/>
          <a:p>
            <a:r>
              <a:rPr lang="ko-KR" altLang="en-US" sz="1600" b="1" kern="0" dirty="0">
                <a:solidFill>
                  <a:srgbClr val="000000"/>
                </a:solidFill>
                <a:latin typeface="나눔바른고딕" panose="020B0603020101020101" pitchFamily="50" charset="-127"/>
                <a:ea typeface="나눔바른고딕" panose="020B0603020101020101" pitchFamily="50" charset="-127"/>
              </a:rPr>
              <a:t>②</a:t>
            </a: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Thứ</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tự</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ưu</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tiên</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của</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các</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phép</a:t>
            </a:r>
            <a:r>
              <a:rPr lang="en-US" altLang="ko-KR" sz="1600" b="1" dirty="0">
                <a:effectLst/>
                <a:latin typeface="Times New Roman" panose="02020603050405020304" pitchFamily="18" charset="0"/>
                <a:cs typeface="Times New Roman" panose="02020603050405020304" pitchFamily="18" charset="0"/>
              </a:rPr>
              <a:t> </a:t>
            </a:r>
            <a:r>
              <a:rPr lang="en-US" altLang="ko-KR" sz="1600" b="1" dirty="0" err="1">
                <a:effectLst/>
                <a:latin typeface="Times New Roman" panose="02020603050405020304" pitchFamily="18" charset="0"/>
                <a:cs typeface="Times New Roman" panose="02020603050405020304" pitchFamily="18" charset="0"/>
              </a:rPr>
              <a:t>toán</a:t>
            </a:r>
            <a:r>
              <a:rPr lang="en-US" altLang="ko-KR" sz="1600" b="1" dirty="0">
                <a:effectLst/>
                <a:latin typeface="Times New Roman" panose="02020603050405020304" pitchFamily="18" charset="0"/>
                <a:cs typeface="Times New Roman" panose="02020603050405020304" pitchFamily="18" charset="0"/>
              </a:rPr>
              <a:t>:</a:t>
            </a:r>
            <a:endParaRPr lang="en-US" altLang="ko-KR" sz="1600" b="1" dirty="0">
              <a:effectLst/>
              <a:latin typeface="Times New Roman" panose="02020603050405020304" pitchFamily="18" charset="0"/>
              <a:cs typeface="Times New Roman" panose="02020603050405020304" pitchFamily="18" charset="0"/>
            </a:endParaRPr>
          </a:p>
          <a:p>
            <a:r>
              <a:rPr lang="en-US" altLang="ko-KR" sz="1600" dirty="0" err="1">
                <a:effectLst/>
                <a:latin typeface="Times New Roman" panose="02020603050405020304" pitchFamily="18" charset="0"/>
                <a:cs typeface="Times New Roman" panose="02020603050405020304" pitchFamily="18" charset="0"/>
              </a:rPr>
              <a:t>Trong</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biểu</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thức</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toán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tử</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nào</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có</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độ</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ưu</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tiên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cao</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hơn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sẽ</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được</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tính</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trước</a:t>
            </a:r>
            <a:r>
              <a:rPr lang="en-US" altLang="ko-KR" sz="1600" dirty="0">
                <a:effectLst/>
                <a:latin typeface="Times New Roman" panose="02020603050405020304" pitchFamily="18" charset="0"/>
                <a:cs typeface="Times New Roman" panose="02020603050405020304" pitchFamily="18" charset="0"/>
              </a:rPr>
              <a:t>.</a:t>
            </a:r>
            <a:endParaRPr lang="en-US" altLang="ko-KR" sz="1600" dirty="0">
              <a:effectLst/>
              <a:latin typeface="Times New Roman" panose="02020603050405020304" pitchFamily="18" charset="0"/>
              <a:cs typeface="Times New Roman" panose="02020603050405020304" pitchFamily="18" charset="0"/>
            </a:endParaRPr>
          </a:p>
          <a:p>
            <a:endParaRPr lang="en-US" altLang="ko-KR" sz="1600" dirty="0">
              <a:effectLst/>
              <a:latin typeface="Times New Roman" panose="02020603050405020304" pitchFamily="18" charset="0"/>
              <a:cs typeface="Times New Roman" panose="02020603050405020304" pitchFamily="18" charset="0"/>
            </a:endParaRPr>
          </a:p>
          <a:p>
            <a:r>
              <a:rPr lang="en-US" altLang="ko-KR" sz="1600" dirty="0" err="1">
                <a:effectLst/>
                <a:latin typeface="Times New Roman" panose="02020603050405020304" pitchFamily="18" charset="0"/>
                <a:cs typeface="Times New Roman" panose="02020603050405020304" pitchFamily="18" charset="0"/>
              </a:rPr>
              <a:t>Độ</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ưu</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tiên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từ</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cao</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xuống</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thấp</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là</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trong</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ngoặc</a:t>
            </a:r>
            <a:r>
              <a:rPr lang="en-US" altLang="ko-KR" sz="1600" dirty="0">
                <a:effectLst/>
                <a:latin typeface="Times New Roman" panose="02020603050405020304" pitchFamily="18" charset="0"/>
                <a:cs typeface="Times New Roman" panose="02020603050405020304" pitchFamily="18" charset="0"/>
              </a:rPr>
              <a:t> (),       </a:t>
            </a:r>
            <a:r>
              <a:rPr lang="en-US" altLang="ko-KR" sz="1600" dirty="0" err="1">
                <a:effectLst/>
                <a:latin typeface="Times New Roman" panose="02020603050405020304" pitchFamily="18" charset="0"/>
                <a:cs typeface="Times New Roman" panose="02020603050405020304" pitchFamily="18" charset="0"/>
              </a:rPr>
              <a:t>số</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mũ</a:t>
            </a:r>
            <a:r>
              <a:rPr lang="en-US" altLang="ko-KR" sz="1600" dirty="0">
                <a:effectLst/>
                <a:latin typeface="Times New Roman" panose="02020603050405020304" pitchFamily="18" charset="0"/>
                <a:cs typeface="Times New Roman" panose="02020603050405020304" pitchFamily="18" charset="0"/>
              </a:rPr>
              <a:t> – </a:t>
            </a:r>
            <a:r>
              <a:rPr lang="en-US" altLang="ko-KR" sz="1600" dirty="0" err="1">
                <a:effectLst/>
                <a:latin typeface="Times New Roman" panose="02020603050405020304" pitchFamily="18" charset="0"/>
                <a:cs typeface="Times New Roman" panose="02020603050405020304" pitchFamily="18" charset="0"/>
              </a:rPr>
              <a:t>căn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nhân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hoặc</a:t>
            </a:r>
            <a:r>
              <a:rPr lang="en-US" altLang="ko-KR" sz="1600" dirty="0">
                <a:effectLst/>
                <a:latin typeface="Times New Roman" panose="02020603050405020304" pitchFamily="18" charset="0"/>
                <a:cs typeface="Times New Roman" panose="02020603050405020304" pitchFamily="18" charset="0"/>
              </a:rPr>
              <a:t> chia * /,       </a:t>
            </a:r>
            <a:r>
              <a:rPr lang="en-US" altLang="ko-KR" sz="1600" dirty="0" err="1">
                <a:effectLst/>
                <a:latin typeface="Times New Roman" panose="02020603050405020304" pitchFamily="18" charset="0"/>
                <a:cs typeface="Times New Roman" panose="02020603050405020304" pitchFamily="18" charset="0"/>
              </a:rPr>
              <a:t>cộng</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hoặc</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trừ</a:t>
            </a:r>
            <a:endParaRPr lang="en-US" altLang="ko-KR" sz="1600" dirty="0">
              <a:effectLst/>
              <a:latin typeface="Times New Roman" panose="02020603050405020304" pitchFamily="18" charset="0"/>
              <a:cs typeface="Times New Roman" panose="02020603050405020304" pitchFamily="18" charset="0"/>
            </a:endParaRPr>
          </a:p>
          <a:p>
            <a:r>
              <a:rPr lang="en-US" altLang="ko-KR" sz="1600" dirty="0">
                <a:effectLst/>
                <a:latin typeface="Times New Roman" panose="02020603050405020304" pitchFamily="18" charset="0"/>
                <a:cs typeface="Times New Roman" panose="02020603050405020304" pitchFamily="18" charset="0"/>
              </a:rPr>
              <a:t> </a:t>
            </a:r>
            <a:endParaRPr lang="en-US" altLang="ko-KR" sz="1600" dirty="0">
              <a:solidFill>
                <a:srgbClr val="FF0000"/>
              </a:solidFill>
              <a:effectLst/>
              <a:latin typeface="Times New Roman" panose="02020603050405020304" pitchFamily="18" charset="0"/>
              <a:cs typeface="Times New Roman" panose="02020603050405020304" pitchFamily="18" charset="0"/>
            </a:endParaRPr>
          </a:p>
          <a:p>
            <a:r>
              <a:rPr lang="en-US" altLang="ko-KR" sz="1600" dirty="0">
                <a:effectLst/>
                <a:latin typeface="Times New Roman" panose="02020603050405020304" pitchFamily="18" charset="0"/>
                <a:cs typeface="Times New Roman" panose="02020603050405020304" pitchFamily="18" charset="0"/>
              </a:rPr>
              <a:t>Khi </a:t>
            </a:r>
            <a:r>
              <a:rPr lang="en-US" altLang="ko-KR" sz="1600" dirty="0" err="1">
                <a:effectLst/>
                <a:latin typeface="Times New Roman" panose="02020603050405020304" pitchFamily="18" charset="0"/>
                <a:cs typeface="Times New Roman" panose="02020603050405020304" pitchFamily="18" charset="0"/>
              </a:rPr>
              <a:t>độ</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ưu</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tiên</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ngang</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nhau</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sẽ</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tính</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từ</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trái</a:t>
            </a:r>
            <a:r>
              <a:rPr lang="en-US" altLang="ko-KR" sz="1600" dirty="0">
                <a:effectLst/>
                <a:latin typeface="Times New Roman" panose="02020603050405020304" pitchFamily="18" charset="0"/>
                <a:cs typeface="Times New Roman" panose="02020603050405020304" pitchFamily="18" charset="0"/>
              </a:rPr>
              <a:t> qua </a:t>
            </a:r>
            <a:r>
              <a:rPr lang="en-US" altLang="ko-KR" sz="1600" dirty="0" err="1">
                <a:effectLst/>
                <a:latin typeface="Times New Roman" panose="02020603050405020304" pitchFamily="18" charset="0"/>
                <a:cs typeface="Times New Roman" panose="02020603050405020304" pitchFamily="18" charset="0"/>
              </a:rPr>
              <a:t>phải</a:t>
            </a:r>
            <a:endParaRPr lang="en-US" altLang="ko-KR" sz="1600" dirty="0">
              <a:effectLst/>
              <a:latin typeface="Times New Roman" panose="02020603050405020304" pitchFamily="18" charset="0"/>
              <a:cs typeface="Times New Roman" panose="02020603050405020304" pitchFamily="18" charset="0"/>
            </a:endParaRPr>
          </a:p>
          <a:p>
            <a:endParaRPr lang="en-US" altLang="ko-KR" sz="1600" dirty="0">
              <a:effectLst/>
              <a:latin typeface="Times New Roman" panose="02020603050405020304" pitchFamily="18" charset="0"/>
              <a:cs typeface="Times New Roman" panose="02020603050405020304" pitchFamily="18" charset="0"/>
            </a:endParaRPr>
          </a:p>
          <a:p>
            <a:r>
              <a:rPr lang="en-US" sz="1600" b="0" dirty="0">
                <a:effectLst/>
                <a:latin typeface="Times New Roman" panose="02020603050405020304" pitchFamily="18" charset="0"/>
                <a:ea typeface="Tahoma" panose="020B0604030504040204" pitchFamily="34" charset="0"/>
                <a:cs typeface="Times New Roman" panose="02020603050405020304" pitchFamily="18" charset="0"/>
              </a:rPr>
              <a:t>VD:</a:t>
            </a:r>
            <a:br>
              <a:rPr lang="en-US" sz="1600" b="0" dirty="0">
                <a:solidFill>
                  <a:srgbClr val="D4D4D4"/>
                </a:solidFill>
                <a:effectLst/>
                <a:latin typeface="Fira Code" pitchFamily="1" charset="0"/>
              </a:rPr>
            </a:b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B5CEA8"/>
                </a:solidFill>
                <a:effectLst/>
                <a:latin typeface="Fira Code" pitchFamily="1" charset="0"/>
              </a:rPr>
              <a:t>5</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a:t>
            </a:r>
            <a:r>
              <a:rPr lang="en-US" b="0" dirty="0">
                <a:solidFill>
                  <a:srgbClr val="6A9955"/>
                </a:solidFill>
                <a:effectLst/>
                <a:latin typeface="Fira Code" pitchFamily="1" charset="0"/>
              </a:rPr>
              <a:t>// 11</a:t>
            </a:r>
            <a:endParaRPr lang="en-US" b="0" dirty="0">
              <a:solidFill>
                <a:srgbClr val="D4D4D4"/>
              </a:solidFill>
              <a:effectLst/>
              <a:latin typeface="Fira Code" pitchFamily="1" charset="0"/>
            </a:endParaRPr>
          </a:p>
          <a:p>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B5CEA8"/>
                </a:solidFill>
                <a:effectLst/>
                <a:latin typeface="Fira Code" pitchFamily="1" charset="0"/>
              </a:rPr>
              <a:t>6</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a:t>
            </a:r>
            <a:r>
              <a:rPr lang="en-US" b="0" dirty="0">
                <a:solidFill>
                  <a:srgbClr val="6A9955"/>
                </a:solidFill>
                <a:effectLst/>
                <a:latin typeface="Fira Code" pitchFamily="1" charset="0"/>
              </a:rPr>
              <a:t>// 9</a:t>
            </a:r>
            <a:endParaRPr lang="en-US" b="0" dirty="0">
              <a:solidFill>
                <a:srgbClr val="D4D4D4"/>
              </a:solidFill>
              <a:effectLst/>
              <a:latin typeface="Fira Code" pitchFamily="1" charset="0"/>
            </a:endParaRPr>
          </a:p>
          <a:p>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B5CEA8"/>
                </a:solidFill>
                <a:effectLst/>
                <a:latin typeface="Fira Code" pitchFamily="1" charset="0"/>
              </a:rPr>
              <a:t>6</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a:t>
            </a:r>
            <a:r>
              <a:rPr lang="en-US" b="0" dirty="0">
                <a:solidFill>
                  <a:srgbClr val="6A9955"/>
                </a:solidFill>
                <a:effectLst/>
                <a:latin typeface="Fira Code" pitchFamily="1" charset="0"/>
              </a:rPr>
              <a:t>// 2</a:t>
            </a:r>
            <a:endParaRPr lang="en-US" b="0" dirty="0">
              <a:solidFill>
                <a:srgbClr val="D4D4D4"/>
              </a:solidFill>
              <a:effectLst/>
              <a:latin typeface="Fira Code" pitchFamily="1" charset="0"/>
            </a:endParaRPr>
          </a:p>
          <a:p>
            <a:endParaRPr lang="en-US" altLang="ko-KR" dirty="0">
              <a:solidFill>
                <a:schemeClr val="lt1"/>
              </a:solidFill>
            </a:endParaRPr>
          </a:p>
          <a:p>
            <a:endParaRPr lang="en-US" altLang="ko-KR" sz="1600" dirty="0">
              <a:effectLst/>
              <a:latin typeface="Times New Roman" panose="02020603050405020304" pitchFamily="18" charset="0"/>
              <a:cs typeface="Times New Roman" panose="02020603050405020304" pitchFamily="18" charset="0"/>
            </a:endParaRPr>
          </a:p>
          <a:p>
            <a:endParaRPr lang="en-US" altLang="ko-KR" sz="1600" b="1" dirty="0">
              <a:effectLst/>
              <a:latin typeface="Times New Roman" panose="02020603050405020304" pitchFamily="18" charset="0"/>
              <a:cs typeface="Times New Roman" panose="02020603050405020304" pitchFamily="18" charset="0"/>
            </a:endParaRPr>
          </a:p>
          <a:p>
            <a:r>
              <a:rPr lang="en-US" altLang="ko-KR" sz="1600" b="1" dirty="0">
                <a:latin typeface="Times New Roman" panose="02020603050405020304" pitchFamily="18" charset="0"/>
                <a:cs typeface="Times New Roman" panose="02020603050405020304" pitchFamily="18" charset="0"/>
              </a:rPr>
              <a:t>	</a:t>
            </a:r>
            <a:endParaRPr lang="en-US" altLang="ko-KR" sz="1600" b="1" dirty="0">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1743770" y="449502"/>
            <a:ext cx="335213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số</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học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gán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Rectangle: Rounded Corners 10"/>
          <p:cNvSpPr/>
          <p:nvPr/>
        </p:nvSpPr>
        <p:spPr>
          <a:xfrm>
            <a:off x="4425351" y="2609143"/>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
        <p:nvSpPr>
          <p:cNvPr id="30" name="Rectangle: Rounded Corners 29"/>
          <p:cNvSpPr/>
          <p:nvPr/>
        </p:nvSpPr>
        <p:spPr>
          <a:xfrm>
            <a:off x="5987591" y="2609142"/>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
        <p:nvSpPr>
          <p:cNvPr id="31" name="Rectangle: Rounded Corners 30"/>
          <p:cNvSpPr/>
          <p:nvPr/>
        </p:nvSpPr>
        <p:spPr>
          <a:xfrm>
            <a:off x="7384230" y="2599162"/>
            <a:ext cx="216817" cy="18743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
        <p:nvSpPr>
          <p:cNvPr id="35" name="Rectangle: Rounded Corners 34"/>
          <p:cNvSpPr/>
          <p:nvPr/>
        </p:nvSpPr>
        <p:spPr>
          <a:xfrm>
            <a:off x="9261134" y="2609142"/>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95841"/>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3431" y="1663364"/>
            <a:ext cx="9534280" cy="430887"/>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1776016" y="456328"/>
            <a:ext cx="335213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số</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học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gán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0" name="TextBox 29"/>
          <p:cNvSpPr txBox="1"/>
          <p:nvPr/>
        </p:nvSpPr>
        <p:spPr>
          <a:xfrm>
            <a:off x="1687576" y="2223684"/>
            <a:ext cx="9884097" cy="830997"/>
          </a:xfrm>
          <a:prstGeom prst="rect">
            <a:avLst/>
          </a:prstGeom>
          <a:noFill/>
        </p:spPr>
        <p:txBody>
          <a:bodyPr wrap="square">
            <a:spAutoFit/>
          </a:bodyPr>
          <a:lstStyle/>
          <a:p>
            <a:r>
              <a:rPr lang="en-US" altLang="ko-KR" sz="1600" b="0" dirty="0" err="1">
                <a:solidFill>
                  <a:srgbClr val="000000"/>
                </a:solidFill>
                <a:effectLst/>
                <a:latin typeface="Times New Roman" panose="02020603050405020304" pitchFamily="18" charset="0"/>
                <a:cs typeface="Times New Roman" panose="02020603050405020304" pitchFamily="18" charset="0"/>
              </a:rPr>
              <a:t>Toán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tử</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gán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dùng</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để</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gán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giá</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trị</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biểu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thức</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giá</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trị</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vào</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biến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Các</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toán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tử</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gán</a:t>
            </a:r>
            <a:r>
              <a:rPr lang="en-US" altLang="ko-KR" sz="1600" dirty="0">
                <a:solidFill>
                  <a:srgbClr val="000000"/>
                </a:solidFill>
                <a:latin typeface="Times New Roman" panose="02020603050405020304" pitchFamily="18" charset="0"/>
                <a:cs typeface="Times New Roman" panose="02020603050405020304" pitchFamily="18" charset="0"/>
              </a:rPr>
              <a:t> bao </a:t>
            </a:r>
            <a:r>
              <a:rPr lang="en-US" altLang="ko-KR" sz="1600" dirty="0" err="1">
                <a:solidFill>
                  <a:srgbClr val="000000"/>
                </a:solidFill>
                <a:latin typeface="Times New Roman" panose="02020603050405020304" pitchFamily="18" charset="0"/>
                <a:cs typeface="Times New Roman" panose="02020603050405020304" pitchFamily="18" charset="0"/>
              </a:rPr>
              <a:t>gồm</a:t>
            </a:r>
            <a:r>
              <a:rPr lang="en-US" altLang="ko-KR" sz="1600" dirty="0">
                <a:solidFill>
                  <a:srgbClr val="000000"/>
                </a:solidFill>
                <a:latin typeface="Times New Roman" panose="02020603050405020304" pitchFamily="18" charset="0"/>
                <a:cs typeface="Times New Roman" panose="02020603050405020304" pitchFamily="18" charset="0"/>
              </a:rPr>
              <a:t>:</a:t>
            </a:r>
            <a:endParaRPr lang="en-US" altLang="ko-KR" sz="1600" dirty="0">
              <a:solidFill>
                <a:srgbClr val="000000"/>
              </a:solidFill>
              <a:latin typeface="Times New Roman" panose="02020603050405020304" pitchFamily="18" charset="0"/>
              <a:cs typeface="Times New Roman" panose="02020603050405020304" pitchFamily="18" charset="0"/>
            </a:endParaRPr>
          </a:p>
          <a:p>
            <a:endParaRPr lang="en-US" altLang="ko-KR" sz="1600" b="0" dirty="0">
              <a:solidFill>
                <a:srgbClr val="000000"/>
              </a:solidFill>
              <a:effectLst/>
              <a:latin typeface="Times New Roman" panose="02020603050405020304" pitchFamily="18" charset="0"/>
              <a:cs typeface="Times New Roman" panose="02020603050405020304" pitchFamily="18" charset="0"/>
            </a:endParaRPr>
          </a:p>
          <a:p>
            <a:endParaRPr lang="en-US" altLang="ko-KR" sz="1600" b="0" dirty="0">
              <a:solidFill>
                <a:srgbClr val="000000"/>
              </a:solidFill>
              <a:effectLst/>
              <a:latin typeface="Times New Roman" panose="02020603050405020304" pitchFamily="18" charset="0"/>
              <a:cs typeface="Times New Roman" panose="02020603050405020304" pitchFamily="18" charset="0"/>
            </a:endParaRPr>
          </a:p>
        </p:txBody>
      </p:sp>
      <p:graphicFrame>
        <p:nvGraphicFramePr>
          <p:cNvPr id="11" name="Table 12"/>
          <p:cNvGraphicFramePr>
            <a:graphicFrameLocks noGrp="1"/>
          </p:cNvGraphicFramePr>
          <p:nvPr/>
        </p:nvGraphicFramePr>
        <p:xfrm>
          <a:off x="1678872" y="2622094"/>
          <a:ext cx="9534280" cy="3849590"/>
        </p:xfrm>
        <a:graphic>
          <a:graphicData uri="http://schemas.openxmlformats.org/drawingml/2006/table">
            <a:tbl>
              <a:tblPr firstRow="1" bandRow="1">
                <a:tableStyleId>{5C22544A-7EE6-4342-B048-85BDC9FD1C3A}</a:tableStyleId>
              </a:tblPr>
              <a:tblGrid>
                <a:gridCol w="1274015"/>
                <a:gridCol w="4173777"/>
                <a:gridCol w="4086488"/>
              </a:tblGrid>
              <a:tr h="374870">
                <a:tc>
                  <a:txBody>
                    <a:bodyPr/>
                    <a:lstStyle/>
                    <a:p>
                      <a:pPr algn="ct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err="1">
                          <a:latin typeface="Times New Roman" panose="02020603050405020304" pitchFamily="18" charset="0"/>
                          <a:cs typeface="Times New Roman" panose="02020603050405020304" pitchFamily="18" charset="0"/>
                        </a:rPr>
                        <a:t>Diễn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endParaRPr lang="en-US" dirty="0">
                        <a:latin typeface="Times New Roman" panose="02020603050405020304" pitchFamily="18" charset="0"/>
                        <a:cs typeface="Times New Roman" panose="02020603050405020304" pitchFamily="18" charset="0"/>
                      </a:endParaRPr>
                    </a:p>
                  </a:txBody>
                  <a:tcPr/>
                </a:tc>
              </a:tr>
              <a:tr h="28182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dấu</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10 + 12 // x = 22</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txBody>
                  <a:tcPr/>
                </a:tc>
              </a:tr>
              <a:tr h="37487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err="1">
                          <a:latin typeface="Times New Roman" panose="02020603050405020304" pitchFamily="18" charset="0"/>
                          <a:cs typeface="Times New Roman" panose="02020603050405020304" pitchFamily="18" charset="0"/>
                        </a:rPr>
                        <a:t>Cộng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đương</a:t>
                      </a:r>
                      <a:r>
                        <a:rPr lang="en-US" sz="1600" dirty="0">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x = x + 2</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3</a:t>
                      </a:r>
                      <a:endParaRPr lang="en-US" sz="1600" b="0" dirty="0">
                        <a:solidFill>
                          <a:srgbClr val="569CD6"/>
                        </a:solidFill>
                        <a:effectLst/>
                        <a:latin typeface="Fira Code" pitchFamily="1"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x += 2 // x = 5</a:t>
                      </a:r>
                      <a:endParaRPr lang="en-US" sz="1600" dirty="0">
                        <a:latin typeface="Times New Roman" panose="02020603050405020304" pitchFamily="18" charset="0"/>
                        <a:cs typeface="Times New Roman" panose="02020603050405020304" pitchFamily="18" charset="0"/>
                      </a:endParaRPr>
                    </a:p>
                  </a:txBody>
                  <a:tcPr/>
                </a:tc>
              </a:tr>
              <a:tr h="37487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err="1">
                          <a:latin typeface="Times New Roman" panose="02020603050405020304" pitchFamily="18" charset="0"/>
                          <a:cs typeface="Times New Roman" panose="02020603050405020304" pitchFamily="18" charset="0"/>
                        </a:rPr>
                        <a:t>Bớt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đương</a:t>
                      </a:r>
                      <a:r>
                        <a:rPr lang="en-US" sz="1600" dirty="0">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x = x - 10</a:t>
                      </a:r>
                      <a:endParaRPr 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22</a:t>
                      </a:r>
                      <a:endParaRPr lang="en-US" sz="1600" b="0" dirty="0">
                        <a:solidFill>
                          <a:srgbClr val="569CD6"/>
                        </a:solidFill>
                        <a:effectLst/>
                        <a:latin typeface="Fira Code" pitchFamily="1"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x -= 20 // x = 2</a:t>
                      </a:r>
                      <a:endParaRPr lang="en-US" sz="1600" dirty="0">
                        <a:latin typeface="Times New Roman" panose="02020603050405020304" pitchFamily="18" charset="0"/>
                        <a:cs typeface="Times New Roman" panose="02020603050405020304" pitchFamily="18" charset="0"/>
                      </a:endParaRPr>
                    </a:p>
                  </a:txBody>
                  <a:tcPr/>
                </a:tc>
              </a:tr>
              <a:tr h="37487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err="1">
                          <a:latin typeface="Times New Roman" panose="02020603050405020304" pitchFamily="18" charset="0"/>
                          <a:cs typeface="Times New Roman" panose="02020603050405020304" pitchFamily="18" charset="0"/>
                        </a:rPr>
                        <a:t>Nhân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endParaRPr lang="en-US"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đương</a:t>
                      </a:r>
                      <a:r>
                        <a:rPr lang="en-US" sz="1600" dirty="0">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x = x * 3</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9</a:t>
                      </a:r>
                      <a:endParaRPr lang="en-US" sz="1600" b="0" dirty="0">
                        <a:solidFill>
                          <a:srgbClr val="569CD6"/>
                        </a:solidFill>
                        <a:effectLst/>
                        <a:latin typeface="Fira Code" pitchFamily="1"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x *= 3 // x = 27</a:t>
                      </a:r>
                      <a:endParaRPr lang="en-US" sz="1600" dirty="0">
                        <a:latin typeface="Times New Roman" panose="02020603050405020304" pitchFamily="18" charset="0"/>
                        <a:cs typeface="Times New Roman" panose="02020603050405020304" pitchFamily="18" charset="0"/>
                      </a:endParaRPr>
                    </a:p>
                  </a:txBody>
                  <a:tcPr/>
                </a:tc>
              </a:tr>
              <a:tr h="37487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Chia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đương</a:t>
                      </a:r>
                      <a:r>
                        <a:rPr lang="en-US" sz="1600" dirty="0">
                          <a:latin typeface="Times New Roman" panose="02020603050405020304" pitchFamily="18" charset="0"/>
                          <a:cs typeface="Times New Roman" panose="02020603050405020304" pitchFamily="18" charset="0"/>
                        </a:rPr>
                        <a:t> x = x / 2</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12</a:t>
                      </a:r>
                      <a:endParaRPr lang="en-US" sz="1600" b="0" dirty="0">
                        <a:solidFill>
                          <a:srgbClr val="569CD6"/>
                        </a:solidFill>
                        <a:effectLst/>
                        <a:latin typeface="Fira Code" pitchFamily="1"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x /= 3 // x = 4</a:t>
                      </a:r>
                      <a:endParaRPr lang="en-US" sz="1600" dirty="0">
                        <a:latin typeface="Times New Roman" panose="02020603050405020304" pitchFamily="18" charset="0"/>
                        <a:cs typeface="Times New Roman" panose="02020603050405020304" pitchFamily="18" charset="0"/>
                      </a:endParaRPr>
                    </a:p>
                  </a:txBody>
                  <a:tcPr/>
                </a:tc>
              </a:tr>
              <a:tr h="374870">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Chia </a:t>
                      </a:r>
                      <a:r>
                        <a:rPr lang="en-US" sz="1600" dirty="0" err="1">
                          <a:latin typeface="Times New Roman" panose="02020603050405020304" pitchFamily="18" charset="0"/>
                          <a:cs typeface="Times New Roman" panose="02020603050405020304" pitchFamily="18" charset="0"/>
                        </a:rPr>
                        <a:t>lấy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dư</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trái</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lượng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đương</a:t>
                      </a:r>
                      <a:r>
                        <a:rPr lang="en-US" sz="1600" dirty="0">
                          <a:latin typeface="Times New Roman" panose="02020603050405020304" pitchFamily="18" charset="0"/>
                          <a:cs typeface="Times New Roman" panose="02020603050405020304" pitchFamily="18" charset="0"/>
                        </a:rPr>
                        <a:t> x = x %  3</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int x = 10</a:t>
                      </a:r>
                      <a:endParaRPr lang="en-US" sz="1600" b="0" dirty="0">
                        <a:solidFill>
                          <a:srgbClr val="569CD6"/>
                        </a:solidFill>
                        <a:effectLst/>
                        <a:latin typeface="Fira Code" pitchFamily="1" charset="0"/>
                      </a:endParaRPr>
                    </a:p>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x += 3 // x = 1</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948641" y="1959773"/>
            <a:ext cx="7003973" cy="347787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457200" indent="-457200">
              <a:buAutoNum type="arabicPeriod"/>
            </a:pPr>
            <a:r>
              <a:rPr lang="en-US" altLang="ko-KR" b="1" dirty="0" err="1">
                <a:latin typeface="Times New Roman" panose="02020603050405020304" pitchFamily="18" charset="0"/>
                <a:ea typeface="나눔바른고딕" panose="020B0603020101020101" pitchFamily="50" charset="-127"/>
                <a:cs typeface="Times New Roman" panose="02020603050405020304" pitchFamily="18" charset="0"/>
              </a:rPr>
              <a:t>Introdution</a:t>
            </a: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 C# language and .NET Platform</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Object-Oriented Programming (OOP) with C#</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Lambda Expression, Delegate, Event in C#</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Networking</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Entity Framework and </a:t>
            </a:r>
            <a:r>
              <a:rPr lang="en-US" altLang="ko-KR" b="1" dirty="0" err="1">
                <a:latin typeface="Times New Roman" panose="02020603050405020304" pitchFamily="18" charset="0"/>
                <a:ea typeface="나눔바른고딕" panose="020B0603020101020101" pitchFamily="50" charset="-127"/>
                <a:cs typeface="Times New Roman" panose="02020603050405020304" pitchFamily="18" charset="0"/>
              </a:rPr>
              <a:t>LinQ</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a:p>
            <a:pPr marL="457200" indent="-457200">
              <a:buAutoNum type="arabicPeriod"/>
            </a:pPr>
            <a:r>
              <a:rPr lang="en-US" altLang="ko-KR" b="1" dirty="0" err="1">
                <a:latin typeface="Times New Roman" panose="02020603050405020304" pitchFamily="18" charset="0"/>
                <a:ea typeface="나눔바른고딕" panose="020B0603020101020101" pitchFamily="50" charset="-127"/>
                <a:cs typeface="Times New Roman" panose="02020603050405020304" pitchFamily="18" charset="0"/>
              </a:rPr>
              <a:t>Winform</a:t>
            </a:r>
            <a:r>
              <a:rPr lang="en-US" altLang="ko-KR" b="1" dirty="0">
                <a:latin typeface="Times New Roman" panose="02020603050405020304" pitchFamily="18" charset="0"/>
                <a:ea typeface="나눔바른고딕" panose="020B0603020101020101" pitchFamily="50" charset="-127"/>
                <a:cs typeface="Times New Roman" panose="02020603050405020304" pitchFamily="18" charset="0"/>
              </a:rPr>
              <a:t> Control</a:t>
            </a:r>
            <a:endParaRPr lang="en-US" altLang="ko-KR" b="1"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3431" y="1663364"/>
            <a:ext cx="9534280" cy="471796"/>
          </a:xfrm>
          <a:prstGeom prst="rect">
            <a:avLst/>
          </a:prstGeom>
        </p:spPr>
        <p:txBody>
          <a:bodyPr wrap="square">
            <a:spAutoFit/>
          </a:bodyPr>
          <a:lstStyle/>
          <a:p>
            <a:pPr>
              <a:lnSpc>
                <a:spcPct val="150000"/>
              </a:lnSpc>
            </a:pPr>
            <a:r>
              <a:rPr lang="ko-KR" altLang="en-US"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 --</a:t>
            </a:r>
            <a:endParaRPr lang="en-US" altLang="ko-KR"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1896150" y="476921"/>
            <a:ext cx="335213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số</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học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gán</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0" name="TextBox 29"/>
          <p:cNvSpPr txBox="1"/>
          <p:nvPr/>
        </p:nvSpPr>
        <p:spPr>
          <a:xfrm>
            <a:off x="1623283" y="2206223"/>
            <a:ext cx="4862358" cy="1323439"/>
          </a:xfrm>
          <a:prstGeom prst="rect">
            <a:avLst/>
          </a:prstGeom>
          <a:noFill/>
        </p:spPr>
        <p:txBody>
          <a:bodyPr wrap="square">
            <a:spAutoFit/>
          </a:bodyPr>
          <a:lstStyle/>
          <a:p>
            <a:r>
              <a:rPr lang="en-US" altLang="ko-KR" sz="1600" dirty="0" err="1">
                <a:solidFill>
                  <a:srgbClr val="000000"/>
                </a:solidFill>
                <a:latin typeface="Times New Roman" panose="02020603050405020304" pitchFamily="18" charset="0"/>
                <a:cs typeface="Times New Roman" panose="02020603050405020304" pitchFamily="18" charset="0"/>
              </a:rPr>
              <a:t>Toán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tử</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là</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thêm</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vào</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biến</a:t>
            </a:r>
            <a:r>
              <a:rPr lang="en-US" altLang="ko-KR" sz="1600" dirty="0">
                <a:solidFill>
                  <a:srgbClr val="000000"/>
                </a:solidFill>
                <a:latin typeface="Times New Roman" panose="02020603050405020304" pitchFamily="18" charset="0"/>
                <a:cs typeface="Times New Roman" panose="02020603050405020304" pitchFamily="18" charset="0"/>
              </a:rPr>
              <a:t> 1 </a:t>
            </a:r>
            <a:r>
              <a:rPr lang="en-US" altLang="ko-KR" sz="1600" dirty="0" err="1">
                <a:solidFill>
                  <a:srgbClr val="000000"/>
                </a:solidFill>
                <a:latin typeface="Times New Roman" panose="02020603050405020304" pitchFamily="18" charset="0"/>
                <a:cs typeface="Times New Roman" panose="02020603050405020304" pitchFamily="18" charset="0"/>
              </a:rPr>
              <a:t>đơn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vị</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là</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bớt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đi</a:t>
            </a:r>
            <a:r>
              <a:rPr lang="en-US" altLang="ko-KR" sz="1600" dirty="0">
                <a:solidFill>
                  <a:srgbClr val="000000"/>
                </a:solidFill>
                <a:latin typeface="Times New Roman" panose="02020603050405020304" pitchFamily="18" charset="0"/>
                <a:cs typeface="Times New Roman" panose="02020603050405020304" pitchFamily="18" charset="0"/>
              </a:rPr>
              <a:t> 1 </a:t>
            </a:r>
            <a:r>
              <a:rPr lang="en-US" altLang="ko-KR" sz="1600" dirty="0" err="1">
                <a:solidFill>
                  <a:srgbClr val="000000"/>
                </a:solidFill>
                <a:latin typeface="Times New Roman" panose="02020603050405020304" pitchFamily="18" charset="0"/>
                <a:cs typeface="Times New Roman" panose="02020603050405020304" pitchFamily="18" charset="0"/>
              </a:rPr>
              <a:t>đơn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vị</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hai</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toán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tử</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này</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có</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thể</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viết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vào</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bên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trái</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hoặc</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bên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phải</a:t>
            </a:r>
            <a:r>
              <a:rPr lang="en-US" altLang="ko-KR" sz="1600" dirty="0">
                <a:solidFill>
                  <a:srgbClr val="000000"/>
                </a:solidFill>
                <a:latin typeface="Times New Roman" panose="02020603050405020304" pitchFamily="18" charset="0"/>
                <a:cs typeface="Times New Roman" panose="02020603050405020304" pitchFamily="18" charset="0"/>
              </a:rPr>
              <a:t>.</a:t>
            </a:r>
            <a:endParaRPr lang="en-US" altLang="ko-KR" sz="1600" dirty="0">
              <a:solidFill>
                <a:srgbClr val="000000"/>
              </a:solidFill>
              <a:latin typeface="Times New Roman" panose="02020603050405020304" pitchFamily="18" charset="0"/>
              <a:cs typeface="Times New Roman" panose="02020603050405020304" pitchFamily="18" charset="0"/>
            </a:endParaRPr>
          </a:p>
          <a:p>
            <a:endParaRPr lang="en-US" altLang="ko-KR" sz="1600" dirty="0">
              <a:solidFill>
                <a:srgbClr val="000000"/>
              </a:solidFill>
              <a:latin typeface="Times New Roman" panose="02020603050405020304" pitchFamily="18" charset="0"/>
              <a:cs typeface="Times New Roman" panose="02020603050405020304" pitchFamily="18" charset="0"/>
            </a:endParaRPr>
          </a:p>
          <a:p>
            <a:r>
              <a:rPr lang="en-US" altLang="ko-KR" sz="1600" dirty="0" err="1">
                <a:solidFill>
                  <a:srgbClr val="000000"/>
                </a:solidFill>
                <a:latin typeface="Times New Roman" panose="02020603050405020304" pitchFamily="18" charset="0"/>
                <a:cs typeface="Times New Roman" panose="02020603050405020304" pitchFamily="18" charset="0"/>
              </a:rPr>
              <a:t>Nếu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viết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độc</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lập</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thì</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vị</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trí</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của</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a:solidFill>
                  <a:srgbClr val="FF0000"/>
                </a:solidFill>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không</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khác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biệt</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Tuy</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nhiên</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trong</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biểu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thức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thì</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có</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sự</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khác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biệt</a:t>
            </a:r>
            <a:r>
              <a:rPr lang="en-US" altLang="ko-KR" sz="1600" dirty="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pic>
        <p:nvPicPr>
          <p:cNvPr id="39" name="Picture 38"/>
          <p:cNvPicPr>
            <a:picLocks noChangeAspect="1"/>
          </p:cNvPicPr>
          <p:nvPr/>
        </p:nvPicPr>
        <p:blipFill>
          <a:blip r:embed="rId11"/>
          <a:stretch>
            <a:fillRect/>
          </a:stretch>
        </p:blipFill>
        <p:spPr>
          <a:xfrm>
            <a:off x="7513828" y="2206773"/>
            <a:ext cx="4108644" cy="1159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p:cNvSpPr txBox="1"/>
          <p:nvPr/>
        </p:nvSpPr>
        <p:spPr>
          <a:xfrm>
            <a:off x="1677275" y="3821236"/>
            <a:ext cx="9849624" cy="584775"/>
          </a:xfrm>
          <a:prstGeom prst="rect">
            <a:avLst/>
          </a:prstGeom>
          <a:solidFill>
            <a:schemeClr val="bg1"/>
          </a:solidFill>
        </p:spPr>
        <p:txBody>
          <a:bodyPr wrap="square" rtlCol="0">
            <a:spAutoFit/>
          </a:bodyPr>
          <a:lstStyle/>
          <a:p>
            <a:r>
              <a:rPr lang="en-US" altLang="ko-KR" sz="1600" dirty="0" err="1">
                <a:latin typeface="Times New Roman" panose="02020603050405020304" pitchFamily="18" charset="0"/>
                <a:cs typeface="Times New Roman" panose="02020603050405020304" pitchFamily="18" charset="0"/>
              </a:rPr>
              <a:t>Trong</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biểu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thức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Nếu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viết</a:t>
            </a:r>
            <a:r>
              <a:rPr lang="en-US" altLang="ko-KR" sz="1600" dirty="0">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++x</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thì</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toán</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tử</a:t>
            </a:r>
            <a:r>
              <a:rPr lang="en-US" altLang="ko-KR" sz="1600" dirty="0">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sẽ</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được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thực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trước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rồi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mới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gán</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vào</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biểu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thức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nếu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viết</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sau</a:t>
            </a:r>
            <a:r>
              <a:rPr lang="en-US" altLang="ko-KR" sz="1600" dirty="0">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x++</a:t>
            </a:r>
            <a:r>
              <a:rPr lang="en-US" altLang="ko-KR" sz="1600" dirty="0">
                <a:latin typeface="Times New Roman" panose="02020603050405020304" pitchFamily="18" charset="0"/>
                <a:cs typeface="Times New Roman" panose="02020603050405020304" pitchFamily="18" charset="0"/>
              </a:rPr>
              <a:t>)</a:t>
            </a:r>
            <a:r>
              <a:rPr lang="en-US" altLang="ko-KR" sz="1600" b="1" dirty="0">
                <a:solidFill>
                  <a:srgbClr val="FF0000"/>
                </a:solidFill>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thì</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biểu</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thực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được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hành</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rồi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toán</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tử</a:t>
            </a:r>
            <a:r>
              <a:rPr lang="en-US" altLang="ko-KR" sz="1600" dirty="0">
                <a:latin typeface="Times New Roman" panose="02020603050405020304" pitchFamily="18" charset="0"/>
                <a:cs typeface="Times New Roman" panose="02020603050405020304" pitchFamily="18" charset="0"/>
              </a:rPr>
              <a:t> </a:t>
            </a:r>
            <a:r>
              <a:rPr lang="en-US" altLang="ko-KR" sz="1600" b="1" dirty="0">
                <a:solidFill>
                  <a:srgbClr val="FF0000"/>
                </a:solidFill>
                <a:latin typeface="Times New Roman" panose="02020603050405020304" pitchFamily="18" charset="0"/>
                <a:cs typeface="Times New Roman" panose="02020603050405020304" pitchFamily="18" charset="0"/>
              </a:rPr>
              <a:t>++</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mới</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được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thực</a:t>
            </a:r>
            <a:r>
              <a:rPr lang="en-US" altLang="ko-KR" sz="1600" dirty="0">
                <a:latin typeface="Times New Roman" panose="02020603050405020304" pitchFamily="18" charset="0"/>
                <a:cs typeface="Times New Roman" panose="02020603050405020304" pitchFamily="18" charset="0"/>
              </a:rPr>
              <a:t> </a:t>
            </a:r>
            <a:r>
              <a:rPr lang="en-US" altLang="ko-KR" sz="1600" dirty="0" err="1">
                <a:latin typeface="Times New Roman" panose="02020603050405020304" pitchFamily="18" charset="0"/>
                <a:cs typeface="Times New Roman" panose="02020603050405020304" pitchFamily="18" charset="0"/>
              </a:rPr>
              <a:t>thi</a:t>
            </a:r>
            <a:r>
              <a:rPr lang="en-US" altLang="ko-KR" sz="1600" dirty="0">
                <a:latin typeface="Times New Roman" panose="02020603050405020304" pitchFamily="18" charset="0"/>
                <a:cs typeface="Times New Roman" panose="02020603050405020304" pitchFamily="18" charset="0"/>
              </a:rPr>
              <a:t>.</a:t>
            </a:r>
            <a:endParaRPr lang="en-US" altLang="ko-KR" sz="16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1716435" y="4598670"/>
            <a:ext cx="4571243" cy="615553"/>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do </a:t>
            </a:r>
            <a:r>
              <a:rPr lang="en-US" sz="1600" dirty="0" err="1">
                <a:latin typeface="Times New Roman" panose="02020603050405020304" pitchFamily="18" charset="0"/>
                <a:cs typeface="Times New Roman" panose="02020603050405020304" pitchFamily="18" charset="0"/>
              </a:rPr>
              <a:t>viết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endParaRPr lang="en-US" sz="1600" dirty="0">
              <a:latin typeface="Times New Roman" panose="02020603050405020304" pitchFamily="18" charset="0"/>
              <a:cs typeface="Times New Roman" panose="02020603050405020304" pitchFamily="18" charset="0"/>
            </a:endParaRPr>
          </a:p>
          <a:p>
            <a:endParaRPr lang="en-US" dirty="0"/>
          </a:p>
        </p:txBody>
      </p:sp>
      <p:pic>
        <p:nvPicPr>
          <p:cNvPr id="44" name="Picture 43"/>
          <p:cNvPicPr>
            <a:picLocks noChangeAspect="1"/>
          </p:cNvPicPr>
          <p:nvPr/>
        </p:nvPicPr>
        <p:blipFill>
          <a:blip r:embed="rId12"/>
          <a:stretch>
            <a:fillRect/>
          </a:stretch>
        </p:blipFill>
        <p:spPr>
          <a:xfrm>
            <a:off x="7513834" y="4521177"/>
            <a:ext cx="3939533" cy="6155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5" name="TextBox 44"/>
          <p:cNvSpPr txBox="1"/>
          <p:nvPr/>
        </p:nvSpPr>
        <p:spPr>
          <a:xfrm>
            <a:off x="1701775" y="5460211"/>
            <a:ext cx="4571243" cy="615553"/>
          </a:xfrm>
          <a:prstGeom prst="rect">
            <a:avLst/>
          </a:prstGeom>
          <a:noFill/>
        </p:spPr>
        <p:txBody>
          <a:bodyPr wrap="square" rtlCol="0">
            <a:spAutoFit/>
          </a:bodyPr>
          <a:lstStyle/>
          <a:p>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trước</a:t>
            </a:r>
            <a:r>
              <a:rPr lang="en-US" sz="1600" dirty="0">
                <a:latin typeface="Times New Roman" panose="02020603050405020304" pitchFamily="18" charset="0"/>
                <a:cs typeface="Times New Roman" panose="02020603050405020304" pitchFamily="18" charset="0"/>
              </a:rPr>
              <a:t> do </a:t>
            </a:r>
            <a:r>
              <a:rPr lang="en-US" sz="1600" dirty="0" err="1">
                <a:latin typeface="Times New Roman" panose="02020603050405020304" pitchFamily="18" charset="0"/>
                <a:cs typeface="Times New Roman" panose="02020603050405020304" pitchFamily="18" charset="0"/>
              </a:rPr>
              <a:t>viết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endParaRPr lang="en-US" sz="1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9" name="Picture 48"/>
          <p:cNvPicPr>
            <a:picLocks noChangeAspect="1"/>
          </p:cNvPicPr>
          <p:nvPr/>
        </p:nvPicPr>
        <p:blipFill>
          <a:blip r:embed="rId13"/>
          <a:stretch>
            <a:fillRect/>
          </a:stretch>
        </p:blipFill>
        <p:spPr>
          <a:xfrm>
            <a:off x="7513827" y="5442713"/>
            <a:ext cx="3939539" cy="661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1" name="Straight Connector 50"/>
          <p:cNvCxnSpPr/>
          <p:nvPr/>
        </p:nvCxnSpPr>
        <p:spPr>
          <a:xfrm>
            <a:off x="1701775" y="3657600"/>
            <a:ext cx="9825124"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2679580"/>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so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sánh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sánh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quả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bool</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giá</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true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hoặc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false</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và</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6</a:t>
            </a:r>
            <a:r>
              <a:rPr lang="en-US" sz="1600" b="0" dirty="0">
                <a:solidFill>
                  <a:srgbClr val="D4D4D4"/>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thì</a:t>
            </a:r>
            <a:r>
              <a:rPr lang="en-US" sz="1600" b="0" dirty="0">
                <a:effectLst/>
                <a:latin typeface="Times New Roman" panose="02020603050405020304" pitchFamily="18" charset="0"/>
                <a:cs typeface="Times New Roman" panose="02020603050405020304" pitchFamily="18" charset="0"/>
              </a:rPr>
              <a:t>:</a:t>
            </a:r>
            <a:endParaRPr lang="en-US" sz="1600" b="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b="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b="0" dirty="0">
              <a:solidFill>
                <a:srgbClr val="D4D4D4"/>
              </a:solidFill>
              <a:effectLst/>
              <a:latin typeface="Fira Code" pitchFamily="1" charset="0"/>
            </a:endParaRPr>
          </a:p>
          <a:p>
            <a:pPr marL="285750" indent="-285750">
              <a:lnSpc>
                <a:spcPct val="150000"/>
              </a:lnSpc>
              <a:buFontTx/>
              <a:buChar char="-"/>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941767"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so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sánh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logic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1" name="Table 11"/>
          <p:cNvGraphicFramePr>
            <a:graphicFrameLocks noGrp="1"/>
          </p:cNvGraphicFramePr>
          <p:nvPr/>
        </p:nvGraphicFramePr>
        <p:xfrm>
          <a:off x="1948268" y="3305186"/>
          <a:ext cx="8668852" cy="3200400"/>
        </p:xfrm>
        <a:graphic>
          <a:graphicData uri="http://schemas.openxmlformats.org/drawingml/2006/table">
            <a:tbl>
              <a:tblPr firstRow="1" bandRow="1">
                <a:tableStyleId>{5C22544A-7EE6-4342-B048-85BDC9FD1C3A}</a:tableStyleId>
              </a:tblPr>
              <a:tblGrid>
                <a:gridCol w="1366036"/>
                <a:gridCol w="4413198"/>
                <a:gridCol w="2889618"/>
              </a:tblGrid>
              <a:tr h="329806">
                <a:tc>
                  <a:txBody>
                    <a:bodyPr/>
                    <a:lstStyle/>
                    <a:p>
                      <a:pPr algn="ct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Ý </a:t>
                      </a:r>
                      <a:r>
                        <a:rPr lang="en-US" sz="1600" dirty="0" err="1">
                          <a:latin typeface="Times New Roman" panose="02020603050405020304" pitchFamily="18" charset="0"/>
                          <a:cs typeface="Times New Roman" panose="02020603050405020304" pitchFamily="18" charset="0"/>
                        </a:rPr>
                        <a:t>nghĩa</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endParaRPr lang="en-US" sz="1600" dirty="0">
                        <a:latin typeface="Times New Roman" panose="02020603050405020304" pitchFamily="18" charset="0"/>
                        <a:cs typeface="Times New Roman" panose="02020603050405020304" pitchFamily="18" charset="0"/>
                      </a:endParaRPr>
                    </a:p>
                  </a:txBody>
                  <a:tcPr/>
                </a:tc>
              </a:tr>
              <a:tr h="329806">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 b); </a:t>
                      </a:r>
                      <a:r>
                        <a:rPr lang="en-US" sz="1400" b="1" dirty="0">
                          <a:solidFill>
                            <a:srgbClr val="569CD6"/>
                          </a:solidFill>
                          <a:effectLst/>
                          <a:latin typeface="Fira Code" pitchFamily="1" charset="0"/>
                        </a:rPr>
                        <a:t>false</a:t>
                      </a:r>
                      <a:endParaRPr lang="en-US" sz="1400" b="1" dirty="0">
                        <a:latin typeface="Times New Roman" panose="02020603050405020304" pitchFamily="18" charset="0"/>
                        <a:cs typeface="Times New Roman" panose="02020603050405020304" pitchFamily="18" charset="0"/>
                      </a:endParaRPr>
                    </a:p>
                  </a:txBody>
                  <a:tcPr/>
                </a:tc>
              </a:tr>
              <a:tr h="539682">
                <a:tc>
                  <a:txBody>
                    <a:bodyPr/>
                    <a:lstStyle/>
                    <a:p>
                      <a:pPr algn="ctr"/>
                      <a:r>
                        <a:rPr lang="en-US" sz="1600" dirty="0">
                          <a:latin typeface="Times New Roman" panose="02020603050405020304" pitchFamily="18" charset="0"/>
                          <a:cs typeface="Times New Roman" panose="02020603050405020304" pitchFamily="18" charset="0"/>
                        </a:rPr>
                        <a:t>&gt;</a:t>
                      </a: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&gt; b); </a:t>
                      </a:r>
                      <a:r>
                        <a:rPr lang="en-US" sz="1400" b="1" dirty="0">
                          <a:solidFill>
                            <a:srgbClr val="569CD6"/>
                          </a:solidFill>
                          <a:effectLst/>
                          <a:latin typeface="Fira Code" pitchFamily="1" charset="0"/>
                        </a:rPr>
                        <a:t>false</a:t>
                      </a:r>
                      <a:endParaRPr lang="en-US" sz="1400" b="1"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txBody>
                  <a:tcPr/>
                </a:tc>
              </a:tr>
              <a:tr h="539682">
                <a:tc>
                  <a:txBody>
                    <a:bodyPr/>
                    <a:lstStyle/>
                    <a:p>
                      <a:pPr algn="ctr"/>
                      <a:r>
                        <a:rPr lang="en-US" sz="1600" dirty="0">
                          <a:latin typeface="Times New Roman" panose="02020603050405020304" pitchFamily="18" charset="0"/>
                          <a:cs typeface="Times New Roman" panose="02020603050405020304" pitchFamily="18" charset="0"/>
                        </a:rPr>
                        <a:t>&gt;=</a:t>
                      </a: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&gt;= b); </a:t>
                      </a:r>
                      <a:r>
                        <a:rPr lang="en-US" sz="1400" b="1" dirty="0">
                          <a:solidFill>
                            <a:srgbClr val="569CD6"/>
                          </a:solidFill>
                          <a:effectLst/>
                          <a:latin typeface="Fira Code" pitchFamily="1" charset="0"/>
                        </a:rPr>
                        <a:t>false</a:t>
                      </a:r>
                      <a:endParaRPr lang="en-US" sz="1400" b="1" dirty="0">
                        <a:latin typeface="Times New Roman" panose="02020603050405020304" pitchFamily="18" charset="0"/>
                        <a:cs typeface="Times New Roman" panose="02020603050405020304" pitchFamily="18" charset="0"/>
                      </a:endParaRPr>
                    </a:p>
                    <a:p>
                      <a:pPr algn="l"/>
                      <a:endParaRPr lang="en-US" sz="1600" dirty="0">
                        <a:latin typeface="Times New Roman" panose="02020603050405020304" pitchFamily="18" charset="0"/>
                        <a:cs typeface="Times New Roman" panose="02020603050405020304" pitchFamily="18" charset="0"/>
                      </a:endParaRPr>
                    </a:p>
                  </a:txBody>
                  <a:tcPr/>
                </a:tc>
              </a:tr>
              <a:tr h="509700">
                <a:tc>
                  <a:txBody>
                    <a:bodyPr/>
                    <a:lstStyle/>
                    <a:p>
                      <a:pPr algn="ctr"/>
                      <a:r>
                        <a:rPr lang="en-US" sz="1600" dirty="0">
                          <a:latin typeface="Times New Roman" panose="02020603050405020304" pitchFamily="18" charset="0"/>
                          <a:cs typeface="Times New Roman" panose="02020603050405020304" pitchFamily="18" charset="0"/>
                        </a:rPr>
                        <a:t>&lt;</a:t>
                      </a: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&lt; b); </a:t>
                      </a:r>
                      <a:r>
                        <a:rPr lang="en-US" sz="1400" b="1" dirty="0">
                          <a:solidFill>
                            <a:srgbClr val="569CD6"/>
                          </a:solidFill>
                          <a:effectLst/>
                          <a:latin typeface="Fira Code" pitchFamily="1" charset="0"/>
                        </a:rPr>
                        <a:t>true</a:t>
                      </a:r>
                      <a:endParaRPr lang="en-US" sz="1400" b="1" dirty="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a:txBody>
                  <a:tcPr/>
                </a:tc>
              </a:tr>
              <a:tr h="569665">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600" dirty="0">
                          <a:latin typeface="Times New Roman" panose="02020603050405020304" pitchFamily="18" charset="0"/>
                          <a:cs typeface="Times New Roman" panose="02020603050405020304" pitchFamily="18" charset="0"/>
                        </a:rPr>
                        <a:t>&lt;=</a:t>
                      </a:r>
                      <a:endParaRPr lang="en-US" sz="16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nhỏ</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&lt;= b); </a:t>
                      </a:r>
                      <a:r>
                        <a:rPr lang="en-US" sz="1400" b="1" dirty="0">
                          <a:solidFill>
                            <a:srgbClr val="569CD6"/>
                          </a:solidFill>
                          <a:effectLst/>
                          <a:latin typeface="Fira Code" pitchFamily="1" charset="0"/>
                        </a:rPr>
                        <a:t>true</a:t>
                      </a:r>
                      <a:endParaRPr lang="en-US" sz="1400" b="1" dirty="0">
                        <a:latin typeface="Times New Roman" panose="02020603050405020304" pitchFamily="18" charset="0"/>
                        <a:cs typeface="Times New Roman" panose="02020603050405020304" pitchFamily="18" charset="0"/>
                      </a:endParaRPr>
                    </a:p>
                    <a:p>
                      <a:pPr algn="l"/>
                      <a:endParaRPr lang="en-US" sz="1400" dirty="0">
                        <a:latin typeface="Times New Roman" panose="02020603050405020304" pitchFamily="18" charset="0"/>
                        <a:cs typeface="Times New Roman" panose="02020603050405020304" pitchFamily="18" charset="0"/>
                      </a:endParaRPr>
                    </a:p>
                  </a:txBody>
                  <a:tcPr/>
                </a:tc>
              </a:tr>
              <a:tr h="329806">
                <a:tc>
                  <a:txBody>
                    <a:bodyPr/>
                    <a:lstStyle/>
                    <a:p>
                      <a:pPr algn="ct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c>
                  <a:txBody>
                    <a:bodyPr/>
                    <a:lstStyle/>
                    <a:p>
                      <a:pPr algn="l"/>
                      <a:r>
                        <a:rPr lang="en-US" sz="1600" dirty="0">
                          <a:latin typeface="Times New Roman" panose="02020603050405020304" pitchFamily="18" charset="0"/>
                          <a:cs typeface="Times New Roman" panose="02020603050405020304" pitchFamily="18" charset="0"/>
                        </a:rPr>
                        <a:t>So </a:t>
                      </a:r>
                      <a:r>
                        <a:rPr lang="en-US" sz="1600" dirty="0" err="1">
                          <a:latin typeface="Times New Roman" panose="02020603050405020304" pitchFamily="18" charset="0"/>
                          <a:cs typeface="Times New Roman" panose="02020603050405020304" pitchFamily="18" charset="0"/>
                        </a:rPr>
                        <a:t>sánh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400" b="0" dirty="0">
                          <a:solidFill>
                            <a:srgbClr val="569CD6"/>
                          </a:solidFill>
                          <a:effectLst/>
                          <a:latin typeface="Fira Code" pitchFamily="1" charset="0"/>
                        </a:rPr>
                        <a:t>bool c = (a != b); </a:t>
                      </a:r>
                      <a:r>
                        <a:rPr lang="en-US" sz="1400" b="1" dirty="0">
                          <a:solidFill>
                            <a:srgbClr val="569CD6"/>
                          </a:solidFill>
                          <a:effectLst/>
                          <a:latin typeface="Fira Code" pitchFamily="1" charset="0"/>
                        </a:rPr>
                        <a:t>true</a:t>
                      </a:r>
                      <a:endParaRPr lang="en-US" sz="1400" b="1"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71796"/>
          </a:xfrm>
          <a:prstGeom prst="rect">
            <a:avLst/>
          </a:prstGeom>
        </p:spPr>
        <p:txBody>
          <a:bodyPr wrap="square">
            <a:spAutoFit/>
          </a:bodyPr>
          <a:lstStyle/>
          <a:p>
            <a:pPr>
              <a:lnSpc>
                <a:spcPct val="150000"/>
              </a:lnSpc>
            </a:pPr>
            <a:r>
              <a:rPr lang="ko-KR" altLang="en-US"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logic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87578" y="2424122"/>
            <a:ext cx="8929543" cy="1077218"/>
          </a:xfrm>
          <a:prstGeom prst="rect">
            <a:avLst/>
          </a:prstGeom>
          <a:noFill/>
        </p:spPr>
        <p:txBody>
          <a:bodyPr wrap="square">
            <a:spAutoFit/>
          </a:bodyPr>
          <a:lstStyle/>
          <a:p>
            <a:r>
              <a:rPr lang="en-US" altLang="ko-KR" sz="1600" b="0" dirty="0" err="1">
                <a:effectLst/>
                <a:latin typeface="Times New Roman" panose="02020603050405020304" pitchFamily="18" charset="0"/>
                <a:cs typeface="Times New Roman" panose="02020603050405020304" pitchFamily="18" charset="0"/>
              </a:rPr>
              <a:t>Các</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toán</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tử</a:t>
            </a:r>
            <a:r>
              <a:rPr lang="en-US" altLang="ko-KR" sz="1600" b="0" dirty="0">
                <a:effectLst/>
                <a:latin typeface="Times New Roman" panose="02020603050405020304" pitchFamily="18" charset="0"/>
                <a:cs typeface="Times New Roman" panose="02020603050405020304" pitchFamily="18" charset="0"/>
              </a:rPr>
              <a:t> logic </a:t>
            </a:r>
            <a:r>
              <a:rPr lang="en-US" altLang="ko-KR" sz="1600" b="0" dirty="0" err="1">
                <a:effectLst/>
                <a:latin typeface="Times New Roman" panose="02020603050405020304" pitchFamily="18" charset="0"/>
                <a:cs typeface="Times New Roman" panose="02020603050405020304" pitchFamily="18" charset="0"/>
              </a:rPr>
              <a:t>thực</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hiện</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trên</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các</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số</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hạng</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kiểu</a:t>
            </a:r>
            <a:r>
              <a:rPr lang="en-US" altLang="ko-KR" sz="1600" b="0" dirty="0">
                <a:effectLst/>
                <a:latin typeface="Times New Roman" panose="02020603050405020304" pitchFamily="18" charset="0"/>
                <a:cs typeface="Times New Roman" panose="02020603050405020304" pitchFamily="18" charset="0"/>
              </a:rPr>
              <a:t> </a:t>
            </a:r>
            <a:r>
              <a:rPr lang="en-US" altLang="ko-KR" sz="1600" b="1" dirty="0">
                <a:solidFill>
                  <a:srgbClr val="FF0000"/>
                </a:solidFill>
                <a:effectLst/>
                <a:latin typeface="Times New Roman" panose="02020603050405020304" pitchFamily="18" charset="0"/>
                <a:cs typeface="Times New Roman" panose="02020603050405020304" pitchFamily="18" charset="0"/>
              </a:rPr>
              <a:t>bool</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và</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trả</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về</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kết</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quả</a:t>
            </a:r>
            <a:r>
              <a:rPr lang="en-US" altLang="ko-KR" sz="1600" b="0" dirty="0">
                <a:effectLst/>
                <a:latin typeface="Times New Roman" panose="02020603050405020304" pitchFamily="18" charset="0"/>
                <a:cs typeface="Times New Roman" panose="02020603050405020304" pitchFamily="18" charset="0"/>
              </a:rPr>
              <a:t> </a:t>
            </a:r>
            <a:r>
              <a:rPr lang="en-US" altLang="ko-KR" sz="1600" b="1" dirty="0">
                <a:solidFill>
                  <a:srgbClr val="FF0000"/>
                </a:solidFill>
                <a:effectLst/>
                <a:latin typeface="Times New Roman" panose="02020603050405020304" pitchFamily="18" charset="0"/>
                <a:cs typeface="Times New Roman" panose="02020603050405020304" pitchFamily="18" charset="0"/>
              </a:rPr>
              <a:t>bool</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là</a:t>
            </a:r>
            <a:r>
              <a:rPr lang="en-US" altLang="ko-KR" sz="1600" b="0" dirty="0">
                <a:effectLst/>
                <a:latin typeface="Times New Roman" panose="02020603050405020304" pitchFamily="18" charset="0"/>
                <a:cs typeface="Times New Roman" panose="02020603050405020304" pitchFamily="18" charset="0"/>
              </a:rPr>
              <a:t> </a:t>
            </a:r>
            <a:r>
              <a:rPr lang="en-US" altLang="ko-KR" sz="1600" b="1" dirty="0">
                <a:solidFill>
                  <a:srgbClr val="FF0000"/>
                </a:solidFill>
                <a:effectLst/>
                <a:latin typeface="Times New Roman" panose="02020603050405020304" pitchFamily="18" charset="0"/>
                <a:cs typeface="Times New Roman" panose="02020603050405020304" pitchFamily="18" charset="0"/>
              </a:rPr>
              <a:t>true</a:t>
            </a:r>
            <a:r>
              <a:rPr lang="en-US" altLang="ko-KR" sz="1600" b="0" dirty="0">
                <a:effectLst/>
                <a:latin typeface="Times New Roman" panose="02020603050405020304" pitchFamily="18" charset="0"/>
                <a:cs typeface="Times New Roman" panose="02020603050405020304" pitchFamily="18" charset="0"/>
              </a:rPr>
              <a:t> </a:t>
            </a:r>
            <a:r>
              <a:rPr lang="en-US" altLang="ko-KR" sz="1600" b="0" dirty="0" err="1">
                <a:effectLst/>
                <a:latin typeface="Times New Roman" panose="02020603050405020304" pitchFamily="18" charset="0"/>
                <a:cs typeface="Times New Roman" panose="02020603050405020304" pitchFamily="18" charset="0"/>
              </a:rPr>
              <a:t>hoặc</a:t>
            </a:r>
            <a:r>
              <a:rPr lang="en-US" altLang="ko-KR" sz="1600" b="0" dirty="0">
                <a:effectLst/>
                <a:latin typeface="Times New Roman" panose="02020603050405020304" pitchFamily="18" charset="0"/>
                <a:cs typeface="Times New Roman" panose="02020603050405020304" pitchFamily="18" charset="0"/>
              </a:rPr>
              <a:t> </a:t>
            </a:r>
            <a:r>
              <a:rPr lang="en-US" altLang="ko-KR" sz="1600" b="1" dirty="0">
                <a:solidFill>
                  <a:srgbClr val="FF0000"/>
                </a:solidFill>
                <a:effectLst/>
                <a:latin typeface="Times New Roman" panose="02020603050405020304" pitchFamily="18" charset="0"/>
                <a:cs typeface="Times New Roman" panose="02020603050405020304" pitchFamily="18" charset="0"/>
              </a:rPr>
              <a:t>false</a:t>
            </a:r>
            <a:endParaRPr lang="en-US" altLang="ko-KR" sz="1600" b="1" dirty="0">
              <a:solidFill>
                <a:srgbClr val="FF0000"/>
              </a:solidFill>
              <a:effectLst/>
              <a:latin typeface="Times New Roman" panose="02020603050405020304" pitchFamily="18" charset="0"/>
              <a:cs typeface="Times New Roman" panose="02020603050405020304" pitchFamily="18" charset="0"/>
            </a:endParaRPr>
          </a:p>
          <a:p>
            <a:endParaRPr lang="en-US" altLang="ko-KR" sz="1600" b="1" dirty="0">
              <a:solidFill>
                <a:srgbClr val="FF0000"/>
              </a:solidFill>
              <a:latin typeface="Times New Roman" panose="02020603050405020304" pitchFamily="18" charset="0"/>
              <a:cs typeface="Times New Roman" panose="02020603050405020304" pitchFamily="18" charset="0"/>
            </a:endParaRPr>
          </a:p>
          <a:p>
            <a:endParaRPr lang="en-US" altLang="ko-KR" sz="1600" b="1" dirty="0">
              <a:solidFill>
                <a:srgbClr val="FF0000"/>
              </a:solidFill>
              <a:latin typeface="Times New Roman" panose="02020603050405020304" pitchFamily="18" charset="0"/>
              <a:cs typeface="Times New Roman" panose="02020603050405020304" pitchFamily="18" charset="0"/>
            </a:endParaRPr>
          </a:p>
          <a:p>
            <a:r>
              <a:rPr lang="en-US" altLang="ko-KR" sz="1600" dirty="0" err="1">
                <a:effectLst/>
                <a:latin typeface="Times New Roman" panose="02020603050405020304" pitchFamily="18" charset="0"/>
                <a:cs typeface="Times New Roman" panose="02020603050405020304" pitchFamily="18" charset="0"/>
              </a:rPr>
              <a:t>Ví</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dụ</a:t>
            </a:r>
            <a:r>
              <a:rPr lang="en-US" altLang="ko-KR" sz="1600" dirty="0">
                <a:effectLst/>
                <a:latin typeface="Times New Roman" panose="02020603050405020304" pitchFamily="18" charset="0"/>
                <a:cs typeface="Times New Roman" panose="02020603050405020304" pitchFamily="18" charset="0"/>
              </a:rPr>
              <a:t> </a:t>
            </a:r>
            <a:r>
              <a:rPr lang="en-US" altLang="ko-KR" sz="1600" dirty="0" err="1">
                <a:effectLst/>
                <a:latin typeface="Times New Roman" panose="02020603050405020304" pitchFamily="18" charset="0"/>
                <a:cs typeface="Times New Roman" panose="02020603050405020304" pitchFamily="18" charset="0"/>
              </a:rPr>
              <a:t>nếu</a:t>
            </a:r>
            <a:r>
              <a:rPr lang="en-US" altLang="ko-KR" sz="1600" dirty="0">
                <a:effectLst/>
                <a:latin typeface="Times New Roman" panose="02020603050405020304" pitchFamily="18" charset="0"/>
                <a:cs typeface="Times New Roman" panose="02020603050405020304" pitchFamily="18" charset="0"/>
              </a:rPr>
              <a:t> </a:t>
            </a:r>
            <a:r>
              <a:rPr lang="en-US" altLang="ko-KR" sz="1600" dirty="0">
                <a:solidFill>
                  <a:srgbClr val="FF0000"/>
                </a:solidFill>
                <a:effectLst/>
                <a:latin typeface="Times New Roman" panose="02020603050405020304" pitchFamily="18" charset="0"/>
                <a:cs typeface="Times New Roman" panose="02020603050405020304" pitchFamily="18" charset="0"/>
              </a:rPr>
              <a:t>bool a = false; </a:t>
            </a:r>
            <a:r>
              <a:rPr lang="en-US" altLang="ko-KR" sz="1600" dirty="0" err="1">
                <a:effectLst/>
                <a:latin typeface="Times New Roman" panose="02020603050405020304" pitchFamily="18" charset="0"/>
                <a:cs typeface="Times New Roman" panose="02020603050405020304" pitchFamily="18" charset="0"/>
              </a:rPr>
              <a:t>và</a:t>
            </a:r>
            <a:r>
              <a:rPr lang="en-US" altLang="ko-KR" sz="1600" dirty="0">
                <a:solidFill>
                  <a:srgbClr val="FF0000"/>
                </a:solidFill>
                <a:effectLst/>
                <a:latin typeface="Times New Roman" panose="02020603050405020304" pitchFamily="18" charset="0"/>
                <a:cs typeface="Times New Roman" panose="02020603050405020304" pitchFamily="18" charset="0"/>
              </a:rPr>
              <a:t> bool b = true; </a:t>
            </a:r>
            <a:r>
              <a:rPr lang="en-US" altLang="ko-KR" sz="1600" dirty="0" err="1">
                <a:effectLst/>
                <a:latin typeface="Times New Roman" panose="02020603050405020304" pitchFamily="18" charset="0"/>
                <a:cs typeface="Times New Roman" panose="02020603050405020304" pitchFamily="18" charset="0"/>
              </a:rPr>
              <a:t>thì</a:t>
            </a:r>
            <a:r>
              <a:rPr lang="en-US" altLang="ko-KR" sz="1600" dirty="0">
                <a:effectLst/>
                <a:latin typeface="Times New Roman" panose="02020603050405020304" pitchFamily="18" charset="0"/>
                <a:cs typeface="Times New Roman" panose="02020603050405020304" pitchFamily="18" charset="0"/>
              </a:rPr>
              <a:t>:</a:t>
            </a:r>
            <a:endParaRPr lang="en-US" altLang="ko-KR" sz="1600" dirty="0">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2029157" y="502638"/>
            <a:ext cx="2941767"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so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sánh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logic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1" name="Table 11"/>
          <p:cNvGraphicFramePr>
            <a:graphicFrameLocks noGrp="1"/>
          </p:cNvGraphicFramePr>
          <p:nvPr/>
        </p:nvGraphicFramePr>
        <p:xfrm>
          <a:off x="1687578" y="3543416"/>
          <a:ext cx="9534280" cy="2291080"/>
        </p:xfrm>
        <a:graphic>
          <a:graphicData uri="http://schemas.openxmlformats.org/drawingml/2006/table">
            <a:tbl>
              <a:tblPr firstRow="1" bandRow="1">
                <a:tableStyleId>{5C22544A-7EE6-4342-B048-85BDC9FD1C3A}</a:tableStyleId>
              </a:tblPr>
              <a:tblGrid>
                <a:gridCol w="1267950"/>
                <a:gridCol w="4600502"/>
                <a:gridCol w="3665828"/>
              </a:tblGrid>
              <a:tr h="370840">
                <a:tc>
                  <a:txBody>
                    <a:bodyPr/>
                    <a:lstStyle/>
                    <a:p>
                      <a:r>
                        <a:rPr lang="en-US" dirty="0" err="1"/>
                        <a:t>Toán</a:t>
                      </a:r>
                      <a:r>
                        <a:rPr lang="en-US" dirty="0"/>
                        <a:t> </a:t>
                      </a:r>
                      <a:r>
                        <a:rPr lang="en-US" dirty="0" err="1"/>
                        <a:t>tử</a:t>
                      </a:r>
                      <a:endParaRPr lang="en-US" dirty="0"/>
                    </a:p>
                  </a:txBody>
                  <a:tcPr/>
                </a:tc>
                <a:tc>
                  <a:txBody>
                    <a:bodyPr/>
                    <a:lstStyle/>
                    <a:p>
                      <a:r>
                        <a:rPr lang="en-US" dirty="0"/>
                        <a:t>Ý </a:t>
                      </a:r>
                      <a:r>
                        <a:rPr lang="en-US" dirty="0" err="1"/>
                        <a:t>nghĩa</a:t>
                      </a:r>
                      <a:endParaRPr lang="en-US" dirty="0"/>
                    </a:p>
                  </a:txBody>
                  <a:tcPr/>
                </a:tc>
                <a:tc>
                  <a:txBody>
                    <a:bodyPr/>
                    <a:lstStyle/>
                    <a:p>
                      <a:r>
                        <a:rPr lang="en-US" dirty="0" err="1"/>
                        <a:t>Ví</a:t>
                      </a:r>
                      <a:r>
                        <a:rPr lang="en-US" dirty="0"/>
                        <a:t> </a:t>
                      </a:r>
                      <a:r>
                        <a:rPr lang="en-US" dirty="0" err="1"/>
                        <a:t>dụ</a:t>
                      </a:r>
                      <a:endParaRPr lang="en-US" dirty="0"/>
                    </a:p>
                  </a:txBody>
                  <a:tcPr/>
                </a:tc>
              </a:tr>
              <a:tr h="370840">
                <a:tc>
                  <a:txBody>
                    <a:bodyPr/>
                    <a:lstStyle/>
                    <a:p>
                      <a:r>
                        <a:rPr lang="en-US" dirty="0">
                          <a:latin typeface="Times New Roman" panose="02020603050405020304" pitchFamily="18" charset="0"/>
                          <a:cs typeface="Times New Roman" panose="02020603050405020304" pitchFamily="18" charset="0"/>
                        </a:rPr>
                        <a:t>&amp;&amp;</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true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true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false</a:t>
                      </a:r>
                      <a:endParaRPr lang="en-US"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600" b="0" dirty="0">
                          <a:solidFill>
                            <a:srgbClr val="569CD6"/>
                          </a:solidFill>
                          <a:effectLst/>
                          <a:latin typeface="Fira Code" pitchFamily="1" charset="0"/>
                        </a:rPr>
                        <a:t>bool c = (a &amp;&amp; b); </a:t>
                      </a:r>
                      <a:r>
                        <a:rPr lang="en-US" sz="1600" b="1" dirty="0">
                          <a:solidFill>
                            <a:srgbClr val="569CD6"/>
                          </a:solidFill>
                          <a:effectLst/>
                          <a:latin typeface="Fira Code" pitchFamily="1" charset="0"/>
                        </a:rPr>
                        <a:t>false</a:t>
                      </a:r>
                      <a:endParaRPr lang="en-US" sz="1600" b="1" dirty="0">
                        <a:latin typeface="Times New Roman" panose="02020603050405020304" pitchFamily="18" charset="0"/>
                        <a:cs typeface="Times New Roman" panose="02020603050405020304" pitchFamily="18" charset="0"/>
                      </a:endParaRPr>
                    </a:p>
                    <a:p>
                      <a:endParaRPr lang="en-US" dirty="0"/>
                    </a:p>
                  </a:txBody>
                  <a:tcPr/>
                </a:tc>
              </a:tr>
              <a:tr h="370840">
                <a:tc>
                  <a:txBody>
                    <a:bodyPr/>
                    <a:lstStyle/>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true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true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false</a:t>
                      </a:r>
                      <a:endParaRPr lang="en-US"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800" b="0" dirty="0">
                          <a:solidFill>
                            <a:srgbClr val="569CD6"/>
                          </a:solidFill>
                          <a:effectLst/>
                          <a:latin typeface="Fira Code" pitchFamily="1" charset="0"/>
                        </a:rPr>
                        <a:t>bool c = (a || b); </a:t>
                      </a:r>
                      <a:r>
                        <a:rPr lang="en-US" sz="1800" b="1" dirty="0">
                          <a:solidFill>
                            <a:srgbClr val="569CD6"/>
                          </a:solidFill>
                          <a:effectLst/>
                          <a:latin typeface="Fira Code" pitchFamily="1" charset="0"/>
                        </a:rPr>
                        <a:t>true</a:t>
                      </a:r>
                      <a:endParaRPr lang="en-US" sz="1800" b="1" dirty="0">
                        <a:latin typeface="Times New Roman" panose="02020603050405020304" pitchFamily="18" charset="0"/>
                        <a:cs typeface="Times New Roman" panose="02020603050405020304" pitchFamily="18" charset="0"/>
                      </a:endParaRPr>
                    </a:p>
                    <a:p>
                      <a:endParaRPr lang="en-US" dirty="0"/>
                    </a:p>
                  </a:txBody>
                  <a:tcPr/>
                </a:tc>
              </a:tr>
              <a:tr h="370840">
                <a:tc>
                  <a:txBody>
                    <a:bodyPr/>
                    <a:lstStyle/>
                    <a:p>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true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false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defRPr/>
                      </a:pPr>
                      <a:r>
                        <a:rPr lang="en-US" sz="1800" b="0" dirty="0">
                          <a:solidFill>
                            <a:srgbClr val="569CD6"/>
                          </a:solidFill>
                          <a:effectLst/>
                          <a:latin typeface="Fira Code" pitchFamily="1" charset="0"/>
                        </a:rPr>
                        <a:t>bool c = !a; </a:t>
                      </a:r>
                      <a:r>
                        <a:rPr lang="en-US" sz="1800" b="1" dirty="0">
                          <a:solidFill>
                            <a:srgbClr val="569CD6"/>
                          </a:solidFill>
                          <a:effectLst/>
                          <a:latin typeface="Fira Code" pitchFamily="1" charset="0"/>
                        </a:rPr>
                        <a:t>true</a:t>
                      </a:r>
                      <a:endParaRPr lang="en-US" sz="1800" b="1" dirty="0">
                        <a:latin typeface="Times New Roman" panose="02020603050405020304" pitchFamily="18" charset="0"/>
                        <a:cs typeface="Times New Roman" panose="02020603050405020304" pitchFamily="18" charset="0"/>
                      </a:endParaRPr>
                    </a:p>
                    <a:p>
                      <a:endParaRPr lang="en-US" dirty="0"/>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46386"/>
          </a:xfrm>
          <a:prstGeom prst="rect">
            <a:avLst/>
          </a:prstGeom>
        </p:spPr>
        <p:txBody>
          <a:bodyPr wrap="square">
            <a:spAutoFit/>
          </a:bodyPr>
          <a:lstStyle/>
          <a:p>
            <a:pPr>
              <a:lnSpc>
                <a:spcPct val="150000"/>
              </a:lnSpc>
            </a:pPr>
            <a:r>
              <a:rPr lang="ko-KR" altLang="en-US"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if - else</a:t>
            </a:r>
            <a:r>
              <a:rPr lang="ko-KR" altLang="en-US"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34" name="TextBox 33"/>
          <p:cNvSpPr txBox="1"/>
          <p:nvPr/>
        </p:nvSpPr>
        <p:spPr>
          <a:xfrm>
            <a:off x="2029157" y="502638"/>
            <a:ext cx="255390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1.5.3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Câu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lệnh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if – else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7" name="TextBox 36"/>
          <p:cNvSpPr txBox="1"/>
          <p:nvPr/>
        </p:nvSpPr>
        <p:spPr>
          <a:xfrm>
            <a:off x="1687576" y="2199221"/>
            <a:ext cx="8929543" cy="1569660"/>
          </a:xfrm>
          <a:prstGeom prst="rect">
            <a:avLst/>
          </a:prstGeom>
          <a:noFill/>
        </p:spPr>
        <p:txBody>
          <a:bodyPr wrap="square">
            <a:spAutoFit/>
          </a:bodyPr>
          <a:lstStyle/>
          <a:p>
            <a:r>
              <a:rPr lang="en-US" altLang="ko-KR" sz="1600" b="0" dirty="0" err="1">
                <a:solidFill>
                  <a:srgbClr val="000000"/>
                </a:solidFill>
                <a:effectLst/>
                <a:latin typeface="Times New Roman" panose="02020603050405020304" pitchFamily="18" charset="0"/>
                <a:cs typeface="Times New Roman" panose="02020603050405020304" pitchFamily="18" charset="0"/>
              </a:rPr>
              <a:t>Cú</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pháp</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câu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r>
              <a:rPr lang="en-US" altLang="ko-KR" sz="1600" b="0" dirty="0">
                <a:solidFill>
                  <a:srgbClr val="000000"/>
                </a:solidFill>
                <a:effectLst/>
                <a:latin typeface="Times New Roman" panose="02020603050405020304" pitchFamily="18" charset="0"/>
                <a:cs typeface="Times New Roman" panose="02020603050405020304" pitchFamily="18" charset="0"/>
              </a:rPr>
              <a:t> if)</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a:p>
            <a:endParaRPr lang="en-US" altLang="ko-KR" sz="1600" b="0" dirty="0">
              <a:solidFill>
                <a:srgbClr val="000000"/>
              </a:solidFill>
              <a:effectLst/>
              <a:latin typeface="Times New Roman" panose="02020603050405020304" pitchFamily="18" charset="0"/>
              <a:cs typeface="Times New Roman" panose="02020603050405020304" pitchFamily="18" charset="0"/>
            </a:endParaRPr>
          </a:p>
          <a:p>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điều_kiện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câu_lệnh</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err="1">
                <a:solidFill>
                  <a:srgbClr val="6A9955"/>
                </a:solidFill>
                <a:effectLst/>
                <a:latin typeface="Fira Code" pitchFamily="1" charset="0"/>
              </a:rPr>
              <a:t>Câu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điều_kiện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là</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đúng</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p:txBody>
      </p:sp>
      <p:sp>
        <p:nvSpPr>
          <p:cNvPr id="39" name="TextBox 38"/>
          <p:cNvSpPr txBox="1"/>
          <p:nvPr/>
        </p:nvSpPr>
        <p:spPr>
          <a:xfrm>
            <a:off x="1687576" y="3727405"/>
            <a:ext cx="8929543" cy="2523768"/>
          </a:xfrm>
          <a:prstGeom prst="rect">
            <a:avLst/>
          </a:prstGeom>
          <a:noFill/>
        </p:spPr>
        <p:txBody>
          <a:bodyPr wrap="square">
            <a:spAutoFit/>
          </a:bodyPr>
          <a:lstStyle/>
          <a:p>
            <a:r>
              <a:rPr lang="en-US" altLang="ko-KR" sz="1600" dirty="0" err="1">
                <a:solidFill>
                  <a:srgbClr val="000000"/>
                </a:solidFill>
                <a:latin typeface="Times New Roman" panose="02020603050405020304" pitchFamily="18" charset="0"/>
                <a:cs typeface="Times New Roman" panose="02020603050405020304" pitchFamily="18" charset="0"/>
              </a:rPr>
              <a:t>Câu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lệnh</a:t>
            </a:r>
            <a:r>
              <a:rPr lang="en-US" altLang="ko-KR" sz="1600" dirty="0">
                <a:solidFill>
                  <a:srgbClr val="000000"/>
                </a:solidFill>
                <a:latin typeface="Times New Roman" panose="02020603050405020304" pitchFamily="18" charset="0"/>
                <a:cs typeface="Times New Roman" panose="02020603050405020304" pitchFamily="18" charset="0"/>
              </a:rPr>
              <a:t> if – else </a:t>
            </a:r>
            <a:r>
              <a:rPr lang="en-US" altLang="ko-KR" sz="1600" dirty="0" err="1">
                <a:solidFill>
                  <a:srgbClr val="000000"/>
                </a:solidFill>
                <a:latin typeface="Times New Roman" panose="02020603050405020304" pitchFamily="18" charset="0"/>
                <a:cs typeface="Times New Roman" panose="02020603050405020304" pitchFamily="18" charset="0"/>
              </a:rPr>
              <a:t>định</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nghĩa</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lệnh</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khối</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lệnh</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thi</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hành</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nếu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điều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kiện</a:t>
            </a:r>
            <a:r>
              <a:rPr lang="en-US" altLang="ko-KR" sz="1600" dirty="0">
                <a:solidFill>
                  <a:srgbClr val="000000"/>
                </a:solidFill>
                <a:latin typeface="Times New Roman" panose="02020603050405020304" pitchFamily="18" charset="0"/>
                <a:cs typeface="Times New Roman" panose="02020603050405020304" pitchFamily="18" charset="0"/>
              </a:rPr>
              <a:t> logic </a:t>
            </a:r>
            <a:r>
              <a:rPr lang="en-US" altLang="ko-KR" sz="1600" dirty="0" err="1">
                <a:solidFill>
                  <a:srgbClr val="000000"/>
                </a:solidFill>
                <a:latin typeface="Times New Roman" panose="02020603050405020304" pitchFamily="18" charset="0"/>
                <a:cs typeface="Times New Roman" panose="02020603050405020304" pitchFamily="18" charset="0"/>
              </a:rPr>
              <a:t>đúng</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và</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điều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kiện</a:t>
            </a:r>
            <a:r>
              <a:rPr lang="en-US" altLang="ko-KR" sz="1600" dirty="0">
                <a:solidFill>
                  <a:srgbClr val="000000"/>
                </a:solidFill>
                <a:latin typeface="Times New Roman" panose="02020603050405020304" pitchFamily="18" charset="0"/>
                <a:cs typeface="Times New Roman" panose="02020603050405020304" pitchFamily="18" charset="0"/>
              </a:rPr>
              <a:t> logic </a:t>
            </a:r>
            <a:r>
              <a:rPr lang="en-US" altLang="ko-KR" sz="1600" dirty="0" err="1">
                <a:solidFill>
                  <a:srgbClr val="000000"/>
                </a:solidFill>
                <a:latin typeface="Times New Roman" panose="02020603050405020304" pitchFamily="18" charset="0"/>
                <a:cs typeface="Times New Roman" panose="02020603050405020304" pitchFamily="18" charset="0"/>
              </a:rPr>
              <a:t>sai</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a:p>
            <a:br>
              <a:rPr lang="en-US" sz="1400" b="0" dirty="0">
                <a:solidFill>
                  <a:srgbClr val="D4D4D4"/>
                </a:solidFill>
                <a:effectLst/>
                <a:latin typeface="Fira Code" pitchFamily="1" charset="0"/>
              </a:rPr>
            </a:br>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điều_kiện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các_câu_lệnh</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err="1">
                <a:solidFill>
                  <a:srgbClr val="6A9955"/>
                </a:solidFill>
                <a:effectLst/>
                <a:latin typeface="Fira Code" pitchFamily="1" charset="0"/>
              </a:rPr>
              <a:t>Câu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điều_kiện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là</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đúng</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C586C0"/>
                </a:solidFill>
                <a:effectLst/>
                <a:latin typeface="Fira Code" pitchFamily="1" charset="0"/>
              </a:rPr>
              <a:t>else</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các_câu_lệnh</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err="1">
                <a:solidFill>
                  <a:srgbClr val="6A9955"/>
                </a:solidFill>
                <a:effectLst/>
                <a:latin typeface="Fira Code" pitchFamily="1" charset="0"/>
              </a:rPr>
              <a:t>Câu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điều_kiện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là</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sai</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46386"/>
          </a:xfrm>
          <a:prstGeom prst="rect">
            <a:avLst/>
          </a:prstGeom>
        </p:spPr>
        <p:txBody>
          <a:bodyPr wrap="square">
            <a:spAutoFit/>
          </a:bodyPr>
          <a:lstStyle/>
          <a:p>
            <a:pPr>
              <a:lnSpc>
                <a:spcPct val="150000"/>
              </a:lnSpc>
            </a:pPr>
            <a:r>
              <a:rPr lang="ko-KR" altLang="en-US" sz="1600" b="1" kern="0" dirty="0">
                <a:solidFill>
                  <a:srgbClr val="000000"/>
                </a:solidFill>
                <a:latin typeface="나눔바른고딕" panose="020B0603020101020101" pitchFamily="50" charset="-127"/>
                <a:ea typeface="나눔바른고딕" panose="020B0603020101020101" pitchFamily="50" charset="-127"/>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endParaRPr lang="en-US" altLang="ko-KR"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kern="0" dirty="0">
                <a:solidFill>
                  <a:srgbClr val="000000"/>
                </a:solidFill>
                <a:latin typeface="나눔바른고딕" panose="020B0603020101020101" pitchFamily="50" charset="-127"/>
                <a:ea typeface="나눔바른고딕" panose="020B0603020101020101" pitchFamily="50" charset="-127"/>
              </a:rPr>
              <a:t> 	</a:t>
            </a: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78300" y="2142468"/>
            <a:ext cx="8929543" cy="830997"/>
          </a:xfrm>
          <a:prstGeom prst="rect">
            <a:avLst/>
          </a:prstGeom>
          <a:noFill/>
        </p:spPr>
        <p:txBody>
          <a:bodyPr wrap="square">
            <a:spAutoFit/>
          </a:bodyPr>
          <a:lstStyle/>
          <a:p>
            <a:r>
              <a:rPr lang="en-US" altLang="ko-KR" sz="1600" b="0" dirty="0">
                <a:solidFill>
                  <a:srgbClr val="000000"/>
                </a:solidFill>
                <a:effectLst/>
                <a:latin typeface="Times New Roman" panose="02020603050405020304" pitchFamily="18" charset="0"/>
                <a:cs typeface="Times New Roman" panose="02020603050405020304" pitchFamily="18" charset="0"/>
              </a:rPr>
              <a:t>Ta </a:t>
            </a:r>
            <a:r>
              <a:rPr lang="en-US" altLang="ko-KR" sz="1600" b="0" dirty="0" err="1">
                <a:solidFill>
                  <a:srgbClr val="000000"/>
                </a:solidFill>
                <a:effectLst/>
                <a:latin typeface="Times New Roman" panose="02020603050405020304" pitchFamily="18" charset="0"/>
                <a:cs typeface="Times New Roman" panose="02020603050405020304" pitchFamily="18" charset="0"/>
              </a:rPr>
              <a:t>có</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thể</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viết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dạng</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rút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gọn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nếu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chỉ</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có</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một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câu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được</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thực</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thi</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hoặc</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thi</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hành</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cả</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khối</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a:p>
            <a:endParaRPr lang="en-US" altLang="ko-KR" sz="1600" dirty="0">
              <a:solidFill>
                <a:srgbClr val="000000"/>
              </a:solidFill>
              <a:latin typeface="Times New Roman" panose="02020603050405020304" pitchFamily="18" charset="0"/>
              <a:cs typeface="Times New Roman" panose="02020603050405020304" pitchFamily="18" charset="0"/>
            </a:endParaRPr>
          </a:p>
          <a:p>
            <a:r>
              <a:rPr lang="en-US" altLang="ko-KR" sz="1600" b="0" dirty="0">
                <a:solidFill>
                  <a:srgbClr val="000000"/>
                </a:solidFill>
                <a:effectLst/>
                <a:latin typeface="Times New Roman" panose="02020603050405020304" pitchFamily="18" charset="0"/>
                <a:cs typeface="Times New Roman" panose="02020603050405020304" pitchFamily="18" charset="0"/>
              </a:rPr>
              <a:t>  </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2029157" y="502638"/>
            <a:ext cx="255390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1.5.3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Câu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lệnh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if – else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37" name="표 36"/>
          <p:cNvGraphicFramePr>
            <a:graphicFrameLocks noGrp="1"/>
          </p:cNvGraphicFramePr>
          <p:nvPr/>
        </p:nvGraphicFramePr>
        <p:xfrm>
          <a:off x="1765146" y="2817302"/>
          <a:ext cx="9673881" cy="3061898"/>
        </p:xfrm>
        <a:graphic>
          <a:graphicData uri="http://schemas.openxmlformats.org/drawingml/2006/table">
            <a:tbl>
              <a:tblPr firstRow="1" bandRow="1">
                <a:tableStyleId>{5940675A-B579-460E-94D1-54222C63F5DA}</a:tableStyleId>
              </a:tblPr>
              <a:tblGrid>
                <a:gridCol w="5155604"/>
                <a:gridCol w="4518277"/>
              </a:tblGrid>
              <a:tr h="572136">
                <a:tc>
                  <a:txBody>
                    <a:bodyPr/>
                    <a:lstStyle/>
                    <a:p>
                      <a:pPr algn="ctr" latinLnBrk="1"/>
                      <a:r>
                        <a:rPr lang="en-US" altLang="ko-KR" sz="1600" b="1" dirty="0" err="1">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if</a:t>
                      </a:r>
                      <a:endParaRPr lang="ko-KR" altLang="en-US" sz="1600" b="1" dirty="0">
                        <a:latin typeface="Times New Roman" panose="02020603050405020304" pitchFamily="18" charset="0"/>
                        <a:ea typeface="나눔바른고딕" panose="020B0603020101020101" pitchFamily="50" charset="-127"/>
                        <a:cs typeface="Times New Roman" panose="02020603050405020304" pitchFamily="18" charset="0"/>
                      </a:endParaRPr>
                    </a:p>
                  </a:txBody>
                  <a:tcPr anchor="ctr">
                    <a:solidFill>
                      <a:schemeClr val="accent5">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1600" b="1" dirty="0" err="1">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 if - else</a:t>
                      </a:r>
                      <a:endParaRPr lang="ko-KR" altLang="en-US" sz="1600" b="1" dirty="0">
                        <a:latin typeface="Times New Roman" panose="02020603050405020304" pitchFamily="18" charset="0"/>
                        <a:ea typeface="나눔바른고딕" panose="020B0603020101020101" pitchFamily="50" charset="-127"/>
                        <a:cs typeface="Times New Roman" panose="02020603050405020304" pitchFamily="18" charset="0"/>
                      </a:endParaRPr>
                    </a:p>
                  </a:txBody>
                  <a:tcPr anchor="ctr">
                    <a:solidFill>
                      <a:schemeClr val="accent5">
                        <a:lumMod val="20000"/>
                        <a:lumOff val="80000"/>
                      </a:schemeClr>
                    </a:solidFill>
                  </a:tcPr>
                </a:tc>
              </a:tr>
              <a:tr h="2489762">
                <a:tc>
                  <a:txBody>
                    <a:bodyPr/>
                    <a:lstStyle/>
                    <a:p>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1990</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C586C0"/>
                          </a:solidFill>
                          <a:effectLst/>
                          <a:latin typeface="Fira Code" pitchFamily="1" charset="0"/>
                        </a:rPr>
                        <a:t>if</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2</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0</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a:t>
                      </a:r>
                      <a:r>
                        <a:rPr lang="en-US" sz="1400" b="0" dirty="0">
                          <a:solidFill>
                            <a:srgbClr val="9CDCFE"/>
                          </a:solidFill>
                          <a:effectLst/>
                          <a:latin typeface="Fira Code" pitchFamily="1" charset="0"/>
                        </a:rPr>
                        <a:t>number</a:t>
                      </a:r>
                      <a:r>
                        <a:rPr lang="en-US" sz="1400" b="0" dirty="0">
                          <a:solidFill>
                            <a:srgbClr val="CE9178"/>
                          </a:solidFill>
                          <a:effectLst/>
                          <a:latin typeface="Fira Code" pitchFamily="1" charset="0"/>
                        </a:rPr>
                        <a:t>} </a:t>
                      </a:r>
                      <a:r>
                        <a:rPr lang="en-US" altLang="ko-KR" sz="1400" b="0" dirty="0" err="1">
                          <a:solidFill>
                            <a:srgbClr val="CE9178"/>
                          </a:solidFill>
                          <a:effectLst/>
                          <a:latin typeface="Fira Code" pitchFamily="1" charset="0"/>
                        </a:rPr>
                        <a:t>là</a:t>
                      </a:r>
                      <a:r>
                        <a:rPr lang="en-US" altLang="ko-KR" sz="1400" b="0" dirty="0">
                          <a:solidFill>
                            <a:srgbClr val="CE9178"/>
                          </a:solidFill>
                          <a:effectLst/>
                          <a:latin typeface="Fira Code" pitchFamily="1" charset="0"/>
                        </a:rPr>
                        <a:t> </a:t>
                      </a:r>
                      <a:r>
                        <a:rPr lang="en-US" altLang="ko-KR" sz="1400" b="0" dirty="0" err="1">
                          <a:solidFill>
                            <a:srgbClr val="CE9178"/>
                          </a:solidFill>
                          <a:effectLst/>
                          <a:latin typeface="Fira Code" pitchFamily="1" charset="0"/>
                        </a:rPr>
                        <a:t>số</a:t>
                      </a:r>
                      <a:r>
                        <a:rPr lang="en-US" altLang="ko-KR" sz="1400" b="0" dirty="0">
                          <a:solidFill>
                            <a:srgbClr val="CE9178"/>
                          </a:solidFill>
                          <a:effectLst/>
                          <a:latin typeface="Fira Code" pitchFamily="1" charset="0"/>
                        </a:rPr>
                        <a:t> </a:t>
                      </a:r>
                      <a:r>
                        <a:rPr lang="en-US" altLang="ko-KR" sz="1400" b="0" dirty="0" err="1">
                          <a:solidFill>
                            <a:srgbClr val="CE9178"/>
                          </a:solidFill>
                          <a:effectLst/>
                          <a:latin typeface="Fira Code" pitchFamily="1" charset="0"/>
                        </a:rPr>
                        <a:t>chẵn</a:t>
                      </a:r>
                      <a:r>
                        <a:rPr lang="en-US" altLang="ko-KR" sz="1400" b="0" dirty="0">
                          <a:solidFill>
                            <a:srgbClr val="CE9178"/>
                          </a:solidFill>
                          <a:effectLst/>
                          <a:latin typeface="Fira Code" pitchFamily="1" charset="0"/>
                        </a:rPr>
                        <a:t>"</a:t>
                      </a:r>
                      <a:r>
                        <a:rPr lang="en-US" altLang="ko-KR" sz="1400" b="0" dirty="0">
                          <a:solidFill>
                            <a:srgbClr val="D4D4D4"/>
                          </a:solidFill>
                          <a:effectLst/>
                          <a:latin typeface="Fira Code" pitchFamily="1" charset="0"/>
                        </a:rPr>
                        <a:t>);</a:t>
                      </a:r>
                      <a:endParaRPr lang="en-US" altLang="ko-KR" sz="1400" b="0" dirty="0">
                        <a:solidFill>
                          <a:srgbClr val="D4D4D4"/>
                        </a:solidFill>
                        <a:effectLst/>
                        <a:latin typeface="Fira Code" pitchFamily="1" charset="0"/>
                      </a:endParaRPr>
                    </a:p>
                    <a:p>
                      <a:endParaRPr lang="en-US" altLang="ko-KR" sz="1400" b="0" dirty="0">
                        <a:solidFill>
                          <a:srgbClr val="D4D4D4"/>
                        </a:solidFill>
                        <a:effectLst/>
                        <a:latin typeface="Fira Code" pitchFamily="1" charset="0"/>
                      </a:endParaRPr>
                    </a:p>
                    <a:p>
                      <a:r>
                        <a:rPr lang="en-US" altLang="ko-KR" sz="1400" b="0" dirty="0">
                          <a:solidFill>
                            <a:srgbClr val="6A9955"/>
                          </a:solidFill>
                          <a:effectLst/>
                          <a:latin typeface="Fira Code" pitchFamily="1" charset="0"/>
                        </a:rPr>
                        <a:t>//</a:t>
                      </a:r>
                      <a:r>
                        <a:rPr lang="en-US" sz="1400" b="0" dirty="0">
                          <a:solidFill>
                            <a:srgbClr val="6A9955"/>
                          </a:solidFill>
                          <a:effectLst/>
                          <a:latin typeface="Fira Code" pitchFamily="1" charset="0"/>
                        </a:rPr>
                        <a:t>Output: 1990 </a:t>
                      </a:r>
                      <a:r>
                        <a:rPr lang="en-US" sz="1400" b="0" dirty="0" err="1">
                          <a:solidFill>
                            <a:srgbClr val="6A9955"/>
                          </a:solidFill>
                          <a:effectLst/>
                          <a:latin typeface="Fira Code" pitchFamily="1" charset="0"/>
                        </a:rPr>
                        <a:t>là</a:t>
                      </a:r>
                      <a:r>
                        <a:rPr lang="en-US" sz="1400" b="0" dirty="0">
                          <a:solidFill>
                            <a:srgbClr val="6A9955"/>
                          </a:solidFill>
                          <a:effectLst/>
                          <a:latin typeface="Fira Code" pitchFamily="1" charset="0"/>
                        </a:rPr>
                        <a:t> </a:t>
                      </a:r>
                      <a:r>
                        <a:rPr lang="en-US" sz="1400" b="0" dirty="0" err="1">
                          <a:solidFill>
                            <a:srgbClr val="6A9955"/>
                          </a:solidFill>
                          <a:effectLst/>
                          <a:latin typeface="Fira Code" pitchFamily="1" charset="0"/>
                        </a:rPr>
                        <a:t>số</a:t>
                      </a:r>
                      <a:r>
                        <a:rPr lang="en-US" sz="1400" b="0" dirty="0">
                          <a:solidFill>
                            <a:srgbClr val="6A9955"/>
                          </a:solidFill>
                          <a:effectLst/>
                          <a:latin typeface="Fira Code" pitchFamily="1" charset="0"/>
                        </a:rPr>
                        <a:t> </a:t>
                      </a:r>
                      <a:r>
                        <a:rPr lang="en-US" sz="1400" b="0" dirty="0" err="1">
                          <a:solidFill>
                            <a:srgbClr val="6A9955"/>
                          </a:solidFill>
                          <a:effectLst/>
                          <a:latin typeface="Fira Code" pitchFamily="1" charset="0"/>
                        </a:rPr>
                        <a:t>chẵn</a:t>
                      </a:r>
                      <a:endParaRPr lang="ko-KR" altLang="en-US" sz="1400" b="0" dirty="0">
                        <a:solidFill>
                          <a:srgbClr val="D4D4D4"/>
                        </a:solidFill>
                        <a:effectLst/>
                        <a:latin typeface="Fira Code" pitchFamily="1" charset="0"/>
                      </a:endParaRPr>
                    </a:p>
                  </a:txBody>
                  <a:tcPr anchor="ctr"/>
                </a:tc>
                <a:tc>
                  <a:txBody>
                    <a:bodyPr/>
                    <a:lstStyle/>
                    <a:p>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1991</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C586C0"/>
                          </a:solidFill>
                          <a:effectLst/>
                          <a:latin typeface="Fira Code" pitchFamily="1" charset="0"/>
                        </a:rPr>
                        <a:t>if</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2</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0</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a:t>
                      </a:r>
                      <a:r>
                        <a:rPr lang="en-US" sz="1400" b="0" dirty="0">
                          <a:solidFill>
                            <a:srgbClr val="9CDCFE"/>
                          </a:solidFill>
                          <a:effectLst/>
                          <a:latin typeface="Fira Code" pitchFamily="1" charset="0"/>
                        </a:rPr>
                        <a:t>number</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là</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số</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chẵn</a:t>
                      </a:r>
                      <a:r>
                        <a:rPr lang="en-US" sz="1400" b="0" dirty="0">
                          <a:solidFill>
                            <a:srgbClr val="CE9178"/>
                          </a:solidFill>
                          <a:effectLst/>
                          <a:latin typeface="Fira Code" pitchFamily="1" charset="0"/>
                        </a:rPr>
                        <a:t>"</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a:t>
                      </a:r>
                      <a:r>
                        <a:rPr lang="en-US" sz="1400" b="0" dirty="0">
                          <a:solidFill>
                            <a:srgbClr val="C586C0"/>
                          </a:solidFill>
                          <a:effectLst/>
                          <a:latin typeface="Fira Code" pitchFamily="1" charset="0"/>
                        </a:rPr>
                        <a:t>else</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a:t>
                      </a:r>
                      <a:r>
                        <a:rPr lang="en-US" sz="1400" b="0" dirty="0">
                          <a:solidFill>
                            <a:srgbClr val="9CDCFE"/>
                          </a:solidFill>
                          <a:effectLst/>
                          <a:latin typeface="Fira Code" pitchFamily="1" charset="0"/>
                        </a:rPr>
                        <a:t>number</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là</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số</a:t>
                      </a:r>
                      <a:r>
                        <a:rPr lang="en-US" sz="1400" b="0" dirty="0">
                          <a:solidFill>
                            <a:srgbClr val="CE9178"/>
                          </a:solidFill>
                          <a:effectLst/>
                          <a:latin typeface="Fira Code" pitchFamily="1" charset="0"/>
                        </a:rPr>
                        <a:t> </a:t>
                      </a:r>
                      <a:r>
                        <a:rPr lang="en-US" sz="1400" b="0" dirty="0" err="1">
                          <a:solidFill>
                            <a:srgbClr val="CE9178"/>
                          </a:solidFill>
                          <a:effectLst/>
                          <a:latin typeface="Fira Code" pitchFamily="1" charset="0"/>
                        </a:rPr>
                        <a:t>lẻ</a:t>
                      </a:r>
                      <a:r>
                        <a:rPr lang="en-US" sz="1400" b="0" dirty="0">
                          <a:solidFill>
                            <a:srgbClr val="CE9178"/>
                          </a:solidFill>
                          <a:effectLst/>
                          <a:latin typeface="Fira Code" pitchFamily="1" charset="0"/>
                        </a:rPr>
                        <a:t>"</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6A9955"/>
                          </a:solidFill>
                          <a:effectLst/>
                          <a:latin typeface="Fira Code" pitchFamily="1" charset="0"/>
                        </a:rPr>
                        <a:t>//Output: 1991 </a:t>
                      </a:r>
                      <a:r>
                        <a:rPr lang="en-US" sz="1400" b="0" dirty="0" err="1">
                          <a:solidFill>
                            <a:srgbClr val="6A9955"/>
                          </a:solidFill>
                          <a:effectLst/>
                          <a:latin typeface="Fira Code" pitchFamily="1" charset="0"/>
                        </a:rPr>
                        <a:t>là</a:t>
                      </a:r>
                      <a:r>
                        <a:rPr lang="en-US" sz="1400" b="0" dirty="0">
                          <a:solidFill>
                            <a:srgbClr val="6A9955"/>
                          </a:solidFill>
                          <a:effectLst/>
                          <a:latin typeface="Fira Code" pitchFamily="1" charset="0"/>
                        </a:rPr>
                        <a:t> </a:t>
                      </a:r>
                      <a:r>
                        <a:rPr lang="en-US" sz="1400" b="0" dirty="0" err="1">
                          <a:solidFill>
                            <a:srgbClr val="6A9955"/>
                          </a:solidFill>
                          <a:effectLst/>
                          <a:latin typeface="Fira Code" pitchFamily="1" charset="0"/>
                        </a:rPr>
                        <a:t>só</a:t>
                      </a:r>
                      <a:r>
                        <a:rPr lang="en-US" sz="1400" b="0" dirty="0">
                          <a:solidFill>
                            <a:srgbClr val="6A9955"/>
                          </a:solidFill>
                          <a:effectLst/>
                          <a:latin typeface="Fira Code" pitchFamily="1" charset="0"/>
                        </a:rPr>
                        <a:t> </a:t>
                      </a:r>
                      <a:r>
                        <a:rPr lang="en-US" sz="1400" b="0" dirty="0" err="1">
                          <a:solidFill>
                            <a:srgbClr val="6A9955"/>
                          </a:solidFill>
                          <a:effectLst/>
                          <a:latin typeface="Fira Code" pitchFamily="1" charset="0"/>
                        </a:rPr>
                        <a:t>lẻ</a:t>
                      </a:r>
                      <a:endParaRPr lang="en-US" sz="1400" b="0" dirty="0">
                        <a:solidFill>
                          <a:srgbClr val="D4D4D4"/>
                        </a:solidFill>
                        <a:effectLst/>
                        <a:latin typeface="Fira Code" pitchFamily="1" charset="0"/>
                      </a:endParaRPr>
                    </a:p>
                  </a:txBody>
                  <a:tcPr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0219"/>
          </a:xfrm>
          <a:prstGeom prst="rect">
            <a:avLst/>
          </a:prstGeom>
        </p:spPr>
        <p:txBody>
          <a:bodyPr wrap="square">
            <a:spAutoFit/>
          </a:bodyPr>
          <a:lstStyle/>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87576" y="2136046"/>
            <a:ext cx="9977109" cy="338554"/>
          </a:xfrm>
          <a:prstGeom prst="rect">
            <a:avLst/>
          </a:prstGeom>
          <a:noFill/>
        </p:spPr>
        <p:txBody>
          <a:bodyPr wrap="square">
            <a:spAutoFit/>
          </a:bodyPr>
          <a:lstStyle/>
          <a:p>
            <a:r>
              <a:rPr lang="en-US" altLang="ko-KR" sz="1600" b="0" dirty="0">
                <a:solidFill>
                  <a:srgbClr val="000000"/>
                </a:solidFill>
                <a:effectLst/>
                <a:latin typeface="Times New Roman" panose="02020603050405020304" pitchFamily="18" charset="0"/>
                <a:cs typeface="Times New Roman" panose="02020603050405020304" pitchFamily="18" charset="0"/>
              </a:rPr>
              <a:t>Sau else, </a:t>
            </a:r>
            <a:r>
              <a:rPr lang="en-US" altLang="ko-KR" sz="1600" b="0" dirty="0" err="1">
                <a:solidFill>
                  <a:srgbClr val="000000"/>
                </a:solidFill>
                <a:effectLst/>
                <a:latin typeface="Times New Roman" panose="02020603050405020304" pitchFamily="18" charset="0"/>
                <a:cs typeface="Times New Roman" panose="02020603050405020304" pitchFamily="18" charset="0"/>
              </a:rPr>
              <a:t>chúng</a:t>
            </a:r>
            <a:r>
              <a:rPr lang="en-US" altLang="ko-KR" sz="1600" b="0" dirty="0">
                <a:solidFill>
                  <a:srgbClr val="000000"/>
                </a:solidFill>
                <a:effectLst/>
                <a:latin typeface="Times New Roman" panose="02020603050405020304" pitchFamily="18" charset="0"/>
                <a:cs typeface="Times New Roman" panose="02020603050405020304" pitchFamily="18" charset="0"/>
              </a:rPr>
              <a:t> ta </a:t>
            </a:r>
            <a:r>
              <a:rPr lang="en-US" altLang="ko-KR" sz="1600" b="0" dirty="0" err="1">
                <a:solidFill>
                  <a:srgbClr val="000000"/>
                </a:solidFill>
                <a:effectLst/>
                <a:latin typeface="Times New Roman" panose="02020603050405020304" pitchFamily="18" charset="0"/>
                <a:cs typeface="Times New Roman" panose="02020603050405020304" pitchFamily="18" charset="0"/>
              </a:rPr>
              <a:t>có</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thể</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bắt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đầu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ngay</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một</a:t>
            </a:r>
            <a:r>
              <a:rPr lang="en-US" altLang="ko-KR" sz="1600" b="0" dirty="0">
                <a:solidFill>
                  <a:srgbClr val="000000"/>
                </a:solidFill>
                <a:effectLst/>
                <a:latin typeface="Times New Roman" panose="02020603050405020304" pitchFamily="18" charset="0"/>
                <a:cs typeface="Times New Roman" panose="02020603050405020304" pitchFamily="18" charset="0"/>
              </a:rPr>
              <a:t> if </a:t>
            </a:r>
            <a:r>
              <a:rPr lang="en-US" altLang="ko-KR" sz="1600" b="0" dirty="0" err="1">
                <a:solidFill>
                  <a:srgbClr val="000000"/>
                </a:solidFill>
                <a:effectLst/>
                <a:latin typeface="Times New Roman" panose="02020603050405020304" pitchFamily="18" charset="0"/>
                <a:cs typeface="Times New Roman" panose="02020603050405020304" pitchFamily="18" charset="0"/>
              </a:rPr>
              <a:t>khác</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nếu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muốn</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kiểm</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tra</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nhiều</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trường</a:t>
            </a:r>
            <a:r>
              <a:rPr lang="en-US" altLang="ko-KR" sz="1600" dirty="0">
                <a:solidFill>
                  <a:srgbClr val="000000"/>
                </a:solidFill>
                <a:latin typeface="Times New Roman" panose="02020603050405020304" pitchFamily="18" charset="0"/>
                <a:cs typeface="Times New Roman" panose="02020603050405020304" pitchFamily="18" charset="0"/>
              </a:rPr>
              <a:t> </a:t>
            </a:r>
            <a:r>
              <a:rPr lang="en-US" altLang="ko-KR" sz="1600" dirty="0" err="1">
                <a:solidFill>
                  <a:srgbClr val="000000"/>
                </a:solidFill>
                <a:latin typeface="Times New Roman" panose="02020603050405020304" pitchFamily="18" charset="0"/>
                <a:cs typeface="Times New Roman" panose="02020603050405020304" pitchFamily="18" charset="0"/>
              </a:rPr>
              <a:t>hợp</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2029157" y="502638"/>
            <a:ext cx="255390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1.5.3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Câu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lệnh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if – else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2"/>
          <p:cNvSpPr/>
          <p:nvPr/>
        </p:nvSpPr>
        <p:spPr>
          <a:xfrm>
            <a:off x="1573431" y="1663364"/>
            <a:ext cx="9534280" cy="846386"/>
          </a:xfrm>
          <a:prstGeom prst="rect">
            <a:avLst/>
          </a:prstGeom>
        </p:spPr>
        <p:txBody>
          <a:bodyPr wrap="square">
            <a:spAutoFit/>
          </a:bodyPr>
          <a:lstStyle/>
          <a:p>
            <a:pPr>
              <a:lnSpc>
                <a:spcPct val="150000"/>
              </a:lnSpc>
            </a:pPr>
            <a:r>
              <a:rPr lang="ko-KR" altLang="en-US" sz="1600" b="1" kern="0" dirty="0">
                <a:solidFill>
                  <a:srgbClr val="000000"/>
                </a:solidFill>
                <a:latin typeface="나눔바른고딕" panose="020B0603020101020101" pitchFamily="50" charset="-127"/>
                <a:ea typeface="나눔바른고딕" panose="020B0603020101020101" pitchFamily="50" charset="-127"/>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endParaRPr lang="en-US" altLang="ko-KR"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kern="0" dirty="0">
                <a:solidFill>
                  <a:srgbClr val="000000"/>
                </a:solidFill>
                <a:latin typeface="나눔바른고딕" panose="020B0603020101020101" pitchFamily="50" charset="-127"/>
                <a:ea typeface="나눔바른고딕" panose="020B0603020101020101" pitchFamily="50" charset="-127"/>
              </a:rPr>
              <a:t> 	</a:t>
            </a: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11" name="TextBox 10"/>
          <p:cNvSpPr txBox="1"/>
          <p:nvPr/>
        </p:nvSpPr>
        <p:spPr>
          <a:xfrm>
            <a:off x="1628198" y="2491098"/>
            <a:ext cx="9514903" cy="4247317"/>
          </a:xfrm>
          <a:prstGeom prst="rect">
            <a:avLst/>
          </a:prstGeom>
          <a:noFill/>
        </p:spPr>
        <p:txBody>
          <a:bodyPr wrap="square" rtlCol="0">
            <a:spAutoFit/>
          </a:bodyPr>
          <a:lstStyle/>
          <a:p>
            <a:r>
              <a:rPr lang="vi-VN" sz="1800" b="0" dirty="0">
                <a:solidFill>
                  <a:srgbClr val="569CD6"/>
                </a:solidFill>
                <a:effectLst/>
                <a:latin typeface="Fira Code" pitchFamily="1" charset="0"/>
              </a:rPr>
              <a:t>int</a:t>
            </a:r>
            <a:r>
              <a:rPr lang="vi-VN" sz="1800" b="0" dirty="0">
                <a:solidFill>
                  <a:srgbClr val="D4D4D4"/>
                </a:solidFill>
                <a:effectLst/>
                <a:latin typeface="Fira Code" pitchFamily="1" charset="0"/>
              </a:rPr>
              <a:t> </a:t>
            </a:r>
            <a:r>
              <a:rPr lang="vi-VN" sz="1800" b="0" dirty="0">
                <a:solidFill>
                  <a:srgbClr val="9CDCFE"/>
                </a:solidFill>
                <a:effectLst/>
                <a:latin typeface="Fira Code" pitchFamily="1" charset="0"/>
              </a:rPr>
              <a:t>a</a:t>
            </a:r>
            <a:r>
              <a:rPr lang="vi-VN" sz="1800" b="0" dirty="0">
                <a:solidFill>
                  <a:srgbClr val="D4D4D4"/>
                </a:solidFill>
                <a:effectLst/>
                <a:latin typeface="Fira Code" pitchFamily="1" charset="0"/>
              </a:rPr>
              <a:t> = </a:t>
            </a:r>
            <a:r>
              <a:rPr lang="vi-VN" sz="1800" b="0" dirty="0">
                <a:solidFill>
                  <a:srgbClr val="B5CEA8"/>
                </a:solidFill>
                <a:effectLst/>
                <a:latin typeface="Fira Code" pitchFamily="1" charset="0"/>
              </a:rPr>
              <a:t>10</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569CD6"/>
                </a:solidFill>
                <a:effectLst/>
                <a:latin typeface="Fira Code" pitchFamily="1" charset="0"/>
              </a:rPr>
              <a:t>int</a:t>
            </a:r>
            <a:r>
              <a:rPr lang="vi-VN" sz="1800" b="0" dirty="0">
                <a:solidFill>
                  <a:srgbClr val="D4D4D4"/>
                </a:solidFill>
                <a:effectLst/>
                <a:latin typeface="Fira Code" pitchFamily="1" charset="0"/>
              </a:rPr>
              <a:t> </a:t>
            </a:r>
            <a:r>
              <a:rPr lang="vi-VN" sz="1800" b="0" dirty="0">
                <a:solidFill>
                  <a:srgbClr val="9CDCFE"/>
                </a:solidFill>
                <a:effectLst/>
                <a:latin typeface="Fira Code" pitchFamily="1" charset="0"/>
              </a:rPr>
              <a:t>b</a:t>
            </a:r>
            <a:r>
              <a:rPr lang="vi-VN" sz="1800" b="0" dirty="0">
                <a:solidFill>
                  <a:srgbClr val="D4D4D4"/>
                </a:solidFill>
                <a:effectLst/>
                <a:latin typeface="Fira Code" pitchFamily="1" charset="0"/>
              </a:rPr>
              <a:t> = </a:t>
            </a:r>
            <a:r>
              <a:rPr lang="vi-VN" sz="1800" b="0" dirty="0">
                <a:solidFill>
                  <a:srgbClr val="B5CEA8"/>
                </a:solidFill>
                <a:effectLst/>
                <a:latin typeface="Fira Code" pitchFamily="1" charset="0"/>
              </a:rPr>
              <a:t>10</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C586C0"/>
                </a:solidFill>
                <a:effectLst/>
                <a:latin typeface="Fira Code" pitchFamily="1" charset="0"/>
              </a:rPr>
              <a:t>if</a:t>
            </a:r>
            <a:r>
              <a:rPr lang="vi-VN" sz="1800" b="0" dirty="0">
                <a:solidFill>
                  <a:srgbClr val="D4D4D4"/>
                </a:solidFill>
                <a:effectLst/>
                <a:latin typeface="Fira Code" pitchFamily="1" charset="0"/>
              </a:rPr>
              <a:t> (</a:t>
            </a:r>
            <a:r>
              <a:rPr lang="vi-VN" sz="1800" b="0" dirty="0">
                <a:solidFill>
                  <a:srgbClr val="9CDCFE"/>
                </a:solidFill>
                <a:effectLst/>
                <a:latin typeface="Fira Code" pitchFamily="1" charset="0"/>
              </a:rPr>
              <a:t>a</a:t>
            </a:r>
            <a:r>
              <a:rPr lang="vi-VN" sz="1800" b="0" dirty="0">
                <a:solidFill>
                  <a:srgbClr val="D4D4D4"/>
                </a:solidFill>
                <a:effectLst/>
                <a:latin typeface="Fira Code" pitchFamily="1" charset="0"/>
              </a:rPr>
              <a:t> &gt; </a:t>
            </a:r>
            <a:r>
              <a:rPr lang="vi-VN" sz="1800" b="0" dirty="0">
                <a:solidFill>
                  <a:srgbClr val="9CDCFE"/>
                </a:solidFill>
                <a:effectLst/>
                <a:latin typeface="Fira Code" pitchFamily="1" charset="0"/>
              </a:rPr>
              <a:t>b</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    </a:t>
            </a:r>
            <a:r>
              <a:rPr lang="vi-VN" sz="1800" b="0" dirty="0">
                <a:solidFill>
                  <a:srgbClr val="4EC9B0"/>
                </a:solidFill>
                <a:effectLst/>
                <a:latin typeface="Fira Code" pitchFamily="1" charset="0"/>
              </a:rPr>
              <a:t>Console</a:t>
            </a:r>
            <a:r>
              <a:rPr lang="vi-VN" sz="1800" b="0" dirty="0">
                <a:solidFill>
                  <a:srgbClr val="D4D4D4"/>
                </a:solidFill>
                <a:effectLst/>
                <a:latin typeface="Fira Code" pitchFamily="1" charset="0"/>
              </a:rPr>
              <a:t>.</a:t>
            </a:r>
            <a:r>
              <a:rPr lang="vi-VN" sz="1800" b="0" dirty="0">
                <a:solidFill>
                  <a:srgbClr val="DCDCAA"/>
                </a:solidFill>
                <a:effectLst/>
                <a:latin typeface="Fira Code" pitchFamily="1" charset="0"/>
              </a:rPr>
              <a:t>WriteLine</a:t>
            </a:r>
            <a:r>
              <a:rPr lang="vi-VN" sz="1800" b="0" dirty="0">
                <a:solidFill>
                  <a:srgbClr val="D4D4D4"/>
                </a:solidFill>
                <a:effectLst/>
                <a:latin typeface="Fira Code" pitchFamily="1" charset="0"/>
              </a:rPr>
              <a:t>(</a:t>
            </a:r>
            <a:r>
              <a:rPr lang="vi-VN" sz="1800" b="0" dirty="0">
                <a:solidFill>
                  <a:srgbClr val="CE9178"/>
                </a:solidFill>
                <a:effectLst/>
                <a:latin typeface="Fira Code" pitchFamily="1" charset="0"/>
              </a:rPr>
              <a:t>"Số a lớn hơn hoặc bằng số b"</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C586C0"/>
                </a:solidFill>
                <a:effectLst/>
                <a:latin typeface="Fira Code" pitchFamily="1" charset="0"/>
              </a:rPr>
              <a:t>else</a:t>
            </a:r>
            <a:r>
              <a:rPr lang="vi-VN" sz="1800" b="0" dirty="0">
                <a:solidFill>
                  <a:srgbClr val="D4D4D4"/>
                </a:solidFill>
                <a:effectLst/>
                <a:latin typeface="Fira Code" pitchFamily="1" charset="0"/>
              </a:rPr>
              <a:t> </a:t>
            </a:r>
            <a:r>
              <a:rPr lang="vi-VN" sz="1800" b="0" dirty="0">
                <a:solidFill>
                  <a:srgbClr val="C586C0"/>
                </a:solidFill>
                <a:effectLst/>
                <a:latin typeface="Fira Code" pitchFamily="1" charset="0"/>
              </a:rPr>
              <a:t>if</a:t>
            </a:r>
            <a:r>
              <a:rPr lang="vi-VN" sz="1800" b="0" dirty="0">
                <a:solidFill>
                  <a:srgbClr val="D4D4D4"/>
                </a:solidFill>
                <a:effectLst/>
                <a:latin typeface="Fira Code" pitchFamily="1" charset="0"/>
              </a:rPr>
              <a:t> (</a:t>
            </a:r>
            <a:r>
              <a:rPr lang="vi-VN" sz="1800" b="0" dirty="0">
                <a:solidFill>
                  <a:srgbClr val="9CDCFE"/>
                </a:solidFill>
                <a:effectLst/>
                <a:latin typeface="Fira Code" pitchFamily="1" charset="0"/>
              </a:rPr>
              <a:t>a</a:t>
            </a:r>
            <a:r>
              <a:rPr lang="vi-VN" sz="1800" b="0" dirty="0">
                <a:solidFill>
                  <a:srgbClr val="D4D4D4"/>
                </a:solidFill>
                <a:effectLst/>
                <a:latin typeface="Fira Code" pitchFamily="1" charset="0"/>
              </a:rPr>
              <a:t> &lt; </a:t>
            </a:r>
            <a:r>
              <a:rPr lang="vi-VN" sz="1800" b="0" dirty="0">
                <a:solidFill>
                  <a:srgbClr val="9CDCFE"/>
                </a:solidFill>
                <a:effectLst/>
                <a:latin typeface="Fira Code" pitchFamily="1" charset="0"/>
              </a:rPr>
              <a:t>b</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    </a:t>
            </a:r>
            <a:r>
              <a:rPr lang="vi-VN" sz="1800" b="0" dirty="0">
                <a:solidFill>
                  <a:srgbClr val="4EC9B0"/>
                </a:solidFill>
                <a:effectLst/>
                <a:latin typeface="Fira Code" pitchFamily="1" charset="0"/>
              </a:rPr>
              <a:t>Console</a:t>
            </a:r>
            <a:r>
              <a:rPr lang="vi-VN" sz="1800" b="0" dirty="0">
                <a:solidFill>
                  <a:srgbClr val="D4D4D4"/>
                </a:solidFill>
                <a:effectLst/>
                <a:latin typeface="Fira Code" pitchFamily="1" charset="0"/>
              </a:rPr>
              <a:t>.</a:t>
            </a:r>
            <a:r>
              <a:rPr lang="vi-VN" sz="1800" b="0" dirty="0">
                <a:solidFill>
                  <a:srgbClr val="DCDCAA"/>
                </a:solidFill>
                <a:effectLst/>
                <a:latin typeface="Fira Code" pitchFamily="1" charset="0"/>
              </a:rPr>
              <a:t>WriteLine</a:t>
            </a:r>
            <a:r>
              <a:rPr lang="vi-VN" sz="1800" b="0" dirty="0">
                <a:solidFill>
                  <a:srgbClr val="D4D4D4"/>
                </a:solidFill>
                <a:effectLst/>
                <a:latin typeface="Fira Code" pitchFamily="1" charset="0"/>
              </a:rPr>
              <a:t>(</a:t>
            </a:r>
            <a:r>
              <a:rPr lang="vi-VN" sz="1800" b="0" dirty="0">
                <a:solidFill>
                  <a:srgbClr val="CE9178"/>
                </a:solidFill>
                <a:effectLst/>
                <a:latin typeface="Fira Code" pitchFamily="1" charset="0"/>
              </a:rPr>
              <a:t>"Số a nhỏ hơn số b"</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C586C0"/>
                </a:solidFill>
                <a:effectLst/>
                <a:latin typeface="Fira Code" pitchFamily="1" charset="0"/>
              </a:rPr>
              <a:t>else</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    </a:t>
            </a:r>
            <a:r>
              <a:rPr lang="vi-VN" sz="1800" b="0" dirty="0">
                <a:solidFill>
                  <a:srgbClr val="4EC9B0"/>
                </a:solidFill>
                <a:effectLst/>
                <a:latin typeface="Fira Code" pitchFamily="1" charset="0"/>
              </a:rPr>
              <a:t>Console</a:t>
            </a:r>
            <a:r>
              <a:rPr lang="vi-VN" sz="1800" b="0" dirty="0">
                <a:solidFill>
                  <a:srgbClr val="D4D4D4"/>
                </a:solidFill>
                <a:effectLst/>
                <a:latin typeface="Fira Code" pitchFamily="1" charset="0"/>
              </a:rPr>
              <a:t>.</a:t>
            </a:r>
            <a:r>
              <a:rPr lang="vi-VN" sz="1800" b="0" dirty="0">
                <a:solidFill>
                  <a:srgbClr val="DCDCAA"/>
                </a:solidFill>
                <a:effectLst/>
                <a:latin typeface="Fira Code" pitchFamily="1" charset="0"/>
              </a:rPr>
              <a:t>WriteLine</a:t>
            </a:r>
            <a:r>
              <a:rPr lang="vi-VN" sz="1800" b="0" dirty="0">
                <a:solidFill>
                  <a:srgbClr val="D4D4D4"/>
                </a:solidFill>
                <a:effectLst/>
                <a:latin typeface="Fira Code" pitchFamily="1" charset="0"/>
              </a:rPr>
              <a:t>(</a:t>
            </a:r>
            <a:r>
              <a:rPr lang="vi-VN" sz="1800" b="0" dirty="0">
                <a:solidFill>
                  <a:srgbClr val="CE9178"/>
                </a:solidFill>
                <a:effectLst/>
                <a:latin typeface="Fira Code" pitchFamily="1" charset="0"/>
              </a:rPr>
              <a:t>"Hai số a, b bằng nhau"</a:t>
            </a:r>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r>
              <a:rPr lang="vi-VN" sz="1800" b="0" dirty="0">
                <a:solidFill>
                  <a:srgbClr val="D4D4D4"/>
                </a:solidFill>
                <a:effectLst/>
                <a:latin typeface="Fira Code" pitchFamily="1" charset="0"/>
              </a:rPr>
              <a:t>}</a:t>
            </a:r>
            <a:endParaRPr lang="vi-VN" sz="1800" b="0" dirty="0">
              <a:solidFill>
                <a:srgbClr val="D4D4D4"/>
              </a:solidFill>
              <a:effectLst/>
              <a:latin typeface="Fira Code" pitchFamily="1" charset="0"/>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0219"/>
          </a:xfrm>
          <a:prstGeom prst="rect">
            <a:avLst/>
          </a:prstGeom>
        </p:spPr>
        <p:txBody>
          <a:bodyPr wrap="square">
            <a:spAutoFit/>
          </a:bodyPr>
          <a:lstStyle/>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87576" y="2136046"/>
            <a:ext cx="9977109" cy="338554"/>
          </a:xfrm>
          <a:prstGeom prst="rect">
            <a:avLst/>
          </a:prstGeom>
          <a:noFill/>
        </p:spPr>
        <p:txBody>
          <a:bodyPr wrap="square">
            <a:spAutoFit/>
          </a:bodyPr>
          <a:lstStyle/>
          <a:p>
            <a:r>
              <a:rPr lang="en-US" altLang="ko-KR" sz="1600" b="0" dirty="0" err="1">
                <a:solidFill>
                  <a:srgbClr val="000000"/>
                </a:solidFill>
                <a:effectLst/>
                <a:latin typeface="Times New Roman" panose="02020603050405020304" pitchFamily="18" charset="0"/>
                <a:cs typeface="Times New Roman" panose="02020603050405020304" pitchFamily="18" charset="0"/>
              </a:rPr>
              <a:t>Chúng</a:t>
            </a:r>
            <a:r>
              <a:rPr lang="en-US" altLang="ko-KR" sz="1600" b="0" dirty="0">
                <a:solidFill>
                  <a:srgbClr val="000000"/>
                </a:solidFill>
                <a:effectLst/>
                <a:latin typeface="Times New Roman" panose="02020603050405020304" pitchFamily="18" charset="0"/>
                <a:cs typeface="Times New Roman" panose="02020603050405020304" pitchFamily="18" charset="0"/>
              </a:rPr>
              <a:t> ta </a:t>
            </a:r>
            <a:r>
              <a:rPr lang="en-US" altLang="ko-KR" sz="1600" b="0" dirty="0" err="1">
                <a:solidFill>
                  <a:srgbClr val="000000"/>
                </a:solidFill>
                <a:effectLst/>
                <a:latin typeface="Times New Roman" panose="02020603050405020304" pitchFamily="18" charset="0"/>
                <a:cs typeface="Times New Roman" panose="02020603050405020304" pitchFamily="18" charset="0"/>
              </a:rPr>
              <a:t>có</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thể</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sử</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dụng</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toán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tử</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ba</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ngôi</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để</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rút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ngắn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câu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r>
              <a:rPr lang="en-US" altLang="ko-KR" sz="1600" b="0" dirty="0">
                <a:solidFill>
                  <a:srgbClr val="000000"/>
                </a:solidFill>
                <a:effectLst/>
                <a:latin typeface="Times New Roman" panose="02020603050405020304" pitchFamily="18" charset="0"/>
                <a:cs typeface="Times New Roman" panose="02020603050405020304" pitchFamily="18" charset="0"/>
              </a:rPr>
              <a:t> if – else </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2029157" y="502638"/>
            <a:ext cx="236628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ba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ngôi</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2"/>
          <p:cNvSpPr/>
          <p:nvPr/>
        </p:nvSpPr>
        <p:spPr>
          <a:xfrm>
            <a:off x="1573431" y="1663364"/>
            <a:ext cx="9534280" cy="471796"/>
          </a:xfrm>
          <a:prstGeom prst="rect">
            <a:avLst/>
          </a:prstGeom>
        </p:spPr>
        <p:txBody>
          <a:bodyPr wrap="square">
            <a:spAutoFit/>
          </a:bodyPr>
          <a:lstStyle/>
          <a:p>
            <a:pPr>
              <a:lnSpc>
                <a:spcPct val="150000"/>
              </a:lnSpc>
            </a:pPr>
            <a:r>
              <a:rPr lang="ko-KR" altLang="en-US" b="1" kern="0" dirty="0">
                <a:solidFill>
                  <a:srgbClr val="000000"/>
                </a:solidFill>
                <a:latin typeface="나눔바른고딕" panose="020B0603020101020101" pitchFamily="50" charset="-127"/>
                <a:ea typeface="나눔바른고딕" panose="020B0603020101020101" pitchFamily="50" charset="-127"/>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ngôi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solidFill>
                <a:srgbClr val="000000"/>
              </a:solidFill>
              <a:latin typeface="나눔바른고딕" panose="020B0603020101020101" pitchFamily="50" charset="-127"/>
              <a:ea typeface="나눔바른고딕" panose="020B0603020101020101" pitchFamily="50" charset="-127"/>
            </a:endParaRPr>
          </a:p>
        </p:txBody>
      </p:sp>
      <p:sp>
        <p:nvSpPr>
          <p:cNvPr id="11" name="TextBox 10"/>
          <p:cNvSpPr txBox="1"/>
          <p:nvPr/>
        </p:nvSpPr>
        <p:spPr>
          <a:xfrm>
            <a:off x="1628198" y="2491098"/>
            <a:ext cx="9514903" cy="1384995"/>
          </a:xfrm>
          <a:prstGeom prst="rect">
            <a:avLst/>
          </a:prstGeom>
          <a:noFill/>
        </p:spPr>
        <p:txBody>
          <a:bodyPr wrap="square" rtlCol="0">
            <a:spAutoFit/>
          </a:bodyPr>
          <a:lstStyle/>
          <a:p>
            <a:r>
              <a:rPr lang="en-US" dirty="0">
                <a:solidFill>
                  <a:srgbClr val="9CDCFE"/>
                </a:solidFill>
                <a:latin typeface="Fira Code" pitchFamily="1" charset="0"/>
              </a:rPr>
              <a:t> </a:t>
            </a:r>
            <a:r>
              <a:rPr lang="en-US" sz="1600" dirty="0" err="1">
                <a:effectLst/>
                <a:latin typeface="Times New Roman" panose="02020603050405020304" pitchFamily="18" charset="0"/>
                <a:cs typeface="Times New Roman" panose="02020603050405020304" pitchFamily="18" charset="0"/>
              </a:rPr>
              <a:t>Cú</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pháp</a:t>
            </a:r>
            <a:r>
              <a:rPr lang="en-US" sz="1600" dirty="0">
                <a:effectLst/>
                <a:latin typeface="Times New Roman" panose="02020603050405020304" pitchFamily="18" charset="0"/>
                <a:cs typeface="Times New Roman" panose="02020603050405020304" pitchFamily="18" charset="0"/>
              </a:rPr>
              <a:t>:</a:t>
            </a:r>
            <a:r>
              <a:rPr lang="en-US" sz="1600" dirty="0">
                <a:solidFill>
                  <a:srgbClr val="9CDCFE"/>
                </a:solidFill>
                <a:effectLst/>
                <a:latin typeface="Times New Roman" panose="02020603050405020304" pitchFamily="18" charset="0"/>
                <a:cs typeface="Times New Roman" panose="02020603050405020304" pitchFamily="18" charset="0"/>
              </a:rPr>
              <a:t>     </a:t>
            </a:r>
            <a:r>
              <a:rPr lang="en-US" b="0" dirty="0">
                <a:solidFill>
                  <a:srgbClr val="9CDCFE"/>
                </a:solidFill>
                <a:effectLst/>
                <a:latin typeface="Fira Code" pitchFamily="1" charset="0"/>
              </a:rPr>
              <a:t>result</a:t>
            </a:r>
            <a:r>
              <a:rPr lang="en-US" b="0" dirty="0">
                <a:solidFill>
                  <a:srgbClr val="D4D4D4"/>
                </a:solidFill>
                <a:effectLst/>
                <a:latin typeface="Fira Code" pitchFamily="1" charset="0"/>
              </a:rPr>
              <a:t> = </a:t>
            </a:r>
            <a:r>
              <a:rPr lang="en-US" b="0" dirty="0">
                <a:solidFill>
                  <a:srgbClr val="9CDCFE"/>
                </a:solidFill>
                <a:effectLst/>
                <a:latin typeface="Fira Code" pitchFamily="1" charset="0"/>
              </a:rPr>
              <a:t>expr1</a:t>
            </a:r>
            <a:r>
              <a:rPr lang="en-US" b="0" dirty="0">
                <a:solidFill>
                  <a:srgbClr val="D4D4D4"/>
                </a:solidFill>
                <a:effectLst/>
                <a:latin typeface="Fira Code" pitchFamily="1" charset="0"/>
              </a:rPr>
              <a:t> ?  </a:t>
            </a:r>
            <a:r>
              <a:rPr lang="en-US" b="0" dirty="0">
                <a:solidFill>
                  <a:srgbClr val="9CDCFE"/>
                </a:solidFill>
                <a:effectLst/>
                <a:latin typeface="Fira Code" pitchFamily="1" charset="0"/>
              </a:rPr>
              <a:t>expr2</a:t>
            </a:r>
            <a:r>
              <a:rPr lang="en-US" b="0" dirty="0">
                <a:solidFill>
                  <a:srgbClr val="D4D4D4"/>
                </a:solidFill>
                <a:effectLst/>
                <a:latin typeface="Fira Code" pitchFamily="1" charset="0"/>
              </a:rPr>
              <a:t> : </a:t>
            </a:r>
            <a:r>
              <a:rPr lang="en-US" b="0" dirty="0">
                <a:solidFill>
                  <a:srgbClr val="9CDCFE"/>
                </a:solidFill>
                <a:effectLst/>
                <a:latin typeface="Fira Code" pitchFamily="1" charset="0"/>
              </a:rPr>
              <a:t>expr3</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endParaRPr lang="en-US" dirty="0">
              <a:solidFill>
                <a:srgbClr val="D4D4D4"/>
              </a:solidFill>
              <a:latin typeface="Fira Code" pitchFamily="1" charset="0"/>
            </a:endParaRPr>
          </a:p>
          <a:p>
            <a:r>
              <a:rPr lang="en-US" sz="1600" dirty="0" err="1">
                <a:effectLst/>
                <a:latin typeface="Times New Roman" panose="02020603050405020304" pitchFamily="18" charset="0"/>
                <a:cs typeface="Times New Roman" panose="02020603050405020304" pitchFamily="18" charset="0"/>
              </a:rPr>
              <a:t>Phép</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toán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này</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có</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nghĩa</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là</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nếu</a:t>
            </a:r>
            <a:r>
              <a:rPr lang="en-US"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cs typeface="Times New Roman" panose="02020603050405020304" pitchFamily="18" charset="0"/>
            </a:endParaRPr>
          </a:p>
          <a:p>
            <a:r>
              <a:rPr lang="en-US" sz="1600" b="0" dirty="0">
                <a:solidFill>
                  <a:srgbClr val="9CDCFE"/>
                </a:solidFill>
                <a:latin typeface="Times New Roman" panose="02020603050405020304" pitchFamily="18" charset="0"/>
                <a:cs typeface="Times New Roman" panose="02020603050405020304" pitchFamily="18" charset="0"/>
              </a:rPr>
              <a:t>	</a:t>
            </a:r>
            <a:r>
              <a:rPr lang="en-US" sz="1600" b="0" dirty="0">
                <a:solidFill>
                  <a:srgbClr val="9CDCFE"/>
                </a:solidFill>
                <a:effectLst/>
                <a:latin typeface="Fira Code" pitchFamily="1" charset="0"/>
              </a:rPr>
              <a:t>expr1 </a:t>
            </a:r>
            <a:r>
              <a:rPr lang="en-US" sz="1600" b="0" dirty="0">
                <a:effectLst/>
                <a:latin typeface="Fira Code" pitchFamily="1" charset="0"/>
              </a:rPr>
              <a:t>=</a:t>
            </a:r>
            <a:r>
              <a:rPr lang="en-US" sz="1600" b="0" dirty="0">
                <a:solidFill>
                  <a:srgbClr val="9CDCFE"/>
                </a:solidFill>
                <a:effectLst/>
                <a:latin typeface="Fira Code" pitchFamily="1" charset="0"/>
              </a:rPr>
              <a:t> </a:t>
            </a:r>
            <a:r>
              <a:rPr lang="en-US" sz="1600" b="0" dirty="0">
                <a:solidFill>
                  <a:srgbClr val="FF0000"/>
                </a:solidFill>
                <a:effectLst/>
                <a:latin typeface="Fira Code" pitchFamily="1" charset="0"/>
              </a:rPr>
              <a:t>true </a:t>
            </a:r>
            <a:r>
              <a:rPr lang="en-US" sz="1600" b="0" dirty="0" err="1">
                <a:effectLst/>
                <a:latin typeface="Fira Code" pitchFamily="1" charset="0"/>
              </a:rPr>
              <a:t>thì</a:t>
            </a:r>
            <a:r>
              <a:rPr lang="en-US" sz="1600" b="0" dirty="0">
                <a:solidFill>
                  <a:srgbClr val="FF0000"/>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FF0000"/>
                </a:solidFill>
                <a:effectLst/>
                <a:latin typeface="Fira Code" pitchFamily="1" charset="0"/>
              </a:rPr>
              <a:t> </a:t>
            </a:r>
            <a:r>
              <a:rPr lang="en-US" sz="1600" b="0" dirty="0">
                <a:effectLst/>
                <a:latin typeface="Fira Code" pitchFamily="1" charset="0"/>
              </a:rPr>
              <a:t>=</a:t>
            </a:r>
            <a:r>
              <a:rPr lang="en-US" sz="1600" b="0" dirty="0">
                <a:solidFill>
                  <a:srgbClr val="FF0000"/>
                </a:solidFill>
                <a:effectLst/>
                <a:latin typeface="Fira Code" pitchFamily="1" charset="0"/>
              </a:rPr>
              <a:t> </a:t>
            </a:r>
            <a:r>
              <a:rPr lang="en-US" sz="1600" b="0" dirty="0">
                <a:solidFill>
                  <a:srgbClr val="9CDCFE"/>
                </a:solidFill>
                <a:effectLst/>
                <a:latin typeface="Fira Code" pitchFamily="1" charset="0"/>
              </a:rPr>
              <a:t>expr2</a:t>
            </a:r>
            <a:r>
              <a:rPr lang="en-US" sz="1600" b="0" dirty="0">
                <a:effectLst/>
                <a:latin typeface="Fira Code" pitchFamily="1" charset="0"/>
              </a:rPr>
              <a:t>,</a:t>
            </a:r>
            <a:r>
              <a:rPr lang="en-US" sz="1600" b="0" dirty="0">
                <a:solidFill>
                  <a:srgbClr val="FF0000"/>
                </a:solidFill>
                <a:effectLst/>
                <a:latin typeface="Fira Code" pitchFamily="1" charset="0"/>
              </a:rPr>
              <a:t> </a:t>
            </a:r>
            <a:r>
              <a:rPr lang="en-US" sz="1600" b="0" dirty="0" err="1">
                <a:effectLst/>
                <a:latin typeface="Fira Code" pitchFamily="1" charset="0"/>
              </a:rPr>
              <a:t>là</a:t>
            </a:r>
            <a:r>
              <a:rPr lang="en-US" sz="1600" b="0" dirty="0">
                <a:solidFill>
                  <a:srgbClr val="FF0000"/>
                </a:solidFill>
                <a:effectLst/>
                <a:latin typeface="Fira Code" pitchFamily="1" charset="0"/>
              </a:rPr>
              <a:t> false </a:t>
            </a:r>
            <a:r>
              <a:rPr lang="en-US" sz="1600" b="0" dirty="0" err="1">
                <a:effectLst/>
                <a:latin typeface="Fira Code" pitchFamily="1" charset="0"/>
              </a:rPr>
              <a:t>thì</a:t>
            </a:r>
            <a:r>
              <a:rPr lang="en-US" sz="1600" b="0" dirty="0">
                <a:solidFill>
                  <a:srgbClr val="FF0000"/>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FF0000"/>
                </a:solidFill>
                <a:effectLst/>
                <a:latin typeface="Fira Code" pitchFamily="1" charset="0"/>
              </a:rPr>
              <a:t> </a:t>
            </a:r>
            <a:r>
              <a:rPr lang="en-US" sz="1600" b="0" dirty="0">
                <a:effectLst/>
                <a:latin typeface="Fira Code" pitchFamily="1" charset="0"/>
              </a:rPr>
              <a:t>=</a:t>
            </a:r>
            <a:r>
              <a:rPr lang="en-US" sz="1600" b="0" dirty="0">
                <a:solidFill>
                  <a:srgbClr val="FF0000"/>
                </a:solidFill>
                <a:effectLst/>
                <a:latin typeface="Fira Code" pitchFamily="1" charset="0"/>
              </a:rPr>
              <a:t> </a:t>
            </a:r>
            <a:r>
              <a:rPr lang="en-US" sz="1600" b="0" dirty="0">
                <a:solidFill>
                  <a:srgbClr val="9CDCFE"/>
                </a:solidFill>
                <a:effectLst/>
                <a:latin typeface="Fira Code" pitchFamily="1" charset="0"/>
              </a:rPr>
              <a:t>expr3</a:t>
            </a:r>
            <a:endParaRPr lang="en-US" sz="1600" b="0" dirty="0">
              <a:solidFill>
                <a:srgbClr val="FF0000"/>
              </a:solidFill>
              <a:effectLst/>
              <a:latin typeface="Fira Code" pitchFamily="1" charset="0"/>
            </a:endParaRPr>
          </a:p>
        </p:txBody>
      </p:sp>
      <p:sp>
        <p:nvSpPr>
          <p:cNvPr id="30" name="TextBox 29"/>
          <p:cNvSpPr txBox="1"/>
          <p:nvPr/>
        </p:nvSpPr>
        <p:spPr>
          <a:xfrm>
            <a:off x="1628197" y="3992697"/>
            <a:ext cx="9514903" cy="1815882"/>
          </a:xfrm>
          <a:prstGeom prst="rect">
            <a:avLst/>
          </a:prstGeom>
          <a:noFill/>
        </p:spPr>
        <p:txBody>
          <a:bodyPr wrap="square" rtlCol="0">
            <a:spAutoFit/>
          </a:bodyPr>
          <a:lstStyle/>
          <a:p>
            <a:r>
              <a:rPr lang="en-US" sz="1600" dirty="0" err="1">
                <a:effectLst/>
                <a:latin typeface="Times New Roman" panose="02020603050405020304" pitchFamily="18" charset="0"/>
                <a:cs typeface="Times New Roman" panose="02020603050405020304" pitchFamily="18" charset="0"/>
              </a:rPr>
              <a:t>Câu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lệnh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trên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tương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đương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với</a:t>
            </a:r>
            <a:r>
              <a:rPr lang="en-US"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a:p>
            <a:endParaRPr lang="en-US" sz="1600" dirty="0">
              <a:effectLst/>
              <a:latin typeface="Times New Roman" panose="02020603050405020304" pitchFamily="18" charset="0"/>
              <a:cs typeface="Times New Roman" panose="02020603050405020304" pitchFamily="18" charset="0"/>
            </a:endParaRPr>
          </a:p>
          <a:p>
            <a:r>
              <a:rPr lang="en-US" sz="1600" b="0" dirty="0">
                <a:solidFill>
                  <a:srgbClr val="9CDCFE"/>
                </a:solidFill>
                <a:latin typeface="Times New Roman" panose="02020603050405020304" pitchFamily="18" charset="0"/>
                <a:cs typeface="Times New Roman" panose="02020603050405020304" pitchFamily="18" charset="0"/>
              </a:rPr>
              <a:t>	</a:t>
            </a:r>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expr1</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expr2</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C586C0"/>
                </a:solidFill>
                <a:effectLst/>
                <a:latin typeface="Fira Code" pitchFamily="1" charset="0"/>
              </a:rPr>
              <a:t>else</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expr3</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endParaRPr lang="en-US" sz="1600" b="0" dirty="0">
              <a:solidFill>
                <a:srgbClr val="FF0000"/>
              </a:solidFill>
              <a:effectLst/>
              <a:latin typeface="Fira Code" pitchFamily="1" charset="0"/>
            </a:endParaRPr>
          </a:p>
        </p:txBody>
      </p:sp>
      <p:pic>
        <p:nvPicPr>
          <p:cNvPr id="8198"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7293" y="3903328"/>
            <a:ext cx="3152775" cy="2343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0219"/>
          </a:xfrm>
          <a:prstGeom prst="rect">
            <a:avLst/>
          </a:prstGeom>
        </p:spPr>
        <p:txBody>
          <a:bodyPr wrap="square">
            <a:spAutoFit/>
          </a:bodyPr>
          <a:lstStyle/>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87576" y="2136046"/>
            <a:ext cx="9977109" cy="338554"/>
          </a:xfrm>
          <a:prstGeom prst="rect">
            <a:avLst/>
          </a:prstGeom>
          <a:noFill/>
        </p:spPr>
        <p:txBody>
          <a:bodyPr wrap="square">
            <a:spAutoFit/>
          </a:bodyPr>
          <a:lstStyle/>
          <a:p>
            <a:r>
              <a:rPr lang="en-US" altLang="ko-KR" sz="1600" b="0" dirty="0" err="1">
                <a:solidFill>
                  <a:srgbClr val="000000"/>
                </a:solidFill>
                <a:effectLst/>
                <a:latin typeface="Times New Roman" panose="02020603050405020304" pitchFamily="18" charset="0"/>
                <a:cs typeface="Times New Roman" panose="02020603050405020304" pitchFamily="18" charset="0"/>
              </a:rPr>
              <a:t>Tìm</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số</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lớn</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nhất</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trong</a:t>
            </a:r>
            <a:r>
              <a:rPr lang="en-US" altLang="ko-KR" sz="1600" b="0" dirty="0">
                <a:solidFill>
                  <a:srgbClr val="000000"/>
                </a:solidFill>
                <a:effectLst/>
                <a:latin typeface="Times New Roman" panose="02020603050405020304" pitchFamily="18" charset="0"/>
                <a:cs typeface="Times New Roman" panose="02020603050405020304" pitchFamily="18" charset="0"/>
              </a:rPr>
              <a:t> a, b, c</a:t>
            </a:r>
            <a:endParaRPr lang="en-US" altLang="ko-KR" sz="1600" b="0" dirty="0">
              <a:solidFill>
                <a:srgbClr val="000000"/>
              </a:solidFill>
              <a:effectLst/>
              <a:latin typeface="Times New Roman" panose="02020603050405020304" pitchFamily="18" charset="0"/>
              <a:cs typeface="Times New Roman" panose="02020603050405020304" pitchFamily="18" charset="0"/>
            </a:endParaRPr>
          </a:p>
        </p:txBody>
      </p:sp>
      <p:sp>
        <p:nvSpPr>
          <p:cNvPr id="34" name="TextBox 33"/>
          <p:cNvSpPr txBox="1"/>
          <p:nvPr/>
        </p:nvSpPr>
        <p:spPr>
          <a:xfrm>
            <a:off x="2029157" y="502638"/>
            <a:ext cx="236628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Toán</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tử</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ba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ngôi</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2"/>
          <p:cNvSpPr/>
          <p:nvPr/>
        </p:nvSpPr>
        <p:spPr>
          <a:xfrm>
            <a:off x="1573431" y="1663364"/>
            <a:ext cx="9534280" cy="800219"/>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30" name="TextBox 29"/>
          <p:cNvSpPr txBox="1"/>
          <p:nvPr/>
        </p:nvSpPr>
        <p:spPr>
          <a:xfrm>
            <a:off x="1639830" y="2611750"/>
            <a:ext cx="9514903" cy="2800767"/>
          </a:xfrm>
          <a:prstGeom prst="rect">
            <a:avLst/>
          </a:prstGeom>
          <a:noFill/>
        </p:spPr>
        <p:txBody>
          <a:bodyPr wrap="square" rtlCol="0">
            <a:spAutoFit/>
          </a:bodyPr>
          <a:lstStyle/>
          <a:p>
            <a:r>
              <a:rPr lang="vi-VN" sz="1600" b="0" dirty="0">
                <a:solidFill>
                  <a:srgbClr val="569CD6"/>
                </a:solidFill>
                <a:effectLst/>
                <a:latin typeface="Fira Code" pitchFamily="1" charset="0"/>
              </a:rPr>
              <a:t>var</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a</a:t>
            </a:r>
            <a:r>
              <a:rPr lang="vi-VN" sz="1600" b="0" dirty="0">
                <a:solidFill>
                  <a:srgbClr val="D4D4D4"/>
                </a:solidFill>
                <a:effectLst/>
                <a:latin typeface="Fira Code" pitchFamily="1" charset="0"/>
              </a:rPr>
              <a:t> = </a:t>
            </a:r>
            <a:r>
              <a:rPr lang="vi-VN" sz="1600" b="0" dirty="0">
                <a:solidFill>
                  <a:srgbClr val="B5CEA8"/>
                </a:solidFill>
                <a:effectLst/>
                <a:latin typeface="Fira Code" pitchFamily="1" charset="0"/>
              </a:rPr>
              <a:t>2</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569CD6"/>
                </a:solidFill>
                <a:effectLst/>
                <a:latin typeface="Fira Code" pitchFamily="1" charset="0"/>
              </a:rPr>
              <a:t>var</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b</a:t>
            </a:r>
            <a:r>
              <a:rPr lang="vi-VN" sz="1600" b="0" dirty="0">
                <a:solidFill>
                  <a:srgbClr val="D4D4D4"/>
                </a:solidFill>
                <a:effectLst/>
                <a:latin typeface="Fira Code" pitchFamily="1" charset="0"/>
              </a:rPr>
              <a:t> = </a:t>
            </a:r>
            <a:r>
              <a:rPr lang="vi-VN" sz="1600" b="0" dirty="0">
                <a:solidFill>
                  <a:srgbClr val="B5CEA8"/>
                </a:solidFill>
                <a:effectLst/>
                <a:latin typeface="Fira Code" pitchFamily="1" charset="0"/>
              </a:rPr>
              <a:t>3.5</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569CD6"/>
                </a:solidFill>
                <a:effectLst/>
                <a:latin typeface="Fira Code" pitchFamily="1" charset="0"/>
              </a:rPr>
              <a:t>var</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c</a:t>
            </a:r>
            <a:r>
              <a:rPr lang="vi-VN" sz="1600" b="0" dirty="0">
                <a:solidFill>
                  <a:srgbClr val="D4D4D4"/>
                </a:solidFill>
                <a:effectLst/>
                <a:latin typeface="Fira Code" pitchFamily="1" charset="0"/>
              </a:rPr>
              <a:t> = </a:t>
            </a:r>
            <a:r>
              <a:rPr lang="vi-VN" sz="1600" b="0" dirty="0">
                <a:solidFill>
                  <a:srgbClr val="B5CEA8"/>
                </a:solidFill>
                <a:effectLst/>
                <a:latin typeface="Fira Code" pitchFamily="1" charset="0"/>
              </a:rPr>
              <a:t>2</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569CD6"/>
                </a:solidFill>
                <a:effectLst/>
                <a:latin typeface="Fira Code" pitchFamily="1" charset="0"/>
              </a:rPr>
              <a:t>var</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max</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a</a:t>
            </a:r>
            <a:r>
              <a:rPr lang="vi-VN" sz="1600" b="0" dirty="0">
                <a:solidFill>
                  <a:srgbClr val="D4D4D4"/>
                </a:solidFill>
                <a:effectLst/>
                <a:latin typeface="Fira Code" pitchFamily="1" charset="0"/>
              </a:rPr>
              <a:t> &gt;= </a:t>
            </a:r>
            <a:r>
              <a:rPr lang="vi-VN" sz="1600" b="0" dirty="0">
                <a:solidFill>
                  <a:srgbClr val="9CDCFE"/>
                </a:solidFill>
                <a:effectLst/>
                <a:latin typeface="Fira Code" pitchFamily="1" charset="0"/>
              </a:rPr>
              <a:t>b</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a</a:t>
            </a:r>
            <a:r>
              <a:rPr lang="vi-VN" sz="1600" b="0" dirty="0">
                <a:solidFill>
                  <a:srgbClr val="D4D4D4"/>
                </a:solidFill>
                <a:effectLst/>
                <a:latin typeface="Fira Code" pitchFamily="1" charset="0"/>
              </a:rPr>
              <a:t> &gt;= </a:t>
            </a:r>
            <a:r>
              <a:rPr lang="vi-VN" sz="1600" b="0" dirty="0">
                <a:solidFill>
                  <a:srgbClr val="9CDCFE"/>
                </a:solidFill>
                <a:effectLst/>
                <a:latin typeface="Fira Code" pitchFamily="1" charset="0"/>
              </a:rPr>
              <a:t>c</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a</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c</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b</a:t>
            </a:r>
            <a:r>
              <a:rPr lang="vi-VN" sz="1600" b="0" dirty="0">
                <a:solidFill>
                  <a:srgbClr val="D4D4D4"/>
                </a:solidFill>
                <a:effectLst/>
                <a:latin typeface="Fira Code" pitchFamily="1" charset="0"/>
              </a:rPr>
              <a:t> &gt;=</a:t>
            </a:r>
            <a:r>
              <a:rPr lang="vi-VN" sz="1600" b="0" dirty="0">
                <a:solidFill>
                  <a:srgbClr val="9CDCFE"/>
                </a:solidFill>
                <a:effectLst/>
                <a:latin typeface="Fira Code" pitchFamily="1" charset="0"/>
              </a:rPr>
              <a:t>c</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b</a:t>
            </a:r>
            <a:r>
              <a:rPr lang="vi-VN" sz="1600" b="0" dirty="0">
                <a:solidFill>
                  <a:srgbClr val="D4D4D4"/>
                </a:solidFill>
                <a:effectLst/>
                <a:latin typeface="Fira Code" pitchFamily="1" charset="0"/>
              </a:rPr>
              <a:t> : </a:t>
            </a:r>
            <a:r>
              <a:rPr lang="vi-VN" sz="1600" b="0" dirty="0">
                <a:solidFill>
                  <a:srgbClr val="9CDCFE"/>
                </a:solidFill>
                <a:effectLst/>
                <a:latin typeface="Fira Code" pitchFamily="1" charset="0"/>
              </a:rPr>
              <a:t>c</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6A9955"/>
                </a:solidFill>
                <a:effectLst/>
                <a:latin typeface="Fira Code" pitchFamily="1" charset="0"/>
              </a:rPr>
              <a:t>// Viết tường minh hơn</a:t>
            </a:r>
            <a:endParaRPr lang="vi-VN" sz="1600" b="0" dirty="0">
              <a:solidFill>
                <a:srgbClr val="D4D4D4"/>
              </a:solidFill>
              <a:effectLst/>
              <a:latin typeface="Fira Code" pitchFamily="1" charset="0"/>
            </a:endParaRPr>
          </a:p>
          <a:p>
            <a:r>
              <a:rPr lang="vi-VN" sz="1600" b="0" dirty="0">
                <a:solidFill>
                  <a:srgbClr val="6A9955"/>
                </a:solidFill>
                <a:effectLst/>
                <a:latin typeface="Fira Code" pitchFamily="1" charset="0"/>
              </a:rPr>
              <a:t>// max = (a &gt;= b) ?  (a &gt;= c ? a : c) : (b &gt;=c ? b : c);</a:t>
            </a:r>
            <a:endParaRPr lang="vi-VN" sz="1600" b="0" dirty="0">
              <a:solidFill>
                <a:srgbClr val="D4D4D4"/>
              </a:solidFill>
              <a:effectLst/>
              <a:latin typeface="Fira Code" pitchFamily="1" charset="0"/>
            </a:endParaRPr>
          </a:p>
          <a:p>
            <a:r>
              <a:rPr lang="vi-VN" sz="1600" b="0" dirty="0">
                <a:solidFill>
                  <a:srgbClr val="4EC9B0"/>
                </a:solidFill>
                <a:effectLst/>
                <a:latin typeface="Fira Code" pitchFamily="1" charset="0"/>
              </a:rPr>
              <a:t>Console</a:t>
            </a:r>
            <a:r>
              <a:rPr lang="vi-VN" sz="1600" b="0" dirty="0">
                <a:solidFill>
                  <a:srgbClr val="D4D4D4"/>
                </a:solidFill>
                <a:effectLst/>
                <a:latin typeface="Fira Code" pitchFamily="1" charset="0"/>
              </a:rPr>
              <a:t>.</a:t>
            </a:r>
            <a:r>
              <a:rPr lang="vi-VN" sz="1600" b="0" dirty="0">
                <a:solidFill>
                  <a:srgbClr val="DCDCAA"/>
                </a:solidFill>
                <a:effectLst/>
                <a:latin typeface="Fira Code" pitchFamily="1" charset="0"/>
              </a:rPr>
              <a:t>WriteLine</a:t>
            </a:r>
            <a:r>
              <a:rPr lang="vi-VN" sz="1600" b="0" dirty="0">
                <a:solidFill>
                  <a:srgbClr val="D4D4D4"/>
                </a:solidFill>
                <a:effectLst/>
                <a:latin typeface="Fira Code" pitchFamily="1" charset="0"/>
              </a:rPr>
              <a:t>(</a:t>
            </a:r>
            <a:r>
              <a:rPr lang="vi-VN" sz="1600" b="0" dirty="0">
                <a:solidFill>
                  <a:srgbClr val="9CDCFE"/>
                </a:solidFill>
                <a:effectLst/>
                <a:latin typeface="Fira Code" pitchFamily="1" charset="0"/>
              </a:rPr>
              <a:t>max</a:t>
            </a:r>
            <a:r>
              <a:rPr lang="vi-VN"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endParaRPr lang="en-US" sz="1600" dirty="0">
              <a:solidFill>
                <a:srgbClr val="D4D4D4"/>
              </a:solidFill>
              <a:latin typeface="Fira Code" pitchFamily="1" charset="0"/>
            </a:endParaRPr>
          </a:p>
          <a:p>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Giải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thích</a:t>
            </a:r>
            <a:r>
              <a:rPr lang="en-US" sz="1600" b="0" dirty="0">
                <a:solidFill>
                  <a:srgbClr val="6A9955"/>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6A9955"/>
                </a:solidFill>
                <a:effectLst/>
                <a:latin typeface="Fira Code" pitchFamily="1" charset="0"/>
              </a:rPr>
              <a:t> a &gt;= b = false ==&gt;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khối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(b &gt;=c ? b : c);</a:t>
            </a:r>
            <a:endParaRPr lang="en-US" sz="1600" b="0" dirty="0">
              <a:solidFill>
                <a:srgbClr val="D4D4D4"/>
              </a:solidFill>
              <a:effectLst/>
              <a:latin typeface="Fira Code" pitchFamily="1" charset="0"/>
            </a:endParaRPr>
          </a:p>
          <a:p>
            <a:r>
              <a:rPr lang="en-US" sz="1600" b="0" dirty="0">
                <a:solidFill>
                  <a:srgbClr val="6A9955"/>
                </a:solidFill>
                <a:effectLst/>
                <a:latin typeface="Fira Code" pitchFamily="1" charset="0"/>
              </a:rPr>
              <a:t> b &gt;= c = true ==&gt; max = b</a:t>
            </a:r>
            <a:endParaRPr lang="en-US" sz="1600" b="0" dirty="0">
              <a:solidFill>
                <a:srgbClr val="D4D4D4"/>
              </a:solidFill>
              <a:effectLst/>
              <a:latin typeface="Fira Code" pitchFamily="1"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0219"/>
          </a:xfrm>
          <a:prstGeom prst="rect">
            <a:avLst/>
          </a:prstGeom>
        </p:spPr>
        <p:txBody>
          <a:bodyPr wrap="square">
            <a:spAutoFit/>
          </a:bodyPr>
          <a:lstStyle/>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29" name="TextBox 28"/>
          <p:cNvSpPr txBox="1"/>
          <p:nvPr/>
        </p:nvSpPr>
        <p:spPr>
          <a:xfrm>
            <a:off x="1687576" y="2136046"/>
            <a:ext cx="9977109" cy="338554"/>
          </a:xfrm>
          <a:prstGeom prst="rect">
            <a:avLst/>
          </a:prstGeom>
          <a:noFill/>
        </p:spPr>
        <p:txBody>
          <a:bodyPr wrap="square">
            <a:spAutoFit/>
          </a:bodyPr>
          <a:lstStyle/>
          <a:p>
            <a:r>
              <a:rPr lang="en-US" altLang="ko-KR" sz="1600" b="0" dirty="0" err="1">
                <a:solidFill>
                  <a:srgbClr val="000000"/>
                </a:solidFill>
                <a:effectLst/>
                <a:latin typeface="Times New Roman" panose="02020603050405020304" pitchFamily="18" charset="0"/>
                <a:cs typeface="Times New Roman" panose="02020603050405020304" pitchFamily="18" charset="0"/>
              </a:rPr>
              <a:t>Câu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sz="1600" b="0" dirty="0">
                <a:solidFill>
                  <a:srgbClr val="C586C0"/>
                </a:solidFill>
                <a:effectLst/>
                <a:latin typeface="Fira Code" pitchFamily="1" charset="0"/>
              </a:rPr>
              <a:t>switch</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case</a:t>
            </a:r>
            <a:r>
              <a:rPr lang="en-US" sz="1600" dirty="0">
                <a:solidFill>
                  <a:srgbClr val="D4D4D4"/>
                </a:solidFill>
                <a:latin typeface="Fira Code" pitchFamily="1"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áp</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dụng</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cho</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cấu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trúc</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rẽ</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nhiều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nhánh</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nó</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thay</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thế</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cho</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nhiều</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altLang="ko-KR" sz="1600" b="0" dirty="0" err="1">
                <a:solidFill>
                  <a:srgbClr val="000000"/>
                </a:solidFill>
                <a:effectLst/>
                <a:latin typeface="Times New Roman" panose="02020603050405020304" pitchFamily="18" charset="0"/>
                <a:cs typeface="Times New Roman" panose="02020603050405020304" pitchFamily="18" charset="0"/>
              </a:rPr>
              <a:t>lệnh</a:t>
            </a:r>
            <a:r>
              <a:rPr lang="en-US" altLang="ko-KR" sz="1600" b="0" dirty="0">
                <a:solidFill>
                  <a:srgbClr val="000000"/>
                </a:solidFill>
                <a:effectLst/>
                <a:latin typeface="Times New Roman" panose="02020603050405020304" pitchFamily="18" charset="0"/>
                <a:cs typeface="Times New Roman" panose="02020603050405020304" pitchFamily="18" charset="0"/>
              </a:rPr>
              <a:t> </a:t>
            </a:r>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 - </a:t>
            </a:r>
            <a:r>
              <a:rPr lang="en-US" sz="1600" b="0" dirty="0">
                <a:solidFill>
                  <a:srgbClr val="C586C0"/>
                </a:solidFill>
                <a:effectLst/>
                <a:latin typeface="Fira Code" pitchFamily="1" charset="0"/>
              </a:rPr>
              <a:t>else</a:t>
            </a:r>
            <a:endParaRPr lang="en-US" sz="1600" b="0" dirty="0">
              <a:solidFill>
                <a:srgbClr val="D4D4D4"/>
              </a:solidFill>
              <a:effectLst/>
              <a:latin typeface="Fira Code" pitchFamily="1" charset="0"/>
            </a:endParaRPr>
          </a:p>
        </p:txBody>
      </p:sp>
      <p:sp>
        <p:nvSpPr>
          <p:cNvPr id="34" name="TextBox 33"/>
          <p:cNvSpPr txBox="1"/>
          <p:nvPr/>
        </p:nvSpPr>
        <p:spPr>
          <a:xfrm>
            <a:off x="2029157" y="502638"/>
            <a:ext cx="263405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Câu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lệnh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rẽ</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nhánh</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2"/>
          <p:cNvSpPr/>
          <p:nvPr/>
        </p:nvSpPr>
        <p:spPr>
          <a:xfrm>
            <a:off x="1573431" y="1663364"/>
            <a:ext cx="9534280" cy="429605"/>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rẽ</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nhánh</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switch - case:</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0" name="TextBox 29"/>
          <p:cNvSpPr txBox="1"/>
          <p:nvPr/>
        </p:nvSpPr>
        <p:spPr>
          <a:xfrm>
            <a:off x="1639830" y="2611750"/>
            <a:ext cx="9514903" cy="4031873"/>
          </a:xfrm>
          <a:prstGeom prst="rect">
            <a:avLst/>
          </a:prstGeom>
          <a:noFill/>
        </p:spPr>
        <p:txBody>
          <a:bodyPr wrap="square" rtlCol="0">
            <a:spAutoFit/>
          </a:bodyPr>
          <a:lstStyle/>
          <a:p>
            <a:r>
              <a:rPr lang="en-US" sz="1600" b="0" dirty="0" err="1">
                <a:effectLst/>
                <a:latin typeface="Times New Roman" panose="02020603050405020304" pitchFamily="18" charset="0"/>
                <a:cs typeface="Times New Roman" panose="02020603050405020304" pitchFamily="18" charset="0"/>
              </a:rPr>
              <a:t>Cú</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pháp</a:t>
            </a:r>
            <a:r>
              <a:rPr lang="en-US" sz="1600" b="0" dirty="0">
                <a:effectLst/>
                <a:latin typeface="Times New Roman" panose="02020603050405020304" pitchFamily="18" charset="0"/>
                <a:cs typeface="Times New Roman" panose="02020603050405020304" pitchFamily="18" charset="0"/>
              </a:rPr>
              <a:t>:</a:t>
            </a:r>
            <a:endParaRPr lang="en-US" sz="1600" b="0" dirty="0">
              <a:effectLst/>
              <a:latin typeface="Times New Roman" panose="02020603050405020304" pitchFamily="18" charset="0"/>
              <a:cs typeface="Times New Roman" panose="02020603050405020304" pitchFamily="18" charset="0"/>
            </a:endParaRPr>
          </a:p>
          <a:p>
            <a:endParaRPr lang="en-US" sz="1600" b="0" dirty="0">
              <a:effectLst/>
              <a:latin typeface="Times New Roman" panose="02020603050405020304" pitchFamily="18" charset="0"/>
              <a:cs typeface="Times New Roman" panose="02020603050405020304" pitchFamily="18" charset="0"/>
            </a:endParaRPr>
          </a:p>
          <a:p>
            <a:pPr lvl="1"/>
            <a:r>
              <a:rPr lang="en-US" sz="1600" b="0" dirty="0">
                <a:solidFill>
                  <a:srgbClr val="C586C0"/>
                </a:solidFill>
                <a:effectLst/>
                <a:latin typeface="Fira Code" pitchFamily="1" charset="0"/>
              </a:rPr>
              <a:t>switch</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expr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case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expr1</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break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case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expr2</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break</a:t>
            </a:r>
            <a:r>
              <a:rPr lang="en-US" sz="1600" b="0" dirty="0">
                <a:solidFill>
                  <a:srgbClr val="D4D4D4"/>
                </a:solidFill>
                <a:effectLst/>
                <a:latin typeface="Fira Code" pitchFamily="1" charset="0"/>
              </a:rPr>
              <a:t>;</a:t>
            </a:r>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default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break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effectLst/>
                <a:latin typeface="Times New Roman" panose="02020603050405020304" pitchFamily="18" charset="0"/>
                <a:cs typeface="Times New Roman" panose="02020603050405020304" pitchFamily="18" charset="0"/>
              </a:rPr>
              <a:t> </a:t>
            </a:r>
            <a:endParaRPr lang="en-US" sz="1600" b="0" dirty="0">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9508291" y="4562218"/>
            <a:ext cx="3294119" cy="1868250"/>
          </a:xfrm>
          <a:prstGeom prst="rect">
            <a:avLst/>
          </a:prstGeom>
          <a:noFill/>
        </p:spPr>
        <p:txBody>
          <a:bodyPr wrap="square" rtlCol="0">
            <a:spAutoFit/>
          </a:bodyPr>
          <a:lstStyle/>
          <a:p>
            <a:endParaRPr lang="en-US" dirty="0"/>
          </a:p>
        </p:txBody>
      </p:sp>
      <p:pic>
        <p:nvPicPr>
          <p:cNvPr id="9220" name="Picture 4" descr="Simple Guide on Creating Flowchart for Switch Statement - Edra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5703" y="2622767"/>
            <a:ext cx="2881705" cy="3718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456424"/>
            <a:ext cx="10054415" cy="4876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0219"/>
          </a:xfrm>
          <a:prstGeom prst="rect">
            <a:avLst/>
          </a:prstGeom>
        </p:spPr>
        <p:txBody>
          <a:bodyPr wrap="square">
            <a:spAutoFit/>
          </a:bodyPr>
          <a:lstStyle/>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a:p>
            <a:pPr>
              <a:lnSpc>
                <a:spcPct val="150000"/>
              </a:lnSpc>
            </a:pPr>
            <a:endParaRPr lang="en-US" altLang="ko-KR" sz="1600" kern="0" dirty="0">
              <a:solidFill>
                <a:srgbClr val="000000"/>
              </a:solidFill>
              <a:latin typeface="나눔바른고딕" panose="020B0603020101020101" pitchFamily="50" charset="-127"/>
              <a:ea typeface="나눔바른고딕" panose="020B0603020101020101" pitchFamily="50" charset="-127"/>
            </a:endParaRPr>
          </a:p>
        </p:txBody>
      </p:sp>
      <p:sp>
        <p:nvSpPr>
          <p:cNvPr id="34" name="TextBox 33"/>
          <p:cNvSpPr txBox="1"/>
          <p:nvPr/>
        </p:nvSpPr>
        <p:spPr>
          <a:xfrm>
            <a:off x="2029157" y="502638"/>
            <a:ext cx="2634054"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1.5.5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Câu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lệnh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rẽ</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nhánh</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2"/>
          <p:cNvSpPr/>
          <p:nvPr/>
        </p:nvSpPr>
        <p:spPr>
          <a:xfrm>
            <a:off x="1592808" y="1378625"/>
            <a:ext cx="9534280" cy="429605"/>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0" name="TextBox 29"/>
          <p:cNvSpPr txBox="1"/>
          <p:nvPr/>
        </p:nvSpPr>
        <p:spPr>
          <a:xfrm>
            <a:off x="1592808" y="1829368"/>
            <a:ext cx="9514903" cy="3570208"/>
          </a:xfrm>
          <a:prstGeom prst="rect">
            <a:avLst/>
          </a:prstGeom>
          <a:noFill/>
        </p:spPr>
        <p:txBody>
          <a:bodyPr wrap="square" rtlCol="0">
            <a:spAutoFit/>
          </a:bodyPr>
          <a:lstStyle/>
          <a:p>
            <a:pPr lvl="1"/>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2</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C586C0"/>
                </a:solidFill>
                <a:effectLst/>
                <a:latin typeface="Fira Code" pitchFamily="1" charset="0"/>
              </a:rPr>
              <a:t>switch</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number</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case</a:t>
            </a:r>
            <a:r>
              <a:rPr lang="en-US" sz="1400" b="0" dirty="0">
                <a:solidFill>
                  <a:srgbClr val="D4D4D4"/>
                </a:solidFill>
                <a:effectLst/>
                <a:latin typeface="Fira Code" pitchFamily="1" charset="0"/>
              </a:rPr>
              <a:t> </a:t>
            </a:r>
            <a:r>
              <a:rPr lang="en-US" sz="1400" b="0" dirty="0">
                <a:solidFill>
                  <a:srgbClr val="B5CEA8"/>
                </a:solidFill>
                <a:effectLst/>
                <a:latin typeface="Fira Code" pitchFamily="1" charset="0"/>
              </a:rPr>
              <a:t>1</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"number = 1"</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break</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case</a:t>
            </a:r>
            <a:r>
              <a:rPr lang="en-US" sz="1400" b="0" dirty="0">
                <a:solidFill>
                  <a:srgbClr val="D4D4D4"/>
                </a:solidFill>
                <a:effectLst/>
                <a:latin typeface="Fira Code" pitchFamily="1" charset="0"/>
              </a:rPr>
              <a:t> </a:t>
            </a:r>
            <a:r>
              <a:rPr lang="en-US" sz="1400" b="0" dirty="0">
                <a:solidFill>
                  <a:srgbClr val="B5CEA8"/>
                </a:solidFill>
                <a:effectLst/>
                <a:latin typeface="Fira Code" pitchFamily="1" charset="0"/>
              </a:rPr>
              <a:t>2</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"number = 2"</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break</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default</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DCDCAA"/>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"number != 2"</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r>
              <a:rPr lang="en-US" sz="1400" b="0" dirty="0">
                <a:solidFill>
                  <a:srgbClr val="D4D4D4"/>
                </a:solidFill>
                <a:effectLst/>
                <a:latin typeface="Fira Code" pitchFamily="1" charset="0"/>
              </a:rPr>
              <a:t>    </a:t>
            </a:r>
            <a:r>
              <a:rPr lang="en-US" sz="1400" b="0" dirty="0">
                <a:solidFill>
                  <a:srgbClr val="C586C0"/>
                </a:solidFill>
                <a:effectLst/>
                <a:latin typeface="Fira Code" pitchFamily="1" charset="0"/>
              </a:rPr>
              <a:t>break</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1"/>
            <a:br>
              <a:rPr lang="en-US" sz="1400" b="0" dirty="0">
                <a:solidFill>
                  <a:srgbClr val="D4D4D4"/>
                </a:solidFill>
                <a:effectLst/>
                <a:latin typeface="Fira Code" pitchFamily="1" charset="0"/>
              </a:rPr>
            </a:b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6A9955"/>
                </a:solidFill>
                <a:effectLst/>
                <a:latin typeface="Fira Code" pitchFamily="1" charset="0"/>
              </a:rPr>
              <a:t>//In </a:t>
            </a:r>
            <a:r>
              <a:rPr lang="en-US" sz="1400" b="0" dirty="0" err="1">
                <a:solidFill>
                  <a:srgbClr val="6A9955"/>
                </a:solidFill>
                <a:effectLst/>
                <a:latin typeface="Fira Code" pitchFamily="1" charset="0"/>
              </a:rPr>
              <a:t>ra</a:t>
            </a:r>
            <a:r>
              <a:rPr lang="en-US" sz="1400" b="0" dirty="0">
                <a:solidFill>
                  <a:srgbClr val="6A9955"/>
                </a:solidFill>
                <a:effectLst/>
                <a:latin typeface="Fira Code" pitchFamily="1" charset="0"/>
              </a:rPr>
              <a:t> : number = 2</a:t>
            </a:r>
            <a:endParaRPr lang="en-US" sz="1400" b="0" dirty="0">
              <a:solidFill>
                <a:srgbClr val="D4D4D4"/>
              </a:solidFill>
              <a:effectLst/>
              <a:latin typeface="Fira Code" pitchFamily="1" charset="0"/>
            </a:endParaRPr>
          </a:p>
          <a:p>
            <a:r>
              <a:rPr lang="en-US" sz="1600" b="0" dirty="0">
                <a:effectLst/>
                <a:latin typeface="Times New Roman" panose="02020603050405020304" pitchFamily="18" charset="0"/>
                <a:cs typeface="Times New Roman" panose="02020603050405020304" pitchFamily="18" charset="0"/>
              </a:rPr>
              <a:t> </a:t>
            </a:r>
            <a:endParaRPr lang="en-US" sz="1600" b="0" dirty="0">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1696799" y="5015820"/>
            <a:ext cx="9428840" cy="1661993"/>
          </a:xfrm>
          <a:prstGeom prst="rect">
            <a:avLst/>
          </a:prstGeom>
          <a:noFill/>
        </p:spPr>
        <p:txBody>
          <a:bodyPr wrap="square" rtlCol="0">
            <a:spAutoFit/>
          </a:bodyPr>
          <a:lstStyle/>
          <a:p>
            <a:endParaRPr lang="en-US" b="0" dirty="0">
              <a:solidFill>
                <a:srgbClr val="D4D4D4"/>
              </a:solidFill>
              <a:effectLst/>
              <a:latin typeface="Fira Code" pitchFamily="1" charset="0"/>
            </a:endParaRPr>
          </a:p>
          <a:p>
            <a:r>
              <a:rPr lang="en-US" sz="1600" b="0" dirty="0" err="1">
                <a:solidFill>
                  <a:srgbClr val="6A9955"/>
                </a:solidFill>
                <a:effectLst/>
                <a:latin typeface="Fira Code" pitchFamily="1" charset="0"/>
              </a:rPr>
              <a:t>Khối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trên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sẽ</a:t>
            </a:r>
            <a:r>
              <a:rPr lang="en-US" sz="1600" b="0" dirty="0">
                <a:solidFill>
                  <a:srgbClr val="6A9955"/>
                </a:solidFill>
                <a:effectLst/>
                <a:latin typeface="Fira Code" pitchFamily="1" charset="0"/>
              </a:rPr>
              <a:t> so </a:t>
            </a:r>
            <a:r>
              <a:rPr lang="en-US" sz="1600" b="0" dirty="0" err="1">
                <a:solidFill>
                  <a:srgbClr val="6A9955"/>
                </a:solidFill>
                <a:effectLst/>
                <a:latin typeface="Fira Code" pitchFamily="1" charset="0"/>
              </a:rPr>
              <a:t>sánh</a:t>
            </a:r>
            <a:r>
              <a:rPr lang="en-US" sz="1600" b="0" dirty="0">
                <a:solidFill>
                  <a:srgbClr val="6A9955"/>
                </a:solidFill>
                <a:effectLst/>
                <a:latin typeface="Fira Code" pitchFamily="1" charset="0"/>
              </a:rPr>
              <a:t> </a:t>
            </a:r>
            <a:r>
              <a:rPr lang="en-US" sz="1600" b="0" dirty="0">
                <a:solidFill>
                  <a:srgbClr val="9CDCFE"/>
                </a:solidFill>
                <a:effectLst/>
                <a:latin typeface="Fira Code" pitchFamily="1" charset="0"/>
              </a:rPr>
              <a:t>number</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với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các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biểu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thức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sau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từ</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khóa</a:t>
            </a:r>
            <a:r>
              <a:rPr lang="en-US" sz="1600" b="0" dirty="0">
                <a:solidFill>
                  <a:srgbClr val="6A9955"/>
                </a:solidFill>
                <a:effectLst/>
                <a:latin typeface="Fira Code" pitchFamily="1" charset="0"/>
              </a:rPr>
              <a:t> </a:t>
            </a:r>
            <a:r>
              <a:rPr lang="en-US" sz="1600" b="0" dirty="0">
                <a:solidFill>
                  <a:srgbClr val="569CD6"/>
                </a:solidFill>
                <a:effectLst/>
                <a:latin typeface="Fira Code" pitchFamily="1" charset="0"/>
              </a:rPr>
              <a:t>case</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là</a:t>
            </a:r>
            <a:r>
              <a:rPr lang="en-US" sz="1600" b="0" dirty="0">
                <a:solidFill>
                  <a:srgbClr val="6A9955"/>
                </a:solidFill>
                <a:effectLst/>
                <a:latin typeface="Fira Code" pitchFamily="1" charset="0"/>
              </a:rPr>
              <a:t> </a:t>
            </a:r>
            <a:r>
              <a:rPr lang="en-US" sz="1600" b="0" dirty="0">
                <a:solidFill>
                  <a:srgbClr val="DD5353"/>
                </a:solidFill>
                <a:effectLst/>
                <a:latin typeface="Fira Code" pitchFamily="1" charset="0"/>
              </a:rPr>
              <a:t>1,2...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bằng</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biểu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thức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nào</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thì</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từ</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khối</a:t>
            </a:r>
            <a:r>
              <a:rPr lang="en-US" sz="1600" b="0" dirty="0">
                <a:solidFill>
                  <a:srgbClr val="6A9955"/>
                </a:solidFill>
                <a:effectLst/>
                <a:latin typeface="Fira Code" pitchFamily="1" charset="0"/>
              </a:rPr>
              <a:t> case </a:t>
            </a:r>
            <a:r>
              <a:rPr lang="en-US" sz="1600" b="0" dirty="0" err="1">
                <a:solidFill>
                  <a:srgbClr val="6A9955"/>
                </a:solidFill>
                <a:effectLst/>
                <a:latin typeface="Fira Code" pitchFamily="1" charset="0"/>
              </a:rPr>
              <a:t>đó</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đến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gặp</a:t>
            </a:r>
            <a:r>
              <a:rPr lang="en-US" sz="1600" b="0" dirty="0">
                <a:solidFill>
                  <a:srgbClr val="6A9955"/>
                </a:solidFill>
                <a:effectLst/>
                <a:latin typeface="Fira Code" pitchFamily="1" charset="0"/>
              </a:rPr>
              <a:t> </a:t>
            </a:r>
            <a:r>
              <a:rPr lang="en-US" sz="1600" b="0" dirty="0">
                <a:solidFill>
                  <a:srgbClr val="C586C0"/>
                </a:solidFill>
                <a:effectLst/>
                <a:latin typeface="Fira Code" pitchFamily="1" charset="0"/>
              </a:rPr>
              <a:t>break</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không</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gặp</a:t>
            </a:r>
            <a:r>
              <a:rPr lang="en-US" sz="1600" b="0" dirty="0">
                <a:solidFill>
                  <a:srgbClr val="6A9955"/>
                </a:solidFill>
                <a:effectLst/>
                <a:latin typeface="Fira Code" pitchFamily="1" charset="0"/>
              </a:rPr>
              <a:t> </a:t>
            </a:r>
            <a:r>
              <a:rPr lang="en-US" sz="1600" b="0" dirty="0">
                <a:solidFill>
                  <a:srgbClr val="C586C0"/>
                </a:solidFill>
                <a:effectLst/>
                <a:latin typeface="Fira Code" pitchFamily="1" charset="0"/>
              </a:rPr>
              <a:t>break</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thì</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sẽ</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thi</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hành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đến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cuối</a:t>
            </a:r>
            <a:r>
              <a:rPr lang="en-US" sz="1600" b="0" dirty="0">
                <a:solidFill>
                  <a:srgbClr val="6A9955"/>
                </a:solidFill>
                <a:effectLst/>
                <a:latin typeface="Fira Code" pitchFamily="1" charset="0"/>
              </a:rPr>
              <a:t>)</a:t>
            </a:r>
            <a:endParaRPr lang="en-US" sz="1600" b="0" dirty="0">
              <a:solidFill>
                <a:srgbClr val="D4D4D4"/>
              </a:solidFill>
              <a:effectLst/>
              <a:latin typeface="Fira Code" pitchFamily="1" charset="0"/>
            </a:endParaRPr>
          </a:p>
          <a:p>
            <a:br>
              <a:rPr lang="en-US" b="0" dirty="0">
                <a:solidFill>
                  <a:srgbClr val="D4D4D4"/>
                </a:solidFill>
                <a:effectLst/>
                <a:latin typeface="Fira Code" pitchFamily="1" charset="0"/>
              </a:rPr>
            </a:b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1. </a:t>
            </a:r>
            <a:r>
              <a:rPr lang="en-US" altLang="ko-KR" sz="5400" dirty="0" err="1">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Introdution</a:t>
            </a: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 C# and </a:t>
            </a:r>
            <a:r>
              <a:rPr lang="en-US" altLang="ko-KR" sz="5400" dirty="0" err="1">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.Net</a:t>
            </a: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rPr>
              <a:t> Platform</a:t>
            </a: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3295133"/>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for</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for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cấu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trúc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nhằm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theo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sz="1600" b="0" dirty="0">
                <a:solidFill>
                  <a:srgbClr val="C586C0"/>
                </a:solidFill>
                <a:effectLst/>
                <a:latin typeface="Fira Code" pitchFamily="1" charset="0"/>
              </a:rPr>
              <a:t>for</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khởi_tạo</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điều_kiện</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cập_nhật</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err="1">
                <a:solidFill>
                  <a:srgbClr val="6A9955"/>
                </a:solidFill>
                <a:effectLst/>
                <a:latin typeface="Fira Code" pitchFamily="1" charset="0"/>
              </a:rPr>
              <a:t>Các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câu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lệnh</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trong</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khối</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 </a:t>
            </a:r>
            <a:r>
              <a:rPr lang="en-US" sz="1600" b="0" dirty="0">
                <a:solidFill>
                  <a:srgbClr val="7030A0"/>
                </a:solidFill>
                <a:effectLst/>
                <a:latin typeface="Fira Code" pitchFamily="1" charset="0"/>
              </a:rPr>
              <a:t>=</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1</a:t>
            </a:r>
            <a:r>
              <a:rPr lang="en-US" sz="1600" b="0" dirty="0">
                <a:solidFill>
                  <a:srgbClr val="7030A0"/>
                </a:solidFill>
                <a:effectLst/>
                <a:latin typeface="Fira Code" pitchFamily="1" charset="0"/>
              </a:rPr>
              <a:t>;</a:t>
            </a:r>
            <a:endParaRPr lang="en-US"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sz="1600" b="0" kern="0" dirty="0" err="1">
                <a:effectLst/>
                <a:latin typeface="Times New Roman" panose="02020603050405020304" pitchFamily="18" charset="0"/>
                <a:ea typeface="나눔바른고딕" panose="020B0603020101020101" pitchFamily="50" charset="-127"/>
                <a:cs typeface="Times New Roman" panose="02020603050405020304" pitchFamily="18" charset="0"/>
              </a:rPr>
              <a:t>C</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âu</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này</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sẽ</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hoạt</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động</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như</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kern="0" dirty="0" err="1">
                <a:latin typeface="Times New Roman" panose="02020603050405020304" pitchFamily="18" charset="0"/>
                <a:ea typeface="나눔바른고딕" panose="020B0603020101020101" pitchFamily="50" charset="-127"/>
                <a:cs typeface="Times New Roman" panose="02020603050405020304" pitchFamily="18" charset="0"/>
              </a:rPr>
              <a:t>sau</a:t>
            </a:r>
            <a:r>
              <a:rPr lang="en-US"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614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4259" y="4447754"/>
            <a:ext cx="6232624" cy="20051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218736"/>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nn-NO" sz="1600" b="0" dirty="0">
                <a:solidFill>
                  <a:srgbClr val="C586C0"/>
                </a:solidFill>
                <a:effectLst/>
                <a:latin typeface="Fira Code" pitchFamily="1" charset="0"/>
              </a:rPr>
              <a:t>for</a:t>
            </a:r>
            <a:r>
              <a:rPr lang="nn-NO" sz="1600" b="0" dirty="0">
                <a:solidFill>
                  <a:srgbClr val="D4D4D4"/>
                </a:solidFill>
                <a:effectLst/>
                <a:latin typeface="Fira Code" pitchFamily="1" charset="0"/>
              </a:rPr>
              <a:t> (</a:t>
            </a:r>
            <a:r>
              <a:rPr lang="nn-NO" sz="1600" b="0" dirty="0">
                <a:solidFill>
                  <a:srgbClr val="569CD6"/>
                </a:solidFill>
                <a:effectLst/>
                <a:latin typeface="Fira Code" pitchFamily="1" charset="0"/>
              </a:rPr>
              <a:t>int</a:t>
            </a:r>
            <a:r>
              <a:rPr lang="nn-NO" sz="1600" b="0" dirty="0">
                <a:solidFill>
                  <a:srgbClr val="D4D4D4"/>
                </a:solidFill>
                <a:effectLst/>
                <a:latin typeface="Fira Code" pitchFamily="1" charset="0"/>
              </a:rPr>
              <a:t> </a:t>
            </a:r>
            <a:r>
              <a:rPr lang="nn-NO" sz="1600" b="0" dirty="0">
                <a:solidFill>
                  <a:srgbClr val="9CDCFE"/>
                </a:solidFill>
                <a:effectLst/>
                <a:latin typeface="Fira Code" pitchFamily="1" charset="0"/>
              </a:rPr>
              <a:t>i</a:t>
            </a:r>
            <a:r>
              <a:rPr lang="nn-NO" sz="1600" b="0" dirty="0">
                <a:solidFill>
                  <a:srgbClr val="D4D4D4"/>
                </a:solidFill>
                <a:effectLst/>
                <a:latin typeface="Fira Code" pitchFamily="1" charset="0"/>
              </a:rPr>
              <a:t> = </a:t>
            </a:r>
            <a:r>
              <a:rPr lang="nn-NO" sz="1600" b="0" dirty="0">
                <a:solidFill>
                  <a:srgbClr val="B5CEA8"/>
                </a:solidFill>
                <a:effectLst/>
                <a:latin typeface="Fira Code" pitchFamily="1" charset="0"/>
              </a:rPr>
              <a:t>8</a:t>
            </a:r>
            <a:r>
              <a:rPr lang="nn-NO" sz="1600" b="0" dirty="0">
                <a:solidFill>
                  <a:srgbClr val="D4D4D4"/>
                </a:solidFill>
                <a:effectLst/>
                <a:latin typeface="Fira Code" pitchFamily="1" charset="0"/>
              </a:rPr>
              <a:t>;</a:t>
            </a:r>
            <a:r>
              <a:rPr lang="nn-NO" sz="1600" b="0" dirty="0">
                <a:solidFill>
                  <a:srgbClr val="9CDCFE"/>
                </a:solidFill>
                <a:effectLst/>
                <a:latin typeface="Fira Code" pitchFamily="1" charset="0"/>
              </a:rPr>
              <a:t>i</a:t>
            </a:r>
            <a:r>
              <a:rPr lang="nn-NO" sz="1600" b="0" dirty="0">
                <a:solidFill>
                  <a:srgbClr val="D4D4D4"/>
                </a:solidFill>
                <a:effectLst/>
                <a:latin typeface="Fira Code" pitchFamily="1" charset="0"/>
              </a:rPr>
              <a:t> &lt;=</a:t>
            </a:r>
            <a:r>
              <a:rPr lang="nn-NO" sz="1600" b="0" dirty="0">
                <a:solidFill>
                  <a:srgbClr val="B5CEA8"/>
                </a:solidFill>
                <a:effectLst/>
                <a:latin typeface="Fira Code" pitchFamily="1" charset="0"/>
              </a:rPr>
              <a:t>10</a:t>
            </a:r>
            <a:r>
              <a:rPr lang="nn-NO" sz="1600" b="0" dirty="0">
                <a:solidFill>
                  <a:srgbClr val="D4D4D4"/>
                </a:solidFill>
                <a:effectLst/>
                <a:latin typeface="Fira Code" pitchFamily="1" charset="0"/>
              </a:rPr>
              <a:t>;</a:t>
            </a:r>
            <a:r>
              <a:rPr lang="nn-NO" sz="1600" b="0" dirty="0">
                <a:solidFill>
                  <a:srgbClr val="9CDCFE"/>
                </a:solidFill>
                <a:effectLst/>
                <a:latin typeface="Fira Code" pitchFamily="1" charset="0"/>
              </a:rPr>
              <a:t>i</a:t>
            </a:r>
            <a:r>
              <a:rPr lang="nn-NO" sz="1600" b="0" dirty="0">
                <a:solidFill>
                  <a:srgbClr val="D4D4D4"/>
                </a:solidFill>
                <a:effectLst/>
                <a:latin typeface="Fira Code" pitchFamily="1" charset="0"/>
              </a:rPr>
              <a:t>++)</a:t>
            </a:r>
            <a:endParaRPr lang="nn-NO" sz="1600" b="0" dirty="0">
              <a:solidFill>
                <a:srgbClr val="D4D4D4"/>
              </a:solidFill>
              <a:effectLst/>
              <a:latin typeface="Fira Code" pitchFamily="1" charset="0"/>
            </a:endParaRPr>
          </a:p>
          <a:p>
            <a:pPr lvl="1"/>
            <a:r>
              <a:rPr lang="nn-NO" sz="1600" b="0" dirty="0">
                <a:solidFill>
                  <a:srgbClr val="D4D4D4"/>
                </a:solidFill>
                <a:effectLst/>
                <a:latin typeface="Fira Code" pitchFamily="1" charset="0"/>
              </a:rPr>
              <a:t>{</a:t>
            </a:r>
            <a:endParaRPr lang="nn-NO" sz="1600" b="0" dirty="0">
              <a:solidFill>
                <a:srgbClr val="D4D4D4"/>
              </a:solidFill>
              <a:effectLst/>
              <a:latin typeface="Fira Code" pitchFamily="1" charset="0"/>
            </a:endParaRPr>
          </a:p>
          <a:p>
            <a:pPr lvl="1"/>
            <a:r>
              <a:rPr lang="nn-NO" sz="1600" b="0" dirty="0">
                <a:solidFill>
                  <a:srgbClr val="D4D4D4"/>
                </a:solidFill>
                <a:effectLst/>
                <a:latin typeface="Fira Code" pitchFamily="1" charset="0"/>
              </a:rPr>
              <a:t>    </a:t>
            </a:r>
            <a:r>
              <a:rPr lang="nn-NO" sz="1600" b="0" dirty="0">
                <a:solidFill>
                  <a:srgbClr val="4EC9B0"/>
                </a:solidFill>
                <a:effectLst/>
                <a:latin typeface="Fira Code" pitchFamily="1" charset="0"/>
              </a:rPr>
              <a:t>Console</a:t>
            </a:r>
            <a:r>
              <a:rPr lang="nn-NO" sz="1600" b="0" dirty="0">
                <a:solidFill>
                  <a:srgbClr val="D4D4D4"/>
                </a:solidFill>
                <a:effectLst/>
                <a:latin typeface="Fira Code" pitchFamily="1" charset="0"/>
              </a:rPr>
              <a:t>.</a:t>
            </a:r>
            <a:r>
              <a:rPr lang="nn-NO" sz="1600" b="0" dirty="0">
                <a:solidFill>
                  <a:srgbClr val="DCDCAA"/>
                </a:solidFill>
                <a:effectLst/>
                <a:latin typeface="Fira Code" pitchFamily="1" charset="0"/>
              </a:rPr>
              <a:t>WriteLine</a:t>
            </a:r>
            <a:r>
              <a:rPr lang="nn-NO" sz="1600" b="0" dirty="0">
                <a:solidFill>
                  <a:srgbClr val="D4D4D4"/>
                </a:solidFill>
                <a:effectLst/>
                <a:latin typeface="Fira Code" pitchFamily="1" charset="0"/>
              </a:rPr>
              <a:t>(</a:t>
            </a:r>
            <a:r>
              <a:rPr lang="nn-NO" sz="1600" b="0" dirty="0">
                <a:solidFill>
                  <a:srgbClr val="CE9178"/>
                </a:solidFill>
                <a:effectLst/>
                <a:latin typeface="Fira Code" pitchFamily="1" charset="0"/>
              </a:rPr>
              <a:t>"Số i = "</a:t>
            </a:r>
            <a:r>
              <a:rPr lang="nn-NO" sz="1600" b="0" dirty="0">
                <a:solidFill>
                  <a:srgbClr val="D4D4D4"/>
                </a:solidFill>
                <a:effectLst/>
                <a:latin typeface="Fira Code" pitchFamily="1" charset="0"/>
              </a:rPr>
              <a:t> + </a:t>
            </a:r>
            <a:r>
              <a:rPr lang="nn-NO" sz="1600" b="0" dirty="0">
                <a:solidFill>
                  <a:srgbClr val="9CDCFE"/>
                </a:solidFill>
                <a:effectLst/>
                <a:latin typeface="Fira Code" pitchFamily="1" charset="0"/>
              </a:rPr>
              <a:t>i</a:t>
            </a:r>
            <a:r>
              <a:rPr lang="nn-NO" sz="1600" b="0" dirty="0">
                <a:solidFill>
                  <a:srgbClr val="D4D4D4"/>
                </a:solidFill>
                <a:effectLst/>
                <a:latin typeface="Fira Code" pitchFamily="1" charset="0"/>
              </a:rPr>
              <a:t>);</a:t>
            </a:r>
            <a:endParaRPr lang="nn-NO" sz="1600" b="0" dirty="0">
              <a:solidFill>
                <a:srgbClr val="D4D4D4"/>
              </a:solidFill>
              <a:effectLst/>
              <a:latin typeface="Fira Code" pitchFamily="1" charset="0"/>
            </a:endParaRPr>
          </a:p>
          <a:p>
            <a:pPr lvl="1"/>
            <a:r>
              <a:rPr lang="nn-NO" sz="1600" b="0" dirty="0">
                <a:solidFill>
                  <a:srgbClr val="D4D4D4"/>
                </a:solidFill>
                <a:effectLst/>
                <a:latin typeface="Fira Code" pitchFamily="1" charset="0"/>
              </a:rPr>
              <a:t>}</a:t>
            </a:r>
            <a:endParaRPr lang="nn-NO" sz="1600" b="0" dirty="0">
              <a:solidFill>
                <a:srgbClr val="D4D4D4"/>
              </a:solidFill>
              <a:effectLst/>
              <a:latin typeface="Fira Code" pitchFamily="1" charset="0"/>
            </a:endParaRPr>
          </a:p>
          <a:p>
            <a:pPr lvl="1"/>
            <a:r>
              <a:rPr lang="nn-NO" sz="1600" b="0" dirty="0">
                <a:solidFill>
                  <a:srgbClr val="6A9955"/>
                </a:solidFill>
                <a:effectLst/>
                <a:latin typeface="Fira Code" pitchFamily="1" charset="0"/>
              </a:rPr>
              <a:t>// Số i = 8</a:t>
            </a:r>
            <a:endParaRPr lang="nn-NO" sz="1600" b="0" dirty="0">
              <a:solidFill>
                <a:srgbClr val="D4D4D4"/>
              </a:solidFill>
              <a:effectLst/>
              <a:latin typeface="Fira Code" pitchFamily="1" charset="0"/>
            </a:endParaRPr>
          </a:p>
          <a:p>
            <a:pPr lvl="1"/>
            <a:r>
              <a:rPr lang="nn-NO" sz="1600" b="0" dirty="0">
                <a:solidFill>
                  <a:srgbClr val="6A9955"/>
                </a:solidFill>
                <a:effectLst/>
                <a:latin typeface="Fira Code" pitchFamily="1" charset="0"/>
              </a:rPr>
              <a:t>// Số i = 9</a:t>
            </a:r>
            <a:endParaRPr lang="nn-NO" sz="1600" b="0" dirty="0">
              <a:solidFill>
                <a:srgbClr val="D4D4D4"/>
              </a:solidFill>
              <a:effectLst/>
              <a:latin typeface="Fira Code" pitchFamily="1" charset="0"/>
            </a:endParaRPr>
          </a:p>
          <a:p>
            <a:pPr lvl="1"/>
            <a:r>
              <a:rPr lang="nn-NO" sz="1600" b="0" dirty="0">
                <a:solidFill>
                  <a:srgbClr val="6A9955"/>
                </a:solidFill>
                <a:effectLst/>
                <a:latin typeface="Fira Code" pitchFamily="1" charset="0"/>
              </a:rPr>
              <a:t>// Số i = 10</a:t>
            </a:r>
            <a:endParaRPr lang="nn-NO"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câu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for </a:t>
            </a:r>
            <a:r>
              <a:rPr lang="en-US" sz="1600" dirty="0" err="1">
                <a:latin typeface="Times New Roman" panose="02020603050405020304" pitchFamily="18" charset="0"/>
                <a:cs typeface="Times New Roman" panose="02020603050405020304" pitchFamily="18" charset="0"/>
              </a:rPr>
              <a:t>bạn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b="0" dirty="0" err="1">
                <a:solidFill>
                  <a:srgbClr val="FF0000"/>
                </a:solidFill>
                <a:effectLst/>
                <a:latin typeface="Fira Code" pitchFamily="1" charset="0"/>
              </a:rPr>
              <a:t>khởi_tạo</a:t>
            </a:r>
            <a:r>
              <a:rPr lang="en-US" sz="1600" b="0" dirty="0">
                <a:effectLst/>
                <a:latin typeface="Times New Roman" panose="02020603050405020304" pitchFamily="18" charset="0"/>
                <a:cs typeface="Times New Roman" panose="02020603050405020304" pitchFamily="18" charset="0"/>
              </a:rPr>
              <a:t>,</a:t>
            </a:r>
            <a:r>
              <a:rPr lang="en-US" sz="1600" b="0" dirty="0">
                <a:solidFill>
                  <a:srgbClr val="D4D4D4"/>
                </a:solidFill>
                <a:effectLst/>
                <a:latin typeface="Fira Code" pitchFamily="1" charset="0"/>
              </a:rPr>
              <a:t> </a:t>
            </a:r>
            <a:r>
              <a:rPr lang="en-US" sz="1600" b="0" dirty="0" err="1">
                <a:solidFill>
                  <a:srgbClr val="FF0000"/>
                </a:solidFill>
                <a:effectLst/>
                <a:latin typeface="Fira Code" pitchFamily="1" charset="0"/>
              </a:rPr>
              <a:t>điều_kiện</a:t>
            </a:r>
            <a:r>
              <a:rPr lang="en-US" sz="1600" b="0" dirty="0">
                <a:effectLst/>
                <a:latin typeface="Times New Roman" panose="02020603050405020304" pitchFamily="18" charset="0"/>
                <a:cs typeface="Times New Roman" panose="02020603050405020304" pitchFamily="18" charset="0"/>
              </a:rPr>
              <a:t>,</a:t>
            </a:r>
            <a:r>
              <a:rPr lang="en-US" sz="1600" b="0" dirty="0">
                <a:solidFill>
                  <a:srgbClr val="D4D4D4"/>
                </a:solidFill>
                <a:effectLst/>
                <a:latin typeface="Fira Code" pitchFamily="1" charset="0"/>
              </a:rPr>
              <a:t> </a:t>
            </a:r>
            <a:r>
              <a:rPr lang="en-US" sz="1600" b="0" dirty="0" err="1">
                <a:solidFill>
                  <a:srgbClr val="FF0000"/>
                </a:solidFill>
                <a:effectLst/>
                <a:latin typeface="Fira Code" pitchFamily="1" charset="0"/>
              </a:rPr>
              <a:t>cập_nhật</a:t>
            </a:r>
            <a:r>
              <a:rPr lang="en-US" sz="1600" dirty="0">
                <a:solidFill>
                  <a:srgbClr val="9CDCFE"/>
                </a:solidFill>
                <a:latin typeface="Fira Code" pitchFamily="1" charset="0"/>
              </a:rPr>
              <a:t> </a:t>
            </a:r>
            <a:r>
              <a:rPr lang="en-US" sz="1600" dirty="0" err="1">
                <a:latin typeface="Times New Roman" panose="02020603050405020304" pitchFamily="18" charset="0"/>
                <a:cs typeface="Times New Roman" panose="02020603050405020304" pitchFamily="18" charset="0"/>
              </a:rPr>
              <a:t>nhưng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dấu</a:t>
            </a:r>
            <a:r>
              <a:rPr lang="en-US" sz="1600" dirty="0">
                <a:solidFill>
                  <a:srgbClr val="9CDCFE"/>
                </a:solidFill>
                <a:latin typeface="Fira Code" pitchFamily="1" charset="0"/>
              </a:rPr>
              <a:t> </a:t>
            </a:r>
            <a:r>
              <a:rPr lang="en-US" sz="1600" dirty="0">
                <a:solidFill>
                  <a:srgbClr val="FF0000"/>
                </a:solidFill>
                <a:latin typeface="Fira Code" pitchFamily="1" charset="0"/>
              </a:rPr>
              <a:t>;</a:t>
            </a:r>
            <a:r>
              <a:rPr lang="en-US" sz="1600" dirty="0">
                <a:solidFill>
                  <a:srgbClr val="9CDCFE"/>
                </a:solidFill>
                <a:latin typeface="Fira Code" pitchFamily="1" charset="0"/>
              </a:rPr>
              <a:t> </a:t>
            </a:r>
            <a:r>
              <a:rPr lang="en-US" sz="1600" dirty="0" err="1">
                <a:latin typeface="Times New Roman" panose="02020603050405020304" pitchFamily="18" charset="0"/>
                <a:cs typeface="Times New Roman" panose="02020603050405020304" pitchFamily="18" charset="0"/>
              </a:rPr>
              <a:t>ngăn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chúng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phải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for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cs typeface="Times New Roman" panose="02020603050405020304" pitchFamily="18" charset="0"/>
              </a:rPr>
              <a:t> qua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bước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tiếp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luôn</a:t>
            </a:r>
            <a:endParaRPr lang="en-US" sz="1600" dirty="0">
              <a:latin typeface="Times New Roman" panose="02020603050405020304" pitchFamily="18" charset="0"/>
              <a:cs typeface="Times New Roman" panose="02020603050405020304" pitchFamily="18" charset="0"/>
            </a:endParaRPr>
          </a:p>
          <a:p>
            <a:pPr lvl="1"/>
            <a:endParaRPr lang="en-US" sz="1600" b="0" dirty="0">
              <a:solidFill>
                <a:srgbClr val="D4D4D4"/>
              </a:solidFill>
              <a:effectLst/>
              <a:latin typeface="Fira Code" pitchFamily="1" charset="0"/>
            </a:endParaRPr>
          </a:p>
          <a:p>
            <a:pPr lvl="1"/>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10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C586C0"/>
                </a:solidFill>
                <a:effectLst/>
                <a:latin typeface="Fira Code" pitchFamily="1" charset="0"/>
              </a:rPr>
              <a:t>for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&lt;=</a:t>
            </a:r>
            <a:r>
              <a:rPr lang="en-US" sz="1600" b="0" dirty="0">
                <a:solidFill>
                  <a:srgbClr val="B5CEA8"/>
                </a:solidFill>
                <a:effectLst/>
                <a:latin typeface="Fira Code" pitchFamily="1" charset="0"/>
              </a:rPr>
              <a:t>20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Số</a:t>
            </a:r>
            <a:r>
              <a:rPr lang="en-US" sz="1600" b="0" dirty="0">
                <a:solidFill>
                  <a:srgbClr val="CE9178"/>
                </a:solidFill>
                <a:effectLst/>
                <a:latin typeface="Fira Code" pitchFamily="1" charset="0"/>
              </a:rPr>
              <a:t> j = "</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2</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43682" y="1671745"/>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3295133"/>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while</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này</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kiểm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err="1">
                <a:solidFill>
                  <a:srgbClr val="9CDCFE"/>
                </a:solidFill>
                <a:effectLst/>
                <a:latin typeface="Fira Code" pitchFamily="1" charset="0"/>
              </a:rPr>
              <a:t>điều_kiện</a:t>
            </a:r>
            <a:r>
              <a:rPr lang="en-US" sz="1600" b="0" dirty="0">
                <a:solidFill>
                  <a:srgbClr val="9CDCFE"/>
                </a:solidFill>
                <a:effectLst/>
                <a:latin typeface="Fira Code" pitchFamily="1" charset="0"/>
              </a:rPr>
              <a:t> </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nếu</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bằng</a:t>
            </a:r>
            <a:r>
              <a:rPr lang="en-US" sz="1600" b="0" dirty="0">
                <a:effectLst/>
                <a:latin typeface="Times New Roman" panose="02020603050405020304" pitchFamily="18" charset="0"/>
                <a:cs typeface="Times New Roman" panose="02020603050405020304" pitchFamily="18" charset="0"/>
              </a:rPr>
              <a:t> </a:t>
            </a:r>
            <a:r>
              <a:rPr lang="en-US" sz="1600" b="0" dirty="0">
                <a:solidFill>
                  <a:srgbClr val="00B050"/>
                </a:solidFill>
                <a:effectLst/>
                <a:latin typeface="Fira Code" pitchFamily="1" charset="0"/>
              </a:rPr>
              <a:t>true</a:t>
            </a:r>
            <a:r>
              <a:rPr lang="en-US" sz="1600" b="0" dirty="0">
                <a:solidFill>
                  <a:srgbClr val="9CDCFE"/>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thi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hành</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khối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song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nếu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b="0" dirty="0">
                <a:solidFill>
                  <a:srgbClr val="00B050"/>
                </a:solidFill>
                <a:effectLst/>
                <a:latin typeface="Fira Code" pitchFamily="1" charset="0"/>
              </a:rPr>
              <a:t>true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thì</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nếu</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bằng</a:t>
            </a:r>
            <a:r>
              <a:rPr lang="en-US" sz="1600" b="0" dirty="0">
                <a:effectLst/>
                <a:latin typeface="Times New Roman" panose="02020603050405020304" pitchFamily="18" charset="0"/>
                <a:cs typeface="Times New Roman" panose="02020603050405020304" pitchFamily="18" charset="0"/>
              </a:rPr>
              <a:t> </a:t>
            </a:r>
            <a:r>
              <a:rPr lang="en-US" sz="1600" dirty="0" err="1">
                <a:solidFill>
                  <a:srgbClr val="FF0000"/>
                </a:solidFill>
                <a:latin typeface="Fira Code" pitchFamily="1" charset="0"/>
                <a:cs typeface="Times New Roman" panose="02020603050405020304" pitchFamily="18" charset="0"/>
              </a:rPr>
              <a:t>flase</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thì</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thoắt</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vòng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lặp</a:t>
            </a:r>
            <a:endParaRPr lang="en-US" sz="1600" b="0" dirty="0">
              <a:effectLst/>
              <a:latin typeface="Times New Roman" panose="02020603050405020304" pitchFamily="18" charset="0"/>
              <a:cs typeface="Times New Roman" panose="02020603050405020304" pitchFamily="18" charset="0"/>
            </a:endParaRPr>
          </a:p>
          <a:p>
            <a:pPr>
              <a:lnSpc>
                <a:spcPct val="150000"/>
              </a:lnSpc>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sz="1600" b="0" dirty="0">
                <a:solidFill>
                  <a:srgbClr val="C586C0"/>
                </a:solidFill>
                <a:effectLst/>
                <a:latin typeface="Fira Code" pitchFamily="1" charset="0"/>
              </a:rPr>
              <a:t>while</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điều_kiện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a:t>
            </a:r>
            <a:r>
              <a:rPr lang="en-US" sz="1600" b="0" dirty="0" err="1">
                <a:solidFill>
                  <a:srgbClr val="6A9955"/>
                </a:solidFill>
                <a:effectLst/>
                <a:latin typeface="Fira Code" pitchFamily="1" charset="0"/>
              </a:rPr>
              <a:t>Lặp</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nếu</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điều_kiện</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bằng</a:t>
            </a:r>
            <a:r>
              <a:rPr lang="en-US" sz="1600" b="0" dirty="0">
                <a:solidFill>
                  <a:srgbClr val="6A9955"/>
                </a:solidFill>
                <a:effectLst/>
                <a:latin typeface="Fira Code" pitchFamily="1" charset="0"/>
              </a:rPr>
              <a:t> true</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787849"/>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lưu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ý,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đảm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bảo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hữu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false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muốn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nn-NO" sz="1600" b="0" dirty="0">
                <a:solidFill>
                  <a:srgbClr val="9CDCFE"/>
                </a:solidFill>
                <a:effectLst/>
                <a:latin typeface="Fira Code" pitchFamily="1" charset="0"/>
              </a:rPr>
              <a:t>i</a:t>
            </a:r>
            <a:r>
              <a:rPr lang="nn-NO" sz="1600" b="0" dirty="0">
                <a:solidFill>
                  <a:srgbClr val="D4D4D4"/>
                </a:solidFill>
                <a:effectLst/>
                <a:latin typeface="Fira Code" pitchFamily="1" charset="0"/>
              </a:rPr>
              <a:t>++;</a:t>
            </a:r>
            <a:endParaRPr lang="nn-NO" sz="1600" b="0" dirty="0">
              <a:solidFill>
                <a:srgbClr val="D4D4D4"/>
              </a:solidFill>
              <a:effectLst/>
              <a:latin typeface="Fira Code" pitchFamily="1"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4"/>
            <a:r>
              <a:rPr lang="nn-NO" b="0" dirty="0">
                <a:solidFill>
                  <a:srgbClr val="569CD6"/>
                </a:solidFill>
                <a:effectLst/>
                <a:latin typeface="Fira Code" pitchFamily="1" charset="0"/>
              </a:rPr>
              <a:t>int</a:t>
            </a:r>
            <a:r>
              <a:rPr lang="nn-NO" b="0" dirty="0">
                <a:solidFill>
                  <a:srgbClr val="D4D4D4"/>
                </a:solidFill>
                <a:effectLst/>
                <a:latin typeface="Fira Code" pitchFamily="1" charset="0"/>
              </a:rPr>
              <a:t> </a:t>
            </a:r>
            <a:r>
              <a:rPr lang="nn-NO" b="0" dirty="0">
                <a:solidFill>
                  <a:srgbClr val="9CDCFE"/>
                </a:solidFill>
                <a:effectLst/>
                <a:latin typeface="Fira Code" pitchFamily="1" charset="0"/>
              </a:rPr>
              <a:t>i</a:t>
            </a:r>
            <a:r>
              <a:rPr lang="nn-NO" b="0" dirty="0">
                <a:solidFill>
                  <a:srgbClr val="D4D4D4"/>
                </a:solidFill>
                <a:effectLst/>
                <a:latin typeface="Fira Code" pitchFamily="1" charset="0"/>
              </a:rPr>
              <a:t> = </a:t>
            </a:r>
            <a:r>
              <a:rPr lang="nn-NO" b="0" dirty="0">
                <a:solidFill>
                  <a:srgbClr val="B5CEA8"/>
                </a:solidFill>
                <a:effectLst/>
                <a:latin typeface="Fira Code" pitchFamily="1" charset="0"/>
              </a:rPr>
              <a:t>8</a:t>
            </a:r>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r>
              <a:rPr lang="nn-NO" b="0" dirty="0">
                <a:solidFill>
                  <a:srgbClr val="C586C0"/>
                </a:solidFill>
                <a:effectLst/>
                <a:latin typeface="Fira Code" pitchFamily="1" charset="0"/>
              </a:rPr>
              <a:t>while</a:t>
            </a:r>
            <a:r>
              <a:rPr lang="nn-NO" b="0" dirty="0">
                <a:solidFill>
                  <a:srgbClr val="D4D4D4"/>
                </a:solidFill>
                <a:effectLst/>
                <a:latin typeface="Fira Code" pitchFamily="1" charset="0"/>
              </a:rPr>
              <a:t> (</a:t>
            </a:r>
            <a:r>
              <a:rPr lang="nn-NO" b="0" dirty="0">
                <a:solidFill>
                  <a:srgbClr val="9CDCFE"/>
                </a:solidFill>
                <a:effectLst/>
                <a:latin typeface="Fira Code" pitchFamily="1" charset="0"/>
              </a:rPr>
              <a:t>i</a:t>
            </a:r>
            <a:r>
              <a:rPr lang="nn-NO" b="0" dirty="0">
                <a:solidFill>
                  <a:srgbClr val="D4D4D4"/>
                </a:solidFill>
                <a:effectLst/>
                <a:latin typeface="Fira Code" pitchFamily="1" charset="0"/>
              </a:rPr>
              <a:t> &lt;= </a:t>
            </a:r>
            <a:r>
              <a:rPr lang="nn-NO" b="0" dirty="0">
                <a:solidFill>
                  <a:srgbClr val="B5CEA8"/>
                </a:solidFill>
                <a:effectLst/>
                <a:latin typeface="Fira Code" pitchFamily="1" charset="0"/>
              </a:rPr>
              <a:t>10</a:t>
            </a:r>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r>
              <a:rPr lang="nn-NO" b="0" dirty="0">
                <a:solidFill>
                  <a:srgbClr val="D4D4D4"/>
                </a:solidFill>
                <a:effectLst/>
                <a:latin typeface="Fira Code" pitchFamily="1" charset="0"/>
              </a:rPr>
              <a:t>    </a:t>
            </a:r>
            <a:r>
              <a:rPr lang="nn-NO" b="0" dirty="0">
                <a:solidFill>
                  <a:srgbClr val="4EC9B0"/>
                </a:solidFill>
                <a:effectLst/>
                <a:latin typeface="Fira Code" pitchFamily="1" charset="0"/>
              </a:rPr>
              <a:t>Console</a:t>
            </a:r>
            <a:r>
              <a:rPr lang="nn-NO" b="0" dirty="0">
                <a:solidFill>
                  <a:srgbClr val="D4D4D4"/>
                </a:solidFill>
                <a:effectLst/>
                <a:latin typeface="Fira Code" pitchFamily="1" charset="0"/>
              </a:rPr>
              <a:t>.</a:t>
            </a:r>
            <a:r>
              <a:rPr lang="nn-NO" b="0" dirty="0">
                <a:solidFill>
                  <a:srgbClr val="DCDCAA"/>
                </a:solidFill>
                <a:effectLst/>
                <a:latin typeface="Fira Code" pitchFamily="1" charset="0"/>
              </a:rPr>
              <a:t>WriteLine</a:t>
            </a:r>
            <a:r>
              <a:rPr lang="nn-NO" b="0" dirty="0">
                <a:solidFill>
                  <a:srgbClr val="D4D4D4"/>
                </a:solidFill>
                <a:effectLst/>
                <a:latin typeface="Fira Code" pitchFamily="1" charset="0"/>
              </a:rPr>
              <a:t>(</a:t>
            </a:r>
            <a:r>
              <a:rPr lang="nn-NO" b="0" dirty="0">
                <a:solidFill>
                  <a:srgbClr val="CE9178"/>
                </a:solidFill>
                <a:effectLst/>
                <a:latin typeface="Fira Code" pitchFamily="1" charset="0"/>
              </a:rPr>
              <a:t>"Số i = "</a:t>
            </a:r>
            <a:r>
              <a:rPr lang="nn-NO" b="0" dirty="0">
                <a:solidFill>
                  <a:srgbClr val="D4D4D4"/>
                </a:solidFill>
                <a:effectLst/>
                <a:latin typeface="Fira Code" pitchFamily="1" charset="0"/>
              </a:rPr>
              <a:t> + </a:t>
            </a:r>
            <a:r>
              <a:rPr lang="nn-NO" b="0" dirty="0">
                <a:solidFill>
                  <a:srgbClr val="9CDCFE"/>
                </a:solidFill>
                <a:effectLst/>
                <a:latin typeface="Fira Code" pitchFamily="1" charset="0"/>
              </a:rPr>
              <a:t>i</a:t>
            </a:r>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r>
              <a:rPr lang="nn-NO" b="0" dirty="0">
                <a:solidFill>
                  <a:srgbClr val="D4D4D4"/>
                </a:solidFill>
                <a:effectLst/>
                <a:latin typeface="Fira Code" pitchFamily="1" charset="0"/>
              </a:rPr>
              <a:t>    </a:t>
            </a:r>
            <a:r>
              <a:rPr lang="nn-NO" b="0" dirty="0">
                <a:solidFill>
                  <a:srgbClr val="9CDCFE"/>
                </a:solidFill>
                <a:effectLst/>
                <a:latin typeface="Fira Code" pitchFamily="1" charset="0"/>
              </a:rPr>
              <a:t>i</a:t>
            </a:r>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r>
              <a:rPr lang="nn-NO" b="0" dirty="0">
                <a:solidFill>
                  <a:srgbClr val="D4D4D4"/>
                </a:solidFill>
                <a:effectLst/>
                <a:latin typeface="Fira Code" pitchFamily="1" charset="0"/>
              </a:rPr>
              <a:t>}</a:t>
            </a:r>
            <a:endParaRPr lang="nn-NO" b="0" dirty="0">
              <a:solidFill>
                <a:srgbClr val="D4D4D4"/>
              </a:solidFill>
              <a:effectLst/>
              <a:latin typeface="Fira Code" pitchFamily="1" charset="0"/>
            </a:endParaRPr>
          </a:p>
          <a:p>
            <a:pPr lvl="4"/>
            <a:br>
              <a:rPr lang="nn-NO" sz="1600" b="0" dirty="0">
                <a:solidFill>
                  <a:srgbClr val="D4D4D4"/>
                </a:solidFill>
                <a:effectLst/>
                <a:latin typeface="Fira Code" pitchFamily="1" charset="0"/>
              </a:rPr>
            </a:br>
            <a:r>
              <a:rPr lang="nn-NO" sz="1600" b="0" dirty="0">
                <a:solidFill>
                  <a:srgbClr val="6A9955"/>
                </a:solidFill>
                <a:effectLst/>
                <a:latin typeface="Fira Code" pitchFamily="1" charset="0"/>
              </a:rPr>
              <a:t>// Số i = 8</a:t>
            </a:r>
            <a:endParaRPr lang="nn-NO" sz="1600" b="0" dirty="0">
              <a:solidFill>
                <a:srgbClr val="D4D4D4"/>
              </a:solidFill>
              <a:effectLst/>
              <a:latin typeface="Fira Code" pitchFamily="1" charset="0"/>
            </a:endParaRPr>
          </a:p>
          <a:p>
            <a:pPr lvl="4"/>
            <a:r>
              <a:rPr lang="nn-NO" sz="1600" b="0" dirty="0">
                <a:solidFill>
                  <a:srgbClr val="6A9955"/>
                </a:solidFill>
                <a:effectLst/>
                <a:latin typeface="Fira Code" pitchFamily="1" charset="0"/>
              </a:rPr>
              <a:t>// Số i = 9</a:t>
            </a:r>
            <a:endParaRPr lang="nn-NO" sz="1600" b="0" dirty="0">
              <a:solidFill>
                <a:srgbClr val="D4D4D4"/>
              </a:solidFill>
              <a:effectLst/>
              <a:latin typeface="Fira Code" pitchFamily="1" charset="0"/>
            </a:endParaRPr>
          </a:p>
          <a:p>
            <a:pPr lvl="4"/>
            <a:r>
              <a:rPr lang="nn-NO" sz="1600" b="0" dirty="0">
                <a:solidFill>
                  <a:srgbClr val="6A9955"/>
                </a:solidFill>
                <a:effectLst/>
                <a:latin typeface="Fira Code" pitchFamily="1" charset="0"/>
              </a:rPr>
              <a:t>// Số i = 10</a:t>
            </a:r>
            <a:endParaRPr lang="nn-NO"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3941464"/>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do-while</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while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chỗ</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trước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00B050"/>
                </a:solidFill>
                <a:latin typeface="Fira Code" pitchFamily="1" charset="0"/>
                <a:ea typeface="Fira Code" pitchFamily="1" charset="0"/>
                <a:cs typeface="Fira Code" pitchFamily="1" charset="0"/>
              </a:rPr>
              <a:t>true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tiếp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false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thúc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b="0" dirty="0">
                <a:solidFill>
                  <a:srgbClr val="C586C0"/>
                </a:solidFill>
                <a:effectLst/>
                <a:latin typeface="Fira Code" pitchFamily="1" charset="0"/>
              </a:rPr>
              <a:t>do</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a:solidFill>
                  <a:srgbClr val="6A9955"/>
                </a:solidFill>
                <a:effectLst/>
                <a:latin typeface="Fira Code" pitchFamily="1" charset="0"/>
              </a:rPr>
              <a:t>//</a:t>
            </a:r>
            <a:r>
              <a:rPr lang="en-US" b="0" dirty="0" err="1">
                <a:solidFill>
                  <a:srgbClr val="6A9955"/>
                </a:solidFill>
                <a:effectLst/>
                <a:latin typeface="Fira Code" pitchFamily="1" charset="0"/>
              </a:rPr>
              <a:t>Khối</a:t>
            </a:r>
            <a:r>
              <a:rPr lang="en-US" b="0" dirty="0">
                <a:solidFill>
                  <a:srgbClr val="6A9955"/>
                </a:solidFill>
                <a:effectLst/>
                <a:latin typeface="Fira Code" pitchFamily="1" charset="0"/>
              </a:rPr>
              <a:t> </a:t>
            </a:r>
            <a:r>
              <a:rPr lang="en-US" b="0" dirty="0" err="1">
                <a:solidFill>
                  <a:srgbClr val="6A9955"/>
                </a:solidFill>
                <a:effectLst/>
                <a:latin typeface="Fira Code" pitchFamily="1" charset="0"/>
              </a:rPr>
              <a:t>lệnh</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C586C0"/>
                </a:solidFill>
                <a:effectLst/>
                <a:latin typeface="Fira Code" pitchFamily="1" charset="0"/>
              </a:rPr>
              <a:t>while</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điều_kiện</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1266" name="Picture 2" descr="C/C++ do while loop with Examples - GeeksforGeek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96000" y="3036381"/>
            <a:ext cx="4878025" cy="3002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464958"/>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2"/>
            <a:r>
              <a:rPr lang="en-US" sz="1600" b="0" dirty="0">
                <a:solidFill>
                  <a:srgbClr val="6A9955"/>
                </a:solidFill>
                <a:effectLst/>
                <a:latin typeface="Fira Code" pitchFamily="1" charset="0"/>
              </a:rPr>
              <a:t>// In </a:t>
            </a:r>
            <a:r>
              <a:rPr lang="en-US" sz="1600" b="0" dirty="0" err="1">
                <a:solidFill>
                  <a:srgbClr val="6A9955"/>
                </a:solidFill>
                <a:effectLst/>
                <a:latin typeface="Fira Code" pitchFamily="1" charset="0"/>
              </a:rPr>
              <a:t>ra</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các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chẵn</a:t>
            </a:r>
            <a:endParaRPr lang="en-US" sz="1600" b="0" dirty="0">
              <a:solidFill>
                <a:srgbClr val="D4D4D4"/>
              </a:solidFill>
              <a:effectLst/>
              <a:latin typeface="Fira Code" pitchFamily="1" charset="0"/>
            </a:endParaRPr>
          </a:p>
          <a:p>
            <a:pPr lvl="2"/>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10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C586C0"/>
                </a:solidFill>
                <a:effectLst/>
                <a:latin typeface="Fira Code" pitchFamily="1" charset="0"/>
              </a:rPr>
              <a:t>do</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Số</a:t>
            </a:r>
            <a:r>
              <a:rPr lang="en-US" sz="1600" b="0" dirty="0">
                <a:solidFill>
                  <a:srgbClr val="CE9178"/>
                </a:solidFill>
                <a:effectLst/>
                <a:latin typeface="Fira Code" pitchFamily="1" charset="0"/>
              </a:rPr>
              <a:t> j = "</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2</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C586C0"/>
                </a:solidFill>
                <a:effectLst/>
                <a:latin typeface="Fira Code" pitchFamily="1" charset="0"/>
              </a:rPr>
              <a:t>while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j</a:t>
            </a:r>
            <a:r>
              <a:rPr lang="en-US" sz="1600" b="0" dirty="0">
                <a:solidFill>
                  <a:srgbClr val="D4D4D4"/>
                </a:solidFill>
                <a:effectLst/>
                <a:latin typeface="Fira Code" pitchFamily="1" charset="0"/>
              </a:rPr>
              <a:t> &lt;=</a:t>
            </a:r>
            <a:r>
              <a:rPr lang="en-US" sz="1600" b="0" dirty="0">
                <a:solidFill>
                  <a:srgbClr val="B5CEA8"/>
                </a:solidFill>
                <a:effectLst/>
                <a:latin typeface="Fira Code" pitchFamily="1" charset="0"/>
              </a:rPr>
              <a:t>20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10</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12</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14</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16</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18</a:t>
            </a:r>
            <a:endParaRPr lang="en-US" sz="1600" b="0" dirty="0">
              <a:solidFill>
                <a:srgbClr val="D4D4D4"/>
              </a:solidFill>
              <a:effectLst/>
              <a:latin typeface="Fira Code" pitchFamily="1" charset="0"/>
            </a:endParaRPr>
          </a:p>
          <a:p>
            <a:pPr lvl="2"/>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j = 20</a:t>
            </a:r>
            <a:endParaRPr lang="en-US"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câu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do…while </a:t>
            </a:r>
            <a:r>
              <a:rPr lang="en-US" sz="1600" dirty="0" err="1">
                <a:latin typeface="Times New Roman" panose="02020603050405020304" pitchFamily="18" charset="0"/>
                <a:cs typeface="Times New Roman" panose="02020603050405020304" pitchFamily="18" charset="0"/>
              </a:rPr>
              <a:t>khối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lệnh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lặp</a:t>
            </a:r>
            <a:r>
              <a:rPr lang="en-US" sz="1600" dirty="0">
                <a:latin typeface="Times New Roman" panose="02020603050405020304" pitchFamily="18" charset="0"/>
                <a:cs typeface="Times New Roman" panose="02020603050405020304" pitchFamily="18" charset="0"/>
              </a:rPr>
              <a:t> bao </a:t>
            </a:r>
            <a:r>
              <a:rPr lang="en-US" sz="1600" dirty="0" err="1">
                <a:latin typeface="Times New Roman" panose="02020603050405020304" pitchFamily="18" charset="0"/>
                <a:cs typeface="Times New Roman" panose="02020603050405020304" pitchFamily="18" charset="0"/>
              </a:rPr>
              <a:t>giờ</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lần</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endParaRPr lang="en-US"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2310248"/>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break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continue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Hai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break</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continue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hỗ</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biệc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hướng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break</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thoát</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ngay</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lập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tức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chuyển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đến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câu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Fira Code" pitchFamily="1" charset="0"/>
                <a:ea typeface="Fira Code" pitchFamily="1" charset="0"/>
                <a:cs typeface="Fira Code" pitchFamily="1" charset="0"/>
              </a:rPr>
              <a:t>continue</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tương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đương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việc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đến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cuối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khối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lần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bắt</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đầu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lần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mới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ngay</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1.6.2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TextBox 10"/>
          <p:cNvSpPr txBox="1"/>
          <p:nvPr/>
        </p:nvSpPr>
        <p:spPr>
          <a:xfrm>
            <a:off x="179724" y="5740781"/>
            <a:ext cx="2916425" cy="1733189"/>
          </a:xfrm>
          <a:prstGeom prst="rect">
            <a:avLst/>
          </a:prstGeom>
          <a:noFill/>
        </p:spPr>
        <p:txBody>
          <a:bodyPr wrap="square" rtlCol="0">
            <a:spAutoFit/>
          </a:bodyPr>
          <a:lstStyle/>
          <a:p>
            <a:endParaRPr lang="en-US" dirty="0"/>
          </a:p>
        </p:txBody>
      </p:sp>
      <p:pic>
        <p:nvPicPr>
          <p:cNvPr id="15364" name="Picture 4" descr="C break and continu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3671" y="3775414"/>
            <a:ext cx="4001662" cy="2529622"/>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pic>
        <p:nvPicPr>
          <p:cNvPr id="15368" name="Picture 8" descr="C++ continue Statement (With Exampl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93931" y="3428999"/>
            <a:ext cx="2788160" cy="2876037"/>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7258" y="1682499"/>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1525418"/>
          </a:xfrm>
          <a:prstGeom prst="rect">
            <a:avLst/>
          </a:prstGeom>
        </p:spPr>
        <p:txBody>
          <a:bodyPr wrap="square">
            <a:spAutoFit/>
          </a:bodyPr>
          <a:lstStyle/>
          <a:p>
            <a:pPr>
              <a:lnSpc>
                <a:spcPct val="150000"/>
              </a:lnSpc>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lvl="1"/>
            <a:endParaRPr lang="en-US" sz="16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67271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Vòng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lặp</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1" name="Table 11"/>
          <p:cNvGraphicFramePr>
            <a:graphicFrameLocks noGrp="1"/>
          </p:cNvGraphicFramePr>
          <p:nvPr/>
        </p:nvGraphicFramePr>
        <p:xfrm>
          <a:off x="2209018" y="2170748"/>
          <a:ext cx="8128000" cy="415036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dirty="0">
                          <a:solidFill>
                            <a:schemeClr val="tx2">
                              <a:lumMod val="75000"/>
                            </a:schemeClr>
                          </a:solidFill>
                        </a:rPr>
                        <a:t>Break</a:t>
                      </a:r>
                      <a:endParaRPr lang="en-US"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a:solidFill>
                            <a:schemeClr val="tx2">
                              <a:lumMod val="75000"/>
                            </a:schemeClr>
                          </a:solidFill>
                        </a:rPr>
                        <a:t>Continue</a:t>
                      </a:r>
                      <a:endParaRPr lang="en-US"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0840">
                <a:tc>
                  <a:txBody>
                    <a:bodyPr/>
                    <a:lstStyle/>
                    <a:p>
                      <a:pPr lvl="1"/>
                      <a:r>
                        <a:rPr lang="en-US" sz="1600" b="0" dirty="0">
                          <a:solidFill>
                            <a:srgbClr val="6A9955"/>
                          </a:solidFill>
                          <a:effectLst/>
                          <a:latin typeface="Fira Code" pitchFamily="1" charset="0"/>
                        </a:rPr>
                        <a:t>//In </a:t>
                      </a:r>
                      <a:r>
                        <a:rPr lang="en-US" sz="1600" b="0" dirty="0" err="1">
                          <a:solidFill>
                            <a:srgbClr val="6A9955"/>
                          </a:solidFill>
                          <a:effectLst/>
                          <a:latin typeface="Fira Code" pitchFamily="1" charset="0"/>
                        </a:rPr>
                        <a:t>ra</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các</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chia </a:t>
                      </a:r>
                      <a:r>
                        <a:rPr lang="en-US" sz="1600" b="0" dirty="0" err="1">
                          <a:solidFill>
                            <a:srgbClr val="6A9955"/>
                          </a:solidFill>
                          <a:effectLst/>
                          <a:latin typeface="Fira Code" pitchFamily="1" charset="0"/>
                        </a:rPr>
                        <a:t>hết</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cho</a:t>
                      </a:r>
                      <a:r>
                        <a:rPr lang="en-US" sz="1600" b="0" dirty="0">
                          <a:solidFill>
                            <a:srgbClr val="6A9955"/>
                          </a:solidFill>
                          <a:effectLst/>
                          <a:latin typeface="Fira Code" pitchFamily="1" charset="0"/>
                        </a:rPr>
                        <a:t> 3</a:t>
                      </a:r>
                      <a:endParaRPr lang="en-US" sz="1600" b="0" dirty="0">
                        <a:solidFill>
                          <a:srgbClr val="D4D4D4"/>
                        </a:solidFill>
                        <a:effectLst/>
                        <a:latin typeface="Fira Code" pitchFamily="1" charset="0"/>
                      </a:endParaRPr>
                    </a:p>
                    <a:p>
                      <a:pPr lvl="1"/>
                      <a:r>
                        <a:rPr lang="en-US" sz="1600" b="0" dirty="0">
                          <a:solidFill>
                            <a:srgbClr val="C586C0"/>
                          </a:solidFill>
                          <a:effectLst/>
                          <a:latin typeface="Fira Code" pitchFamily="1" charset="0"/>
                        </a:rPr>
                        <a:t>for</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10</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 &lt;= </a:t>
                      </a:r>
                      <a:r>
                        <a:rPr lang="en-US" sz="1600" b="0" dirty="0">
                          <a:solidFill>
                            <a:srgbClr val="B5CEA8"/>
                          </a:solidFill>
                          <a:effectLst/>
                          <a:latin typeface="Fira Code" pitchFamily="1" charset="0"/>
                        </a:rPr>
                        <a:t>20</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 ++ )</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if</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3</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continue</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Chạy</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ngay</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vòng</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lặp</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tiếp</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Số</a:t>
                      </a:r>
                      <a:r>
                        <a:rPr lang="en-US" sz="1600" b="0" dirty="0">
                          <a:solidFill>
                            <a:srgbClr val="CE9178"/>
                          </a:solidFill>
                          <a:effectLst/>
                          <a:latin typeface="Fira Code" pitchFamily="1" charset="0"/>
                        </a:rPr>
                        <a:t> </a:t>
                      </a:r>
                      <a:r>
                        <a:rPr lang="en-US" sz="1600" b="0" dirty="0" err="1">
                          <a:solidFill>
                            <a:srgbClr val="CE9178"/>
                          </a:solidFill>
                          <a:effectLst/>
                          <a:latin typeface="Fira Code" pitchFamily="1" charset="0"/>
                        </a:rPr>
                        <a:t>i</a:t>
                      </a:r>
                      <a:r>
                        <a:rPr lang="en-US" sz="1600" b="0" dirty="0">
                          <a:solidFill>
                            <a:srgbClr val="CE9178"/>
                          </a:solidFill>
                          <a:effectLst/>
                          <a:latin typeface="Fira Code" pitchFamily="1" charset="0"/>
                        </a:rPr>
                        <a:t> = "</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i</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lvl="1"/>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i</a:t>
                      </a:r>
                      <a:r>
                        <a:rPr lang="en-US" sz="1600" b="0" dirty="0">
                          <a:solidFill>
                            <a:srgbClr val="6A9955"/>
                          </a:solidFill>
                          <a:effectLst/>
                          <a:latin typeface="Fira Code" pitchFamily="1" charset="0"/>
                        </a:rPr>
                        <a:t> = 12</a:t>
                      </a:r>
                      <a:endParaRPr lang="en-US" sz="1600" b="0" dirty="0">
                        <a:solidFill>
                          <a:srgbClr val="D4D4D4"/>
                        </a:solidFill>
                        <a:effectLst/>
                        <a:latin typeface="Fira Code" pitchFamily="1" charset="0"/>
                      </a:endParaRPr>
                    </a:p>
                    <a:p>
                      <a:pPr lvl="1"/>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i</a:t>
                      </a:r>
                      <a:r>
                        <a:rPr lang="en-US" sz="1600" b="0" dirty="0">
                          <a:solidFill>
                            <a:srgbClr val="6A9955"/>
                          </a:solidFill>
                          <a:effectLst/>
                          <a:latin typeface="Fira Code" pitchFamily="1" charset="0"/>
                        </a:rPr>
                        <a:t> = 15</a:t>
                      </a:r>
                      <a:endParaRPr lang="en-US" sz="1600" b="0" dirty="0">
                        <a:solidFill>
                          <a:srgbClr val="D4D4D4"/>
                        </a:solidFill>
                        <a:effectLst/>
                        <a:latin typeface="Fira Code" pitchFamily="1" charset="0"/>
                      </a:endParaRPr>
                    </a:p>
                    <a:p>
                      <a:pPr lvl="1"/>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Số</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i</a:t>
                      </a:r>
                      <a:r>
                        <a:rPr lang="en-US" sz="1600" b="0" dirty="0">
                          <a:solidFill>
                            <a:srgbClr val="6A9955"/>
                          </a:solidFill>
                          <a:effectLst/>
                          <a:latin typeface="Fira Code" pitchFamily="1" charset="0"/>
                        </a:rPr>
                        <a:t> = 18</a:t>
                      </a:r>
                      <a:endParaRPr lang="en-US" sz="1600" b="0" dirty="0">
                        <a:solidFill>
                          <a:srgbClr val="D4D4D4"/>
                        </a:solidFill>
                        <a:effectLst/>
                        <a:latin typeface="Fira Code" pitchFamily="1" charset="0"/>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r>
                        <a:rPr lang="en-US" sz="1800" b="0" dirty="0">
                          <a:solidFill>
                            <a:srgbClr val="569CD6"/>
                          </a:solidFill>
                          <a:effectLst/>
                          <a:latin typeface="Fira Code" pitchFamily="1" charset="0"/>
                        </a:rPr>
                        <a:t>int</a:t>
                      </a:r>
                      <a:r>
                        <a:rPr lang="en-US" sz="1800" b="0" dirty="0">
                          <a:solidFill>
                            <a:srgbClr val="D4D4D4"/>
                          </a:solidFill>
                          <a:effectLst/>
                          <a:latin typeface="Fira Code" pitchFamily="1" charset="0"/>
                        </a:rPr>
                        <a:t> </a:t>
                      </a:r>
                      <a:r>
                        <a:rPr lang="en-US" sz="1800" b="0" dirty="0" err="1">
                          <a:solidFill>
                            <a:srgbClr val="9CDCFE"/>
                          </a:solidFill>
                          <a:effectLst/>
                          <a:latin typeface="Fira Code" pitchFamily="1" charset="0"/>
                        </a:rPr>
                        <a:t>i</a:t>
                      </a:r>
                      <a:r>
                        <a:rPr lang="en-US" sz="1800" b="0" dirty="0">
                          <a:solidFill>
                            <a:srgbClr val="D4D4D4"/>
                          </a:solidFill>
                          <a:effectLst/>
                          <a:latin typeface="Fira Code" pitchFamily="1" charset="0"/>
                        </a:rPr>
                        <a:t> = </a:t>
                      </a:r>
                      <a:r>
                        <a:rPr lang="en-US" sz="1800" b="0" dirty="0">
                          <a:solidFill>
                            <a:srgbClr val="B5CEA8"/>
                          </a:solidFill>
                          <a:effectLst/>
                          <a:latin typeface="Fira Code" pitchFamily="1" charset="0"/>
                        </a:rPr>
                        <a:t>0</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C586C0"/>
                          </a:solidFill>
                          <a:effectLst/>
                          <a:latin typeface="Fira Code" pitchFamily="1" charset="0"/>
                        </a:rPr>
                        <a:t>while</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true</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Console</a:t>
                      </a:r>
                      <a:r>
                        <a:rPr lang="en-US" sz="1800" b="0" dirty="0" err="1">
                          <a:solidFill>
                            <a:srgbClr val="D4D4D4"/>
                          </a:solidFill>
                          <a:effectLst/>
                          <a:latin typeface="Fira Code" pitchFamily="1" charset="0"/>
                        </a:rPr>
                        <a:t>.</a:t>
                      </a:r>
                      <a:r>
                        <a:rPr lang="en-US" sz="1800" b="0" dirty="0" err="1">
                          <a:solidFill>
                            <a:srgbClr val="DCDCAA"/>
                          </a:solidFill>
                          <a:effectLst/>
                          <a:latin typeface="Fira Code" pitchFamily="1" charset="0"/>
                        </a:rPr>
                        <a:t>Write</a:t>
                      </a:r>
                      <a:r>
                        <a:rPr lang="en-US" sz="1800" b="0" dirty="0">
                          <a:solidFill>
                            <a:srgbClr val="D4D4D4"/>
                          </a:solidFill>
                          <a:effectLst/>
                          <a:latin typeface="Fira Code" pitchFamily="1" charset="0"/>
                        </a:rPr>
                        <a:t>(</a:t>
                      </a:r>
                      <a:r>
                        <a:rPr lang="en-US" sz="1800" b="0" dirty="0">
                          <a:solidFill>
                            <a:srgbClr val="CE9178"/>
                          </a:solidFill>
                          <a:effectLst/>
                          <a:latin typeface="Fira Code" pitchFamily="1" charset="0"/>
                        </a:rPr>
                        <a:t>" "</a:t>
                      </a:r>
                      <a:r>
                        <a:rPr lang="en-US" sz="1800" b="0" dirty="0">
                          <a:solidFill>
                            <a:srgbClr val="D4D4D4"/>
                          </a:solidFill>
                          <a:effectLst/>
                          <a:latin typeface="Fira Code" pitchFamily="1" charset="0"/>
                        </a:rPr>
                        <a:t> + ++</a:t>
                      </a:r>
                      <a:r>
                        <a:rPr lang="en-US" sz="1800" b="0" dirty="0" err="1">
                          <a:solidFill>
                            <a:srgbClr val="9CDCFE"/>
                          </a:solidFill>
                          <a:effectLst/>
                          <a:latin typeface="Fira Code" pitchFamily="1" charset="0"/>
                        </a:rPr>
                        <a:t>i</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C586C0"/>
                          </a:solidFill>
                          <a:effectLst/>
                          <a:latin typeface="Fira Code" pitchFamily="1" charset="0"/>
                        </a:rPr>
                        <a:t>if</a:t>
                      </a:r>
                      <a:r>
                        <a:rPr lang="en-US" sz="1800" b="0" dirty="0">
                          <a:solidFill>
                            <a:srgbClr val="D4D4D4"/>
                          </a:solidFill>
                          <a:effectLst/>
                          <a:latin typeface="Fira Code" pitchFamily="1" charset="0"/>
                        </a:rPr>
                        <a:t> (</a:t>
                      </a:r>
                      <a:r>
                        <a:rPr lang="en-US" sz="1800" b="0" dirty="0" err="1">
                          <a:solidFill>
                            <a:srgbClr val="9CDCFE"/>
                          </a:solidFill>
                          <a:effectLst/>
                          <a:latin typeface="Fira Code" pitchFamily="1" charset="0"/>
                        </a:rPr>
                        <a:t>i</a:t>
                      </a:r>
                      <a:r>
                        <a:rPr lang="en-US" sz="1800" b="0" dirty="0">
                          <a:solidFill>
                            <a:srgbClr val="D4D4D4"/>
                          </a:solidFill>
                          <a:effectLst/>
                          <a:latin typeface="Fira Code" pitchFamily="1" charset="0"/>
                        </a:rPr>
                        <a:t> == </a:t>
                      </a:r>
                      <a:r>
                        <a:rPr lang="en-US" sz="1800" b="0" dirty="0">
                          <a:solidFill>
                            <a:srgbClr val="B5CEA8"/>
                          </a:solidFill>
                          <a:effectLst/>
                          <a:latin typeface="Fira Code" pitchFamily="1" charset="0"/>
                        </a:rPr>
                        <a:t>10</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C586C0"/>
                          </a:solidFill>
                          <a:effectLst/>
                          <a:latin typeface="Fira Code" pitchFamily="1" charset="0"/>
                        </a:rPr>
                        <a:t>break</a:t>
                      </a:r>
                      <a:r>
                        <a:rPr lang="en-US" sz="1800" b="0" dirty="0">
                          <a:solidFill>
                            <a:srgbClr val="D4D4D4"/>
                          </a:solidFill>
                          <a:effectLst/>
                          <a:latin typeface="Fira Code" pitchFamily="1" charset="0"/>
                        </a:rPr>
                        <a:t>;  </a:t>
                      </a:r>
                      <a:r>
                        <a:rPr lang="en-US" sz="1800" b="0" dirty="0">
                          <a:solidFill>
                            <a:srgbClr val="6A9955"/>
                          </a:solidFill>
                          <a:effectLst/>
                          <a:latin typeface="Fira Code" pitchFamily="1" charset="0"/>
                        </a:rPr>
                        <a:t>// </a:t>
                      </a:r>
                      <a:r>
                        <a:rPr lang="en-US" sz="1800" b="0" dirty="0" err="1">
                          <a:solidFill>
                            <a:srgbClr val="6A9955"/>
                          </a:solidFill>
                          <a:effectLst/>
                          <a:latin typeface="Fira Code" pitchFamily="1" charset="0"/>
                        </a:rPr>
                        <a:t>Thoát</a:t>
                      </a:r>
                      <a:r>
                        <a:rPr lang="en-US" sz="1800" b="0" dirty="0">
                          <a:solidFill>
                            <a:srgbClr val="6A9955"/>
                          </a:solidFill>
                          <a:effectLst/>
                          <a:latin typeface="Fira Code" pitchFamily="1" charset="0"/>
                        </a:rPr>
                        <a:t> </a:t>
                      </a:r>
                      <a:r>
                        <a:rPr lang="en-US" sz="1800" b="0" dirty="0" err="1">
                          <a:solidFill>
                            <a:srgbClr val="6A9955"/>
                          </a:solidFill>
                          <a:effectLst/>
                          <a:latin typeface="Fira Code" pitchFamily="1" charset="0"/>
                        </a:rPr>
                        <a:t>lặp</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6A9955"/>
                          </a:solidFill>
                          <a:effectLst/>
                          <a:latin typeface="Fira Code" pitchFamily="1" charset="0"/>
                        </a:rPr>
                        <a:t>// 1 2 3 4 5 6 7 8 9 10</a:t>
                      </a:r>
                      <a:endParaRPr lang="en-US" sz="1800" b="0" dirty="0">
                        <a:solidFill>
                          <a:srgbClr val="D4D4D4"/>
                        </a:solidFill>
                        <a:effectLst/>
                        <a:latin typeface="Fira Code" pitchFamily="1" charset="0"/>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249240"/>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cấu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trúc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liệu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lưu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liệu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đầu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0</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err="1">
                <a:solidFill>
                  <a:srgbClr val="9CDCFE"/>
                </a:solidFill>
                <a:effectLst/>
                <a:latin typeface="Fira Code" pitchFamily="1" charset="0"/>
              </a:rPr>
              <a:t>kiểu_dữ_liệu</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biển_mảng</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kiểu_dữ_liệu</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độ_dài_mảng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TextBox 10"/>
          <p:cNvSpPr txBox="1"/>
          <p:nvPr/>
        </p:nvSpPr>
        <p:spPr>
          <a:xfrm>
            <a:off x="179724" y="5740781"/>
            <a:ext cx="2916425" cy="1733189"/>
          </a:xfrm>
          <a:prstGeom prst="rect">
            <a:avLst/>
          </a:prstGeom>
          <a:noFill/>
        </p:spPr>
        <p:txBody>
          <a:bodyPr wrap="square" rtlCol="0">
            <a:spAutoFit/>
          </a:bodyPr>
          <a:lstStyle/>
          <a:p>
            <a:endParaRPr lang="en-US" dirty="0"/>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pic>
        <p:nvPicPr>
          <p:cNvPr id="16386" name="Picture 2" descr="C# | Arrays - GeeksforGeek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2512" y="3323808"/>
            <a:ext cx="5553942" cy="26024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403402"/>
          </a:xfrm>
          <a:prstGeom prst="rect">
            <a:avLst/>
          </a:prstGeom>
        </p:spPr>
        <p:txBody>
          <a:bodyPr wrap="square">
            <a:spAutoFit/>
          </a:bodyPr>
          <a:lstStyle/>
          <a:p>
            <a:pPr>
              <a:lnSpc>
                <a:spcPct val="150000"/>
              </a:lnSpc>
            </a:pP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Khởi</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phone</a:t>
            </a:r>
            <a:r>
              <a:rPr lang="en-US" sz="1800" b="0" dirty="0">
                <a:solidFill>
                  <a:srgbClr val="D4D4D4"/>
                </a:solidFill>
                <a:effectLst/>
                <a:latin typeface="Fira Code" pitchFamily="1" charset="0"/>
              </a:rPr>
              <a:t> = </a:t>
            </a:r>
            <a:r>
              <a:rPr lang="en-US" sz="1800" b="0" dirty="0">
                <a:solidFill>
                  <a:srgbClr val="569CD6"/>
                </a:solidFill>
                <a:effectLst/>
                <a:latin typeface="Fira Code" pitchFamily="1" charset="0"/>
              </a:rPr>
              <a:t>new</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a:t>
            </a:r>
            <a:r>
              <a:rPr lang="en-US" sz="1800" b="0" dirty="0">
                <a:solidFill>
                  <a:srgbClr val="B5CEA8"/>
                </a:solidFill>
                <a:effectLst/>
                <a:latin typeface="Fira Code" pitchFamily="1" charset="0"/>
              </a:rPr>
              <a:t>5</a:t>
            </a:r>
            <a:r>
              <a:rPr lang="en-US" sz="1800" b="0" dirty="0">
                <a:solidFill>
                  <a:srgbClr val="D4D4D4"/>
                </a:solidFill>
                <a:effectLst/>
                <a:latin typeface="Fira Code" pitchFamily="1" charset="0"/>
              </a:rPr>
              <a:t>];</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rPr>
              <a:t>Ta </a:t>
            </a:r>
            <a:r>
              <a:rPr lang="en-US" altLang="ko-KR" sz="1800" kern="0" dirty="0" err="1">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800" kern="0" dirty="0" err="1">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800" kern="0" dirty="0" err="1">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giá</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ngay</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khới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chemeClr val="accent1"/>
                </a:solidFill>
                <a:latin typeface="Fira Code" pitchFamily="1" charset="0"/>
                <a:ea typeface="Fira Code" pitchFamily="1" charset="0"/>
                <a:cs typeface="Fira Code" pitchFamily="1" charset="0"/>
              </a:rPr>
              <a:t>string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phone</a:t>
            </a:r>
            <a:r>
              <a:rPr lang="en-US" sz="1800" b="0" dirty="0">
                <a:solidFill>
                  <a:srgbClr val="D4D4D4"/>
                </a:solidFill>
                <a:effectLst/>
                <a:latin typeface="Fira Code" pitchFamily="1" charset="0"/>
              </a:rPr>
              <a:t> = </a:t>
            </a:r>
            <a:r>
              <a:rPr lang="en-US" sz="1800" b="0" dirty="0">
                <a:solidFill>
                  <a:srgbClr val="569CD6"/>
                </a:solidFill>
                <a:effectLst/>
                <a:latin typeface="Fira Code" pitchFamily="1" charset="0"/>
              </a:rPr>
              <a:t>new</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a:t>
            </a:r>
            <a:r>
              <a:rPr lang="en-US" sz="1800" b="0" dirty="0">
                <a:solidFill>
                  <a:srgbClr val="B5CEA8"/>
                </a:solidFill>
                <a:effectLst/>
                <a:latin typeface="Fira Code" pitchFamily="1" charset="0"/>
              </a:rPr>
              <a:t>3</a:t>
            </a:r>
            <a:r>
              <a:rPr lang="en-US" sz="1800" b="0" dirty="0">
                <a:solidFill>
                  <a:srgbClr val="D4D4D4"/>
                </a:solidFill>
                <a:effectLst/>
                <a:latin typeface="Fira Code" pitchFamily="1" charset="0"/>
              </a:rPr>
              <a:t>] {</a:t>
            </a:r>
            <a:r>
              <a:rPr lang="en-US" sz="1800" b="0" dirty="0">
                <a:solidFill>
                  <a:srgbClr val="CE9178"/>
                </a:solidFill>
                <a:effectLst/>
                <a:latin typeface="Fira Code" pitchFamily="1" charset="0"/>
              </a:rPr>
              <a:t>"</a:t>
            </a:r>
            <a:r>
              <a:rPr lang="en-US" sz="1800" b="0" dirty="0" err="1">
                <a:solidFill>
                  <a:srgbClr val="CE9178"/>
                </a:solidFill>
                <a:effectLst/>
                <a:latin typeface="Fira Code" pitchFamily="1" charset="0"/>
              </a:rPr>
              <a:t>Iphone</a:t>
            </a:r>
            <a:r>
              <a:rPr lang="en-US" sz="1800" b="0" dirty="0">
                <a:solidFill>
                  <a:srgbClr val="CE9178"/>
                </a:solidFill>
                <a:effectLst/>
                <a:latin typeface="Fira Code" pitchFamily="1" charset="0"/>
              </a:rPr>
              <a:t>"</a:t>
            </a:r>
            <a:r>
              <a:rPr lang="en-US" sz="1800" b="0" dirty="0">
                <a:solidFill>
                  <a:srgbClr val="D4D4D4"/>
                </a:solidFill>
                <a:effectLst/>
                <a:latin typeface="Fira Code" pitchFamily="1" charset="0"/>
              </a:rPr>
              <a:t>, </a:t>
            </a:r>
            <a:r>
              <a:rPr lang="en-US" sz="1800" b="0" dirty="0">
                <a:solidFill>
                  <a:srgbClr val="CE9178"/>
                </a:solidFill>
                <a:effectLst/>
                <a:latin typeface="Fira Code" pitchFamily="1" charset="0"/>
              </a:rPr>
              <a:t>"Samsung"</a:t>
            </a:r>
            <a:r>
              <a:rPr lang="en-US" sz="1800" b="0" dirty="0">
                <a:solidFill>
                  <a:srgbClr val="D4D4D4"/>
                </a:solidFill>
                <a:effectLst/>
                <a:latin typeface="Fira Code" pitchFamily="1" charset="0"/>
              </a:rPr>
              <a:t>, </a:t>
            </a:r>
            <a:r>
              <a:rPr lang="en-US" sz="1800" b="0" dirty="0">
                <a:solidFill>
                  <a:srgbClr val="CE9178"/>
                </a:solidFill>
                <a:effectLst/>
                <a:latin typeface="Fira Code" pitchFamily="1" charset="0"/>
              </a:rPr>
              <a:t>"Xiaomi"</a:t>
            </a:r>
            <a:r>
              <a:rPr lang="en-US" sz="1800" b="0" dirty="0">
                <a:solidFill>
                  <a:srgbClr val="D4D4D4"/>
                </a:solidFill>
                <a:effectLst/>
                <a:latin typeface="Fira Code" pitchFamily="1"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chemeClr val="accent2"/>
                </a:solidFill>
                <a:latin typeface="Fira Code" pitchFamily="1" charset="0"/>
                <a:ea typeface="Fira Code" pitchFamily="1" charset="0"/>
                <a:cs typeface="Fira Code" pitchFamily="1" charset="0"/>
              </a:rPr>
              <a:t>int</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b="0" dirty="0">
                <a:solidFill>
                  <a:srgbClr val="569CD6"/>
                </a:solidFill>
                <a:effectLst/>
                <a:latin typeface="Fira Code" pitchFamily="1" charset="0"/>
              </a:rPr>
              <a:t>  int</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studentId</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new</a:t>
            </a:r>
            <a:r>
              <a:rPr lang="en-US" b="0" dirty="0">
                <a:solidFill>
                  <a:srgbClr val="D4D4D4"/>
                </a:solidFill>
                <a:effectLst/>
                <a:latin typeface="Fira Code" pitchFamily="1" charset="0"/>
              </a:rPr>
              <a:t> </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a:t>
            </a:r>
            <a:r>
              <a:rPr lang="en-US" b="0" dirty="0">
                <a:solidFill>
                  <a:srgbClr val="B5CEA8"/>
                </a:solidFill>
                <a:effectLst/>
                <a:latin typeface="Fira Code" pitchFamily="1" charset="0"/>
              </a:rPr>
              <a:t>9110</a:t>
            </a:r>
            <a:r>
              <a:rPr lang="en-US" b="0" dirty="0">
                <a:solidFill>
                  <a:srgbClr val="D4D4D4"/>
                </a:solidFill>
                <a:effectLst/>
                <a:latin typeface="Fira Code" pitchFamily="1" charset="0"/>
              </a:rPr>
              <a:t>, </a:t>
            </a:r>
            <a:r>
              <a:rPr lang="en-US" b="0" dirty="0">
                <a:solidFill>
                  <a:srgbClr val="B5CEA8"/>
                </a:solidFill>
                <a:effectLst/>
                <a:latin typeface="Fira Code" pitchFamily="1" charset="0"/>
              </a:rPr>
              <a:t>2993</a:t>
            </a:r>
            <a:r>
              <a:rPr lang="en-US" b="0" dirty="0">
                <a:solidFill>
                  <a:srgbClr val="D4D4D4"/>
                </a:solidFill>
                <a:effectLst/>
                <a:latin typeface="Fira Code" pitchFamily="1" charset="0"/>
              </a:rPr>
              <a:t>, </a:t>
            </a:r>
            <a:r>
              <a:rPr lang="en-US" b="0" dirty="0">
                <a:solidFill>
                  <a:srgbClr val="B5CEA8"/>
                </a:solidFill>
                <a:effectLst/>
                <a:latin typeface="Fira Code" pitchFamily="1" charset="0"/>
              </a:rPr>
              <a:t>2441</a:t>
            </a:r>
            <a:r>
              <a:rPr lang="en-US" b="0" dirty="0">
                <a:solidFill>
                  <a:srgbClr val="D4D4D4"/>
                </a:solidFill>
                <a:effectLst/>
                <a:latin typeface="Fira Code" pitchFamily="1"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chemeClr val="accent6"/>
                </a:solidFill>
                <a:latin typeface="Fira Code" pitchFamily="1" charset="0"/>
                <a:ea typeface="Fira Code" pitchFamily="1" charset="0"/>
                <a:cs typeface="Fira Code" pitchFamily="1" charset="0"/>
              </a:rPr>
              <a:t>double</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b="0" dirty="0">
                <a:solidFill>
                  <a:srgbClr val="569CD6"/>
                </a:solidFill>
                <a:effectLst/>
                <a:latin typeface="Fira Code" pitchFamily="1" charset="0"/>
              </a:rPr>
              <a:t>  double</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averagePoint</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new</a:t>
            </a:r>
            <a:r>
              <a:rPr lang="en-US" b="0" dirty="0">
                <a:solidFill>
                  <a:srgbClr val="D4D4D4"/>
                </a:solidFill>
                <a:effectLst/>
                <a:latin typeface="Fira Code" pitchFamily="1" charset="0"/>
              </a:rPr>
              <a:t> </a:t>
            </a:r>
            <a:r>
              <a:rPr lang="en-US" b="0" dirty="0">
                <a:solidFill>
                  <a:srgbClr val="569CD6"/>
                </a:solidFill>
                <a:effectLst/>
                <a:latin typeface="Fira Code" pitchFamily="1" charset="0"/>
              </a:rPr>
              <a:t>double</a:t>
            </a:r>
            <a:r>
              <a:rPr lang="en-US" b="0" dirty="0">
                <a:solidFill>
                  <a:srgbClr val="D4D4D4"/>
                </a:solidFill>
                <a:effectLst/>
                <a:latin typeface="Fira Code" pitchFamily="1" charset="0"/>
              </a:rPr>
              <a:t>[</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a:t>
            </a:r>
            <a:r>
              <a:rPr lang="en-US" b="0" dirty="0">
                <a:solidFill>
                  <a:srgbClr val="B5CEA8"/>
                </a:solidFill>
                <a:effectLst/>
                <a:latin typeface="Fira Code" pitchFamily="1" charset="0"/>
              </a:rPr>
              <a:t>9.2</a:t>
            </a:r>
            <a:r>
              <a:rPr lang="en-US" b="0" dirty="0">
                <a:solidFill>
                  <a:srgbClr val="D4D4D4"/>
                </a:solidFill>
                <a:effectLst/>
                <a:latin typeface="Fira Code" pitchFamily="1" charset="0"/>
              </a:rPr>
              <a:t>, </a:t>
            </a:r>
            <a:r>
              <a:rPr lang="en-US" b="0" dirty="0">
                <a:solidFill>
                  <a:srgbClr val="B5CEA8"/>
                </a:solidFill>
                <a:effectLst/>
                <a:latin typeface="Fira Code" pitchFamily="1" charset="0"/>
              </a:rPr>
              <a:t>8.6</a:t>
            </a:r>
            <a:r>
              <a:rPr lang="en-US" b="0" dirty="0">
                <a:solidFill>
                  <a:srgbClr val="D4D4D4"/>
                </a:solidFill>
                <a:effectLst/>
                <a:latin typeface="Fira Code" pitchFamily="1" charset="0"/>
              </a:rPr>
              <a:t>, </a:t>
            </a:r>
            <a:r>
              <a:rPr lang="en-US" b="0" dirty="0">
                <a:solidFill>
                  <a:srgbClr val="B5CEA8"/>
                </a:solidFill>
                <a:effectLst/>
                <a:latin typeface="Fira Code" pitchFamily="1" charset="0"/>
              </a:rPr>
              <a:t>4.6</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332690"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 Introduction to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686686" y="1757075"/>
            <a:ext cx="9738601"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What is </a:t>
            </a:r>
            <a:r>
              <a:rPr lang="vi-VN" b="1" dirty="0">
                <a:latin typeface="Times New Roman" panose="02020603050405020304" pitchFamily="18" charset="0"/>
                <a:cs typeface="Times New Roman" panose="02020603050405020304" pitchFamily="18" charset="0"/>
              </a:rPr>
              <a:t>C#:</a:t>
            </a:r>
            <a:endParaRPr lang="vi-VN" b="1"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is a high-level programming</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designed by</a:t>
            </a:r>
            <a:r>
              <a:rPr lang="vi-VN" dirty="0">
                <a:latin typeface="Times New Roman" panose="02020603050405020304" pitchFamily="18" charset="0"/>
                <a:cs typeface="Times New Roman" panose="02020603050405020304" pitchFamily="18" charset="0"/>
              </a:rPr>
              <a:t> Anders Hejlsberg </a:t>
            </a:r>
            <a:r>
              <a:rPr lang="en-US" dirty="0">
                <a:latin typeface="Times New Roman" panose="02020603050405020304" pitchFamily="18" charset="0"/>
                <a:cs typeface="Times New Roman" panose="02020603050405020304" pitchFamily="18" charset="0"/>
              </a:rPr>
              <a:t>in </a:t>
            </a:r>
            <a:r>
              <a:rPr lang="vi-VN" dirty="0">
                <a:latin typeface="Times New Roman" panose="02020603050405020304" pitchFamily="18" charset="0"/>
                <a:cs typeface="Times New Roman" panose="02020603050405020304" pitchFamily="18" charset="0"/>
              </a:rPr>
              <a:t>2000 </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 </a:t>
            </a:r>
            <a:r>
              <a:rPr lang="en-US" dirty="0">
                <a:latin typeface="Times New Roman" panose="02020603050405020304" pitchFamily="18" charset="0"/>
                <a:cs typeface="Times New Roman" panose="02020603050405020304" pitchFamily="18" charset="0"/>
              </a:rPr>
              <a:t>is a modern, object-oriented programming language built on the foundation of two of the most powerful languages, C++ and Java</a:t>
            </a:r>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Fetured</a:t>
            </a:r>
            <a:r>
              <a:rPr lang="en-US" b="1" dirty="0">
                <a:latin typeface="Times New Roman" panose="02020603050405020304" pitchFamily="18" charset="0"/>
                <a:cs typeface="Times New Roman" panose="02020603050405020304" pitchFamily="18" charset="0"/>
              </a:rPr>
              <a:t> of </a:t>
            </a:r>
            <a:r>
              <a:rPr lang="vi-VN" b="1" dirty="0">
                <a:latin typeface="Times New Roman" panose="02020603050405020304" pitchFamily="18" charset="0"/>
                <a:cs typeface="Times New Roman" panose="02020603050405020304" pitchFamily="18" charset="0"/>
              </a:rPr>
              <a:t>C#</a:t>
            </a:r>
            <a:r>
              <a:rPr lang="en-US" b="1" dirty="0">
                <a:latin typeface="Times New Roman" panose="02020603050405020304" pitchFamily="18" charset="0"/>
                <a:cs typeface="Times New Roman" panose="02020603050405020304" pitchFamily="18" charset="0"/>
              </a:rPr>
              <a:t> version</a:t>
            </a:r>
            <a:r>
              <a:rPr lang="vi-VN" b="1" dirty="0">
                <a:latin typeface="Times New Roman" panose="02020603050405020304" pitchFamily="18" charset="0"/>
                <a:cs typeface="Times New Roman" panose="02020603050405020304" pitchFamily="18" charset="0"/>
              </a:rPr>
              <a:t>:</a:t>
            </a:r>
            <a:endParaRPr lang="vi-VN" b="1" dirty="0">
              <a:latin typeface="Times New Roman" panose="02020603050405020304" pitchFamily="18" charset="0"/>
              <a:cs typeface="Times New Roman" panose="02020603050405020304" pitchFamily="18" charset="0"/>
            </a:endParaRPr>
          </a:p>
          <a:p>
            <a:pPr marL="285750" indent="-285750">
              <a:buFontTx/>
              <a:buChar char="-"/>
            </a:pPr>
            <a:r>
              <a:rPr lang="vi-VN" dirty="0">
                <a:latin typeface="Times New Roman" panose="02020603050405020304" pitchFamily="18" charset="0"/>
                <a:cs typeface="Times New Roman" panose="02020603050405020304" pitchFamily="18" charset="0"/>
              </a:rPr>
              <a:t>C#</a:t>
            </a:r>
            <a:r>
              <a:rPr lang="en-US" b="0" i="0" dirty="0">
                <a:effectLst/>
                <a:latin typeface="Times New Roman" panose="02020603050405020304" pitchFamily="18" charset="0"/>
                <a:cs typeface="Times New Roman" panose="02020603050405020304" pitchFamily="18" charset="0"/>
              </a:rPr>
              <a:t> version</a:t>
            </a:r>
            <a:r>
              <a:rPr lang="vi-VN" dirty="0">
                <a:latin typeface="Times New Roman" panose="02020603050405020304" pitchFamily="18" charset="0"/>
                <a:cs typeface="Times New Roman" panose="02020603050405020304" pitchFamily="18" charset="0"/>
              </a:rPr>
              <a:t> 2.0 </a:t>
            </a:r>
            <a:r>
              <a:rPr lang="en-US" b="0" i="0" dirty="0">
                <a:effectLst/>
                <a:latin typeface="Times New Roman" panose="02020603050405020304" pitchFamily="18" charset="0"/>
                <a:cs typeface="Times New Roman" panose="02020603050405020304" pitchFamily="18" charset="0"/>
              </a:rPr>
              <a:t>released in 2005 with features</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like</a:t>
            </a:r>
            <a:r>
              <a:rPr lang="vi-VN" dirty="0">
                <a:latin typeface="Times New Roman" panose="02020603050405020304" pitchFamily="18" charset="0"/>
                <a:cs typeface="Times New Roman" panose="02020603050405020304" pitchFamily="18" charset="0"/>
              </a:rPr>
              <a:t> Generics, Anonymous methods, Nullable value types… </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b="0" i="0" dirty="0">
                <a:effectLst/>
                <a:latin typeface="Times New Roman" panose="02020603050405020304" pitchFamily="18" charset="0"/>
                <a:cs typeface="Times New Roman" panose="02020603050405020304" pitchFamily="18" charset="0"/>
              </a:rPr>
              <a:t>C# version 3.0 came in late 2007 with major features</a:t>
            </a:r>
            <a:r>
              <a:rPr lang="vi-VN" dirty="0">
                <a:latin typeface="Times New Roman" panose="02020603050405020304" pitchFamily="18" charset="0"/>
                <a:cs typeface="Times New Roman" panose="02020603050405020304" pitchFamily="18" charset="0"/>
              </a:rPr>
              <a:t>: Anonymous types, query expressions, lambda expression, extention methods. </a:t>
            </a:r>
            <a:r>
              <a:rPr lang="en-US" dirty="0">
                <a:latin typeface="Times New Roman" panose="02020603050405020304" pitchFamily="18" charset="0"/>
                <a:cs typeface="Times New Roman" panose="02020603050405020304" pitchFamily="18" charset="0"/>
              </a:rPr>
              <a:t>This is version that marks the birth of </a:t>
            </a:r>
            <a:r>
              <a:rPr lang="vi-VN" dirty="0">
                <a:latin typeface="Times New Roman" panose="02020603050405020304" pitchFamily="18" charset="0"/>
                <a:cs typeface="Times New Roman" panose="02020603050405020304" pitchFamily="18" charset="0"/>
              </a:rPr>
              <a:t>LINQ(Language-Integrated Query) </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C#</a:t>
            </a:r>
            <a:r>
              <a:rPr lang="en-US" b="0" i="0" dirty="0">
                <a:effectLst/>
                <a:latin typeface="Times New Roman" panose="02020603050405020304" pitchFamily="18" charset="0"/>
                <a:cs typeface="Times New Roman" panose="02020603050405020304" pitchFamily="18" charset="0"/>
              </a:rPr>
              <a:t> version</a:t>
            </a:r>
            <a:r>
              <a:rPr lang="en-US" dirty="0">
                <a:latin typeface="Times New Roman" panose="02020603050405020304" pitchFamily="18" charset="0"/>
                <a:cs typeface="Times New Roman" panose="02020603050405020304" pitchFamily="18" charset="0"/>
              </a:rPr>
              <a:t> 4.0 </a:t>
            </a:r>
            <a:r>
              <a:rPr lang="en-US" b="0" i="0" dirty="0">
                <a:effectLst/>
                <a:latin typeface="Times New Roman" panose="02020603050405020304" pitchFamily="18" charset="0"/>
                <a:cs typeface="Times New Roman" panose="02020603050405020304" pitchFamily="18" charset="0"/>
              </a:rPr>
              <a:t>introduce some interesting new features</a:t>
            </a:r>
            <a:r>
              <a:rPr lang="en-US" dirty="0">
                <a:latin typeface="Times New Roman" panose="02020603050405020304" pitchFamily="18" charset="0"/>
                <a:cs typeface="Times New Roman" panose="02020603050405020304" pitchFamily="18" charset="0"/>
              </a:rPr>
              <a:t>: Dynamic binding, Generic covariant and covariant, Embedded interop types…</a:t>
            </a:r>
            <a:r>
              <a:rPr lang="en-US" b="0" i="0" u="sng" dirty="0">
                <a:effectLst/>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a:p>
            <a:pPr marL="285750" indent="-285750">
              <a:buFontTx/>
              <a:buChar char="-"/>
            </a:pPr>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403402"/>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qua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(index)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nó</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err="1">
                <a:solidFill>
                  <a:srgbClr val="9CDCFE"/>
                </a:solidFill>
                <a:effectLst/>
                <a:latin typeface="Fira Code" pitchFamily="1" charset="0"/>
              </a:rPr>
              <a:t>biến</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mảng</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chỉ</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số</a:t>
            </a:r>
            <a:r>
              <a:rPr lang="en-US" sz="1600" b="0" dirty="0">
                <a:solidFill>
                  <a:srgbClr val="D4D4D4"/>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trong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đó</a:t>
            </a:r>
            <a:r>
              <a:rPr lang="en-US" sz="1600" b="0" dirty="0">
                <a:effectLst/>
                <a:latin typeface="Times New Roman" panose="02020603050405020304" pitchFamily="18" charset="0"/>
                <a:cs typeface="Times New Roman" panose="02020603050405020304" pitchFamily="18" charset="0"/>
              </a:rPr>
              <a:t> </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chỉ</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số</a:t>
            </a:r>
            <a:r>
              <a:rPr lang="en-US" sz="1600" b="0" dirty="0">
                <a:solidFill>
                  <a:srgbClr val="D4D4D4"/>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chỉ</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số</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là</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thứ</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tự</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phần</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tử</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trong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mảng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các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phần</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tử</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có</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chỉ</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số</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từ</a:t>
            </a:r>
            <a:r>
              <a:rPr lang="en-US" sz="1600" b="0" dirty="0">
                <a:effectLst/>
                <a:latin typeface="Times New Roman" panose="02020603050405020304" pitchFamily="18" charset="0"/>
                <a:cs typeface="Times New Roman" panose="02020603050405020304" pitchFamily="18" charset="0"/>
              </a:rPr>
              <a:t> 0 </a:t>
            </a:r>
            <a:r>
              <a:rPr lang="en-US" sz="1600" b="0" dirty="0" err="1">
                <a:effectLst/>
                <a:latin typeface="Times New Roman" panose="02020603050405020304" pitchFamily="18" charset="0"/>
                <a:cs typeface="Times New Roman" panose="02020603050405020304" pitchFamily="18" charset="0"/>
              </a:rPr>
              <a:t>trở</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đi</a:t>
            </a:r>
            <a:endParaRPr lang="en-US" sz="1600" b="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b="0" dirty="0">
              <a:solidFill>
                <a:srgbClr val="D4D4D4"/>
              </a:solidFill>
              <a:effectLst/>
              <a:latin typeface="Fira Code" pitchFamily="1"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number</a:t>
            </a:r>
            <a:r>
              <a:rPr lang="en-US" b="0" dirty="0">
                <a:solidFill>
                  <a:srgbClr val="D4D4D4"/>
                </a:solidFill>
                <a:effectLst/>
                <a:latin typeface="Fira Code" pitchFamily="1" charset="0"/>
              </a:rPr>
              <a:t> = </a:t>
            </a:r>
            <a:r>
              <a:rPr lang="en-US" b="0" dirty="0">
                <a:solidFill>
                  <a:srgbClr val="9CDCFE"/>
                </a:solidFill>
                <a:effectLst/>
                <a:latin typeface="Fira Code" pitchFamily="1" charset="0"/>
              </a:rPr>
              <a:t>array</a:t>
            </a:r>
            <a:r>
              <a:rPr lang="en-US" b="0" dirty="0">
                <a:solidFill>
                  <a:srgbClr val="D4D4D4"/>
                </a:solidFill>
                <a:effectLst/>
                <a:latin typeface="Fira Code" pitchFamily="1" charset="0"/>
              </a:rPr>
              <a:t>[</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a:t>
            </a:r>
            <a:r>
              <a:rPr lang="en-US" b="0" dirty="0">
                <a:solidFill>
                  <a:srgbClr val="6A9955"/>
                </a:solidFill>
                <a:effectLst/>
                <a:latin typeface="Fira Code" pitchFamily="1" charset="0"/>
              </a:rPr>
              <a:t>//number = 55</a:t>
            </a:r>
            <a:endParaRPr lang="en-US" b="0" dirty="0">
              <a:solidFill>
                <a:srgbClr val="D4D4D4"/>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TextBox 10"/>
          <p:cNvSpPr txBox="1"/>
          <p:nvPr/>
        </p:nvSpPr>
        <p:spPr>
          <a:xfrm>
            <a:off x="179724" y="5740781"/>
            <a:ext cx="2916425" cy="1733189"/>
          </a:xfrm>
          <a:prstGeom prst="rect">
            <a:avLst/>
          </a:prstGeom>
          <a:noFill/>
        </p:spPr>
        <p:txBody>
          <a:bodyPr wrap="square" rtlCol="0">
            <a:spAutoFit/>
          </a:bodyPr>
          <a:lstStyle/>
          <a:p>
            <a:endParaRPr lang="en-US" dirty="0"/>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pic>
        <p:nvPicPr>
          <p:cNvPr id="16386" name="Picture 2" descr="C# | Arrays - GeeksforGeek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1585" y="3262357"/>
            <a:ext cx="5553942" cy="24103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618572"/>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cơ</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sở</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chemeClr val="accent1"/>
                </a:solidFill>
                <a:latin typeface="Fira Code" pitchFamily="1" charset="0"/>
                <a:ea typeface="Fira Code" pitchFamily="1" charset="0"/>
                <a:cs typeface="Fira Code" pitchFamily="1" charset="0"/>
              </a:rPr>
              <a:t>System.Array</a:t>
            </a:r>
            <a:r>
              <a:rPr lang="en-US" altLang="ko-KR" sz="1600" kern="0" dirty="0">
                <a:latin typeface="Times New Roman" panose="02020603050405020304" pitchFamily="18" charset="0"/>
                <a:ea typeface="Fira Code" pitchFamily="1" charset="0"/>
                <a:cs typeface="Times New Roman" panose="02020603050405020304" pitchFamily="18" charset="0"/>
              </a:rPr>
              <a:t>,</a:t>
            </a:r>
            <a:r>
              <a:rPr lang="en-US" altLang="ko-KR" sz="1600" kern="0" dirty="0">
                <a:solidFill>
                  <a:schemeClr val="accent1"/>
                </a:solidFill>
                <a:latin typeface="Fira Code" pitchFamily="1" charset="0"/>
                <a:ea typeface="Fira Code" pitchFamily="1" charset="0"/>
                <a:cs typeface="Fira Code" pitchFamily="1"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nên</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nó</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có</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các</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thuộc</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tính</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và</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phương</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thức</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của</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lớp</a:t>
            </a:r>
            <a:r>
              <a:rPr lang="en-US" altLang="ko-KR" sz="1600" kern="0" dirty="0">
                <a:latin typeface="Times New Roman" panose="02020603050405020304" pitchFamily="18" charset="0"/>
                <a:ea typeface="Fira Code" pitchFamily="1" charset="0"/>
                <a:cs typeface="Times New Roman" panose="02020603050405020304" pitchFamily="18" charset="0"/>
              </a:rPr>
              <a:t> </a:t>
            </a:r>
            <a:r>
              <a:rPr lang="en-US" altLang="ko-KR" sz="1600" kern="0" dirty="0" err="1">
                <a:latin typeface="Times New Roman" panose="02020603050405020304" pitchFamily="18" charset="0"/>
                <a:ea typeface="Fira Code" pitchFamily="1" charset="0"/>
                <a:cs typeface="Times New Roman" panose="02020603050405020304" pitchFamily="18" charset="0"/>
              </a:rPr>
              <a:t>này</a:t>
            </a:r>
            <a:endParaRPr lang="en-US" altLang="ko-KR" sz="1600" kern="0" dirty="0">
              <a:latin typeface="Times New Roman" panose="02020603050405020304" pitchFamily="18" charset="0"/>
              <a:ea typeface="Fira Code" pitchFamily="1" charset="0"/>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như</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sz="1600" b="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b="0" dirty="0">
              <a:solidFill>
                <a:srgbClr val="D4D4D4"/>
              </a:solidFill>
              <a:effectLst/>
              <a:latin typeface="Fira Code" pitchFamily="1"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TextBox 10"/>
          <p:cNvSpPr txBox="1"/>
          <p:nvPr/>
        </p:nvSpPr>
        <p:spPr>
          <a:xfrm>
            <a:off x="179724" y="5740781"/>
            <a:ext cx="2916425" cy="1733189"/>
          </a:xfrm>
          <a:prstGeom prst="rect">
            <a:avLst/>
          </a:prstGeom>
          <a:noFill/>
        </p:spPr>
        <p:txBody>
          <a:bodyPr wrap="square" rtlCol="0">
            <a:spAutoFit/>
          </a:bodyPr>
          <a:lstStyle/>
          <a:p>
            <a:endParaRPr lang="en-US" dirty="0"/>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graphicFrame>
        <p:nvGraphicFramePr>
          <p:cNvPr id="14" name="Table 13"/>
          <p:cNvGraphicFramePr>
            <a:graphicFrameLocks noGrp="1"/>
          </p:cNvGraphicFramePr>
          <p:nvPr/>
        </p:nvGraphicFramePr>
        <p:xfrm>
          <a:off x="2454371" y="3080973"/>
          <a:ext cx="7772400" cy="2926080"/>
        </p:xfrm>
        <a:graphic>
          <a:graphicData uri="http://schemas.openxmlformats.org/drawingml/2006/table">
            <a:tbl>
              <a:tblPr/>
              <a:tblGrid>
                <a:gridCol w="2485274"/>
                <a:gridCol w="5287126"/>
              </a:tblGrid>
              <a:tr h="0">
                <a:tc>
                  <a:txBody>
                    <a:bodyPr/>
                    <a:lstStyle/>
                    <a:p>
                      <a:pPr algn="l" fontAlgn="t"/>
                      <a:r>
                        <a:rPr lang="en-US" dirty="0" err="1">
                          <a:effectLst/>
                          <a:latin typeface="Times New Roman" panose="02020603050405020304" pitchFamily="18" charset="0"/>
                          <a:cs typeface="Times New Roman" panose="02020603050405020304" pitchFamily="18" charset="0"/>
                        </a:rPr>
                        <a:t>Thành</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phần</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algn="l" fontAlgn="t"/>
                      <a:r>
                        <a:rPr lang="en-US" dirty="0" err="1">
                          <a:effectLst/>
                          <a:latin typeface="Times New Roman" panose="02020603050405020304" pitchFamily="18" charset="0"/>
                          <a:cs typeface="Times New Roman" panose="02020603050405020304" pitchFamily="18" charset="0"/>
                        </a:rPr>
                        <a:t>Nội</a:t>
                      </a:r>
                      <a:r>
                        <a:rPr lang="en-US" dirty="0">
                          <a:effectLst/>
                          <a:latin typeface="Times New Roman" panose="02020603050405020304" pitchFamily="18" charset="0"/>
                          <a:cs typeface="Times New Roman" panose="02020603050405020304" pitchFamily="18" charset="0"/>
                        </a:rPr>
                        <a:t> dung</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dirty="0">
                          <a:effectLst/>
                          <a:latin typeface="Fira Code" pitchFamily="1" charset="0"/>
                          <a:ea typeface="Fira Code" pitchFamily="1" charset="0"/>
                          <a:cs typeface="Fira Code" pitchFamily="1" charset="0"/>
                        </a:rPr>
                        <a:t>Length</a:t>
                      </a:r>
                      <a:endParaRPr lang="en-US" dirty="0">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vi-VN" dirty="0">
                          <a:effectLst/>
                          <a:latin typeface="Times New Roman" panose="02020603050405020304" pitchFamily="18" charset="0"/>
                          <a:cs typeface="Times New Roman" panose="02020603050405020304" pitchFamily="18" charset="0"/>
                        </a:rPr>
                        <a:t>Thuộc tính cho biết số lượng phần tử trong mảng</a:t>
                      </a:r>
                      <a:endParaRPr lang="vi-VN"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a:effectLst/>
                          <a:latin typeface="Fira Code" pitchFamily="1" charset="0"/>
                          <a:ea typeface="Fira Code" pitchFamily="1" charset="0"/>
                          <a:cs typeface="Fira Code" pitchFamily="1" charset="0"/>
                        </a:rPr>
                        <a:t>Rank</a:t>
                      </a:r>
                      <a:endParaRPr lang="en-US">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dirty="0" err="1">
                          <a:effectLst/>
                          <a:latin typeface="Times New Roman" panose="02020603050405020304" pitchFamily="18" charset="0"/>
                          <a:cs typeface="Times New Roman" panose="02020603050405020304" pitchFamily="18" charset="0"/>
                        </a:rPr>
                        <a:t>Thuộc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tính</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cho</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biết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số</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chiều</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mảng</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a:effectLst/>
                          <a:latin typeface="Fira Code" pitchFamily="1" charset="0"/>
                          <a:ea typeface="Fira Code" pitchFamily="1" charset="0"/>
                          <a:cs typeface="Fira Code" pitchFamily="1" charset="0"/>
                        </a:rPr>
                        <a:t>Clone()</a:t>
                      </a:r>
                      <a:endParaRPr lang="en-US">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vi-VN" dirty="0">
                          <a:effectLst/>
                          <a:latin typeface="Times New Roman" panose="02020603050405020304" pitchFamily="18" charset="0"/>
                          <a:cs typeface="Times New Roman" panose="02020603050405020304" pitchFamily="18" charset="0"/>
                        </a:rPr>
                        <a:t>Copy (nhân bản) đối tượng mảng</a:t>
                      </a:r>
                      <a:endParaRPr lang="vi-VN"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a:effectLst/>
                          <a:latin typeface="Fira Code" pitchFamily="1" charset="0"/>
                          <a:ea typeface="Fira Code" pitchFamily="1" charset="0"/>
                          <a:cs typeface="Fira Code" pitchFamily="1" charset="0"/>
                        </a:rPr>
                        <a:t>GetValue(index)</a:t>
                      </a:r>
                      <a:endParaRPr lang="en-US">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dirty="0" err="1">
                          <a:effectLst/>
                          <a:latin typeface="Times New Roman" panose="02020603050405020304" pitchFamily="18" charset="0"/>
                          <a:cs typeface="Times New Roman" panose="02020603050405020304" pitchFamily="18" charset="0"/>
                        </a:rPr>
                        <a:t>Lấy</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giá</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phần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tử</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trong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mảng</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a:effectLst/>
                          <a:latin typeface="Fira Code" pitchFamily="1" charset="0"/>
                          <a:ea typeface="Fira Code" pitchFamily="1" charset="0"/>
                          <a:cs typeface="Fira Code" pitchFamily="1" charset="0"/>
                        </a:rPr>
                        <a:t>Min()</a:t>
                      </a:r>
                      <a:endParaRPr lang="en-US">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dirty="0" err="1">
                          <a:effectLst/>
                          <a:latin typeface="Times New Roman" panose="02020603050405020304" pitchFamily="18" charset="0"/>
                          <a:cs typeface="Times New Roman" panose="02020603050405020304" pitchFamily="18" charset="0"/>
                        </a:rPr>
                        <a:t>Trả</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về</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giá</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nhỏ</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nhất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trong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mảng</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dirty="0">
                          <a:effectLst/>
                          <a:latin typeface="Fira Code" pitchFamily="1" charset="0"/>
                          <a:ea typeface="Fira Code" pitchFamily="1" charset="0"/>
                          <a:cs typeface="Fira Code" pitchFamily="1" charset="0"/>
                        </a:rPr>
                        <a:t>Max()</a:t>
                      </a:r>
                      <a:endParaRPr lang="en-US" dirty="0">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dirty="0" err="1">
                          <a:effectLst/>
                          <a:latin typeface="Times New Roman" panose="02020603050405020304" pitchFamily="18" charset="0"/>
                          <a:cs typeface="Times New Roman" panose="02020603050405020304" pitchFamily="18" charset="0"/>
                        </a:rPr>
                        <a:t>Trả</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về</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giá</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lớn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nhất</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trong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mảng</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0">
                <a:tc>
                  <a:txBody>
                    <a:bodyPr/>
                    <a:lstStyle/>
                    <a:p>
                      <a:pPr fontAlgn="t"/>
                      <a:r>
                        <a:rPr lang="en-US" dirty="0">
                          <a:effectLst/>
                          <a:latin typeface="Fira Code" pitchFamily="1" charset="0"/>
                          <a:ea typeface="Fira Code" pitchFamily="1" charset="0"/>
                          <a:cs typeface="Fira Code" pitchFamily="1" charset="0"/>
                        </a:rPr>
                        <a:t>Sum()</a:t>
                      </a:r>
                      <a:endParaRPr lang="en-US" dirty="0">
                        <a:effectLst/>
                        <a:latin typeface="Fira Code" pitchFamily="1" charset="0"/>
                        <a:ea typeface="Fira Code" pitchFamily="1" charset="0"/>
                        <a:cs typeface="Fira Code" pitchFamily="1" charset="0"/>
                      </a:endParaRPr>
                    </a:p>
                  </a:txBody>
                  <a:tcPr>
                    <a:lnL>
                      <a:noFill/>
                    </a:lnL>
                    <a:lnR>
                      <a:noFill/>
                    </a:lnR>
                    <a:lnT w="7620" cap="flat" cmpd="sng" algn="ctr">
                      <a:solidFill>
                        <a:srgbClr val="DEE2E6"/>
                      </a:solidFill>
                      <a:prstDash val="solid"/>
                      <a:round/>
                      <a:headEnd type="none" w="med" len="med"/>
                      <a:tailEnd type="none" w="med" len="med"/>
                    </a:lnT>
                    <a:lnB>
                      <a:noFill/>
                    </a:lnB>
                    <a:solidFill>
                      <a:srgbClr val="F8F9FA"/>
                    </a:solidFill>
                  </a:tcPr>
                </a:tc>
                <a:tc>
                  <a:txBody>
                    <a:bodyPr/>
                    <a:lstStyle/>
                    <a:p>
                      <a:pPr fontAlgn="t"/>
                      <a:r>
                        <a:rPr lang="en-US" dirty="0" err="1">
                          <a:effectLst/>
                          <a:latin typeface="Times New Roman" panose="02020603050405020304" pitchFamily="18" charset="0"/>
                          <a:cs typeface="Times New Roman" panose="02020603050405020304" pitchFamily="18" charset="0"/>
                        </a:rPr>
                        <a:t>Trả</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về</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giá</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trị</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tổng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cộng</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các</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phần</a:t>
                      </a:r>
                      <a:r>
                        <a:rPr lang="en-US" dirty="0">
                          <a:effectLst/>
                          <a:latin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cs typeface="Times New Roman" panose="02020603050405020304" pitchFamily="18" charset="0"/>
                        </a:rPr>
                        <a:t>tử</a:t>
                      </a:r>
                      <a:endParaRPr lang="en-US" dirty="0">
                        <a:effectLst/>
                        <a:latin typeface="Times New Roman" panose="02020603050405020304" pitchFamily="18" charset="0"/>
                        <a:cs typeface="Times New Roman" panose="02020603050405020304" pitchFamily="18" charset="0"/>
                      </a:endParaRPr>
                    </a:p>
                  </a:txBody>
                  <a:tcPr>
                    <a:lnL>
                      <a:noFill/>
                    </a:lnL>
                    <a:lnR>
                      <a:noFill/>
                    </a:lnR>
                    <a:lnT w="7620" cap="flat" cmpd="sng" algn="ctr">
                      <a:solidFill>
                        <a:srgbClr val="DEE2E6"/>
                      </a:solidFill>
                      <a:prstDash val="solid"/>
                      <a:round/>
                      <a:headEnd type="none" w="med" len="med"/>
                      <a:tailEnd type="none" w="med" len="med"/>
                    </a:lnT>
                    <a:lnB>
                      <a:noFill/>
                    </a:lnB>
                    <a:solidFill>
                      <a:srgbClr val="F8F9FA"/>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1248419"/>
          </a:xfrm>
          <a:prstGeom prst="rect">
            <a:avLst/>
          </a:prstGeom>
        </p:spPr>
        <p:txBody>
          <a:bodyPr wrap="square">
            <a:spAutoFit/>
          </a:bodyPr>
          <a:lstStyle/>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tĩnh</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a:solidFill>
                  <a:srgbClr val="5AAEDF"/>
                </a:solidFill>
                <a:latin typeface="Fira Code" pitchFamily="1" charset="0"/>
                <a:ea typeface="Fira Code" pitchFamily="1" charset="0"/>
                <a:cs typeface="Fira Code" pitchFamily="1" charset="0"/>
              </a:rPr>
              <a:t>Array</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áp</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11" name="Table 10"/>
          <p:cNvGraphicFramePr>
            <a:graphicFrameLocks noGrp="1"/>
          </p:cNvGraphicFramePr>
          <p:nvPr/>
        </p:nvGraphicFramePr>
        <p:xfrm>
          <a:off x="2029157" y="2174171"/>
          <a:ext cx="9078554" cy="4289778"/>
        </p:xfrm>
        <a:graphic>
          <a:graphicData uri="http://schemas.openxmlformats.org/drawingml/2006/table">
            <a:tbl>
              <a:tblPr/>
              <a:tblGrid>
                <a:gridCol w="4539277"/>
                <a:gridCol w="4539277"/>
              </a:tblGrid>
              <a:tr h="222997">
                <a:tc>
                  <a:txBody>
                    <a:bodyPr/>
                    <a:lstStyle/>
                    <a:p>
                      <a:pPr algn="l" fontAlgn="t"/>
                      <a:r>
                        <a:rPr lang="en-US" sz="1400" b="1" dirty="0" err="1">
                          <a:effectLst/>
                          <a:latin typeface="Times New Roman" panose="02020603050405020304" pitchFamily="18" charset="0"/>
                          <a:cs typeface="Times New Roman" panose="02020603050405020304" pitchFamily="18" charset="0"/>
                        </a:rPr>
                        <a:t>Thành</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phần</a:t>
                      </a:r>
                      <a:endParaRPr lang="en-US" sz="1400" b="1"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algn="l" fontAlgn="t"/>
                      <a:r>
                        <a:rPr lang="en-US" sz="1400" b="1" dirty="0" err="1">
                          <a:effectLst/>
                          <a:latin typeface="Times New Roman" panose="02020603050405020304" pitchFamily="18" charset="0"/>
                          <a:cs typeface="Times New Roman" panose="02020603050405020304" pitchFamily="18" charset="0"/>
                        </a:rPr>
                        <a:t>Nội</a:t>
                      </a:r>
                      <a:r>
                        <a:rPr lang="en-US" sz="1400" b="1" dirty="0">
                          <a:effectLst/>
                          <a:latin typeface="Times New Roman" panose="02020603050405020304" pitchFamily="18" charset="0"/>
                          <a:cs typeface="Times New Roman" panose="02020603050405020304" pitchFamily="18" charset="0"/>
                        </a:rPr>
                        <a:t> dung</a:t>
                      </a:r>
                      <a:endParaRPr lang="en-US" sz="1400" b="1"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15091">
                <a:tc>
                  <a:txBody>
                    <a:bodyPr/>
                    <a:lstStyle/>
                    <a:p>
                      <a:pPr fontAlgn="t"/>
                      <a:r>
                        <a:rPr lang="en-US" sz="1300" dirty="0" err="1">
                          <a:solidFill>
                            <a:srgbClr val="3F51B5"/>
                          </a:solidFill>
                          <a:effectLst/>
                          <a:latin typeface="Fira Code" pitchFamily="1" charset="0"/>
                          <a:ea typeface="Fira Code" pitchFamily="1" charset="0"/>
                          <a:cs typeface="Fira Code" pitchFamily="1" charset="0"/>
                        </a:rPr>
                        <a:t>Array.BinarySearch</a:t>
                      </a:r>
                      <a:r>
                        <a:rPr lang="en-US" sz="1300" dirty="0">
                          <a:solidFill>
                            <a:srgbClr val="3F51B5"/>
                          </a:solidFill>
                          <a:effectLst/>
                          <a:latin typeface="Fira Code" pitchFamily="1" charset="0"/>
                          <a:ea typeface="Fira Code" pitchFamily="1" charset="0"/>
                          <a:cs typeface="Fira Code" pitchFamily="1" charset="0"/>
                        </a:rPr>
                        <a:t>(array, value)</a:t>
                      </a:r>
                      <a:endParaRPr lang="en-US" sz="1300" dirty="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vi-VN" sz="1300" dirty="0">
                          <a:effectLst/>
                          <a:latin typeface="Times New Roman" panose="02020603050405020304" pitchFamily="18" charset="0"/>
                          <a:cs typeface="Times New Roman" panose="02020603050405020304" pitchFamily="18" charset="0"/>
                        </a:rPr>
                        <a:t>Tìm kiếm phần tử trong mảng đã được sắp xếp, trả về chỉ số nếu tìm thấy</a:t>
                      </a:r>
                      <a:endParaRPr lang="vi-VN"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dirty="0" err="1">
                          <a:solidFill>
                            <a:srgbClr val="3F51B5"/>
                          </a:solidFill>
                          <a:effectLst/>
                          <a:latin typeface="Fira Code" pitchFamily="1" charset="0"/>
                          <a:ea typeface="Fira Code" pitchFamily="1" charset="0"/>
                          <a:cs typeface="Fira Code" pitchFamily="1" charset="0"/>
                        </a:rPr>
                        <a:t>CopyTo</a:t>
                      </a:r>
                      <a:r>
                        <a:rPr lang="en-US" sz="1300" dirty="0">
                          <a:solidFill>
                            <a:srgbClr val="3F51B5"/>
                          </a:solidFill>
                          <a:effectLst/>
                          <a:latin typeface="Fira Code" pitchFamily="1" charset="0"/>
                          <a:ea typeface="Fira Code" pitchFamily="1" charset="0"/>
                          <a:cs typeface="Fira Code" pitchFamily="1" charset="0"/>
                        </a:rPr>
                        <a:t>(array, </a:t>
                      </a:r>
                      <a:r>
                        <a:rPr lang="en-US" sz="1300" dirty="0" err="1">
                          <a:solidFill>
                            <a:srgbClr val="3F51B5"/>
                          </a:solidFill>
                          <a:effectLst/>
                          <a:latin typeface="Fira Code" pitchFamily="1" charset="0"/>
                          <a:ea typeface="Fira Code" pitchFamily="1" charset="0"/>
                          <a:cs typeface="Fira Code" pitchFamily="1" charset="0"/>
                        </a:rPr>
                        <a:t>indexStart</a:t>
                      </a:r>
                      <a:r>
                        <a:rPr lang="en-US" sz="1300" dirty="0">
                          <a:solidFill>
                            <a:srgbClr val="3F51B5"/>
                          </a:solidFill>
                          <a:effectLst/>
                          <a:latin typeface="Fira Code" pitchFamily="1" charset="0"/>
                          <a:ea typeface="Fira Code" pitchFamily="1" charset="0"/>
                          <a:cs typeface="Fira Code" pitchFamily="1" charset="0"/>
                        </a:rPr>
                        <a:t>)</a:t>
                      </a:r>
                      <a:endParaRPr lang="en-US" sz="1300" dirty="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a:effectLst/>
                          <a:latin typeface="Times New Roman" panose="02020603050405020304" pitchFamily="18" charset="0"/>
                          <a:cs typeface="Times New Roman" panose="02020603050405020304" pitchFamily="18" charset="0"/>
                        </a:rPr>
                        <a:t>Sao </a:t>
                      </a:r>
                      <a:r>
                        <a:rPr lang="en-US" sz="1300" dirty="0" err="1">
                          <a:effectLst/>
                          <a:latin typeface="Times New Roman" panose="02020603050405020304" pitchFamily="18" charset="0"/>
                          <a:cs typeface="Times New Roman" panose="02020603050405020304" pitchFamily="18" charset="0"/>
                        </a:rPr>
                        <a:t>chép</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này</a:t>
                      </a:r>
                      <a:r>
                        <a:rPr lang="en-US" sz="1300" dirty="0">
                          <a:effectLst/>
                          <a:latin typeface="Times New Roman" panose="02020603050405020304" pitchFamily="18" charset="0"/>
                          <a:cs typeface="Times New Roman" panose="02020603050405020304" pitchFamily="18" charset="0"/>
                        </a:rPr>
                        <a:t> sang </a:t>
                      </a:r>
                      <a:r>
                        <a:rPr lang="en-US" sz="1300" dirty="0" err="1">
                          <a:effectLst/>
                          <a:latin typeface="Times New Roman" panose="02020603050405020304" pitchFamily="18" charset="0"/>
                          <a:cs typeface="Times New Roman" panose="02020603050405020304" pitchFamily="18" charset="0"/>
                        </a:rPr>
                        <a:t>mảng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khác</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dirty="0" err="1">
                          <a:solidFill>
                            <a:srgbClr val="3F51B5"/>
                          </a:solidFill>
                          <a:effectLst/>
                          <a:latin typeface="Fira Code" pitchFamily="1" charset="0"/>
                          <a:ea typeface="Fira Code" pitchFamily="1" charset="0"/>
                          <a:cs typeface="Fira Code" pitchFamily="1" charset="0"/>
                        </a:rPr>
                        <a:t>Array.Clear</a:t>
                      </a:r>
                      <a:r>
                        <a:rPr lang="en-US" sz="1300" dirty="0">
                          <a:solidFill>
                            <a:srgbClr val="3F51B5"/>
                          </a:solidFill>
                          <a:effectLst/>
                          <a:latin typeface="Fira Code" pitchFamily="1" charset="0"/>
                          <a:ea typeface="Fira Code" pitchFamily="1" charset="0"/>
                          <a:cs typeface="Fira Code" pitchFamily="1" charset="0"/>
                        </a:rPr>
                        <a:t>(array, index, length)</a:t>
                      </a:r>
                      <a:endParaRPr lang="en-US" sz="1300" dirty="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a:effectLst/>
                          <a:latin typeface="Times New Roman" panose="02020603050405020304" pitchFamily="18" charset="0"/>
                          <a:cs typeface="Times New Roman" panose="02020603050405020304" pitchFamily="18" charset="0"/>
                        </a:rPr>
                        <a:t>Thiết lập phần tử mảng nhận giá trị mặc định</a:t>
                      </a:r>
                      <a:endParaRPr lang="en-US" sz="130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a:solidFill>
                            <a:srgbClr val="3F51B5"/>
                          </a:solidFill>
                          <a:effectLst/>
                          <a:latin typeface="Fira Code" pitchFamily="1" charset="0"/>
                          <a:ea typeface="Fira Code" pitchFamily="1" charset="0"/>
                          <a:cs typeface="Fira Code" pitchFamily="1" charset="0"/>
                        </a:rPr>
                        <a:t>bool Exists&lt;T&gt; (array, Predicate&lt;T&gt; match);</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Kiểm</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tra</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có</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trong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thỏa</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mãn</a:t>
                      </a:r>
                      <a:r>
                        <a:rPr lang="en-US" sz="1300" dirty="0">
                          <a:effectLst/>
                          <a:latin typeface="Times New Roman" panose="02020603050405020304" pitchFamily="18" charset="0"/>
                          <a:cs typeface="Times New Roman" panose="02020603050405020304" pitchFamily="18" charset="0"/>
                        </a:rPr>
                        <a:t> match</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a:solidFill>
                            <a:srgbClr val="3F51B5"/>
                          </a:solidFill>
                          <a:effectLst/>
                          <a:latin typeface="Fira Code" pitchFamily="1" charset="0"/>
                          <a:ea typeface="Fira Code" pitchFamily="1" charset="0"/>
                          <a:cs typeface="Fira Code" pitchFamily="1" charset="0"/>
                        </a:rPr>
                        <a:t>Fill&lt;T&gt; (array, value);</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Gán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các</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bằng</a:t>
                      </a:r>
                      <a:r>
                        <a:rPr lang="en-US" sz="1300" dirty="0">
                          <a:effectLst/>
                          <a:latin typeface="Times New Roman" panose="02020603050405020304" pitchFamily="18" charset="0"/>
                          <a:cs typeface="Times New Roman" panose="02020603050405020304" pitchFamily="18" charset="0"/>
                        </a:rPr>
                        <a:t> value</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a:solidFill>
                            <a:srgbClr val="3F51B5"/>
                          </a:solidFill>
                          <a:effectLst/>
                          <a:latin typeface="Fira Code" pitchFamily="1" charset="0"/>
                          <a:ea typeface="Fira Code" pitchFamily="1" charset="0"/>
                          <a:cs typeface="Fira Code" pitchFamily="1" charset="0"/>
                        </a:rPr>
                        <a:t>T Find&lt;T&gt; (array, Predicate&lt;T&gt; match);</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a:effectLst/>
                          <a:latin typeface="Times New Roman" panose="02020603050405020304" pitchFamily="18" charset="0"/>
                          <a:cs typeface="Times New Roman" panose="02020603050405020304" pitchFamily="18" charset="0"/>
                        </a:rPr>
                        <a:t>Tìm phần tử mảng</a:t>
                      </a:r>
                      <a:endParaRPr lang="en-US" sz="130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a:solidFill>
                            <a:srgbClr val="3F51B5"/>
                          </a:solidFill>
                          <a:effectLst/>
                          <a:latin typeface="Fira Code" pitchFamily="1" charset="0"/>
                          <a:ea typeface="Fira Code" pitchFamily="1" charset="0"/>
                          <a:cs typeface="Fira Code" pitchFamily="1" charset="0"/>
                        </a:rPr>
                        <a:t>int FindIndex&lt;T&gt; (array, Predicate&lt;T&gt; match);</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Tìm</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trả</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về</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chỉ</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số</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nếu</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thấy</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390245">
                <a:tc>
                  <a:txBody>
                    <a:bodyPr/>
                    <a:lstStyle/>
                    <a:p>
                      <a:pPr fontAlgn="t"/>
                      <a:r>
                        <a:rPr lang="en-US" sz="1300">
                          <a:solidFill>
                            <a:srgbClr val="3F51B5"/>
                          </a:solidFill>
                          <a:effectLst/>
                          <a:latin typeface="Fira Code" pitchFamily="1" charset="0"/>
                          <a:ea typeface="Fira Code" pitchFamily="1" charset="0"/>
                          <a:cs typeface="Fira Code" pitchFamily="1" charset="0"/>
                        </a:rPr>
                        <a:t>T[] FindAll&lt;T&gt; (array, Predicate&lt;T&gt; match);</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Tìm</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tất</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cả</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222997">
                <a:tc>
                  <a:txBody>
                    <a:bodyPr/>
                    <a:lstStyle/>
                    <a:p>
                      <a:pPr fontAlgn="t"/>
                      <a:r>
                        <a:rPr lang="en-US" sz="1300">
                          <a:solidFill>
                            <a:srgbClr val="3F51B5"/>
                          </a:solidFill>
                          <a:effectLst/>
                          <a:latin typeface="Fira Code" pitchFamily="1" charset="0"/>
                          <a:ea typeface="Fira Code" pitchFamily="1" charset="0"/>
                          <a:cs typeface="Fira Code" pitchFamily="1" charset="0"/>
                        </a:rPr>
                        <a:t>int IndexOf(array, value)</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Tìm</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chỉ</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số</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của</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222997">
                <a:tc>
                  <a:txBody>
                    <a:bodyPr/>
                    <a:lstStyle/>
                    <a:p>
                      <a:pPr fontAlgn="t"/>
                      <a:r>
                        <a:rPr lang="en-US" sz="1300">
                          <a:solidFill>
                            <a:srgbClr val="3F51B5"/>
                          </a:solidFill>
                          <a:effectLst/>
                          <a:latin typeface="Fira Code" pitchFamily="1" charset="0"/>
                          <a:ea typeface="Fira Code" pitchFamily="1" charset="0"/>
                          <a:cs typeface="Fira Code" pitchFamily="1" charset="0"/>
                        </a:rPr>
                        <a:t>ForEach(array, Action&lt;T&gt; action)</a:t>
                      </a:r>
                      <a:endParaRPr lang="en-US" sz="130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Thi</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hành</a:t>
                      </a:r>
                      <a:r>
                        <a:rPr lang="en-US" sz="1300" dirty="0">
                          <a:effectLst/>
                          <a:latin typeface="Times New Roman" panose="02020603050405020304" pitchFamily="18" charset="0"/>
                          <a:cs typeface="Times New Roman" panose="02020603050405020304" pitchFamily="18" charset="0"/>
                        </a:rPr>
                        <a:t> action </a:t>
                      </a:r>
                      <a:r>
                        <a:rPr lang="en-US" sz="1300" dirty="0" err="1">
                          <a:effectLst/>
                          <a:latin typeface="Times New Roman" panose="02020603050405020304" pitchFamily="18" charset="0"/>
                          <a:cs typeface="Times New Roman" panose="02020603050405020304" pitchFamily="18" charset="0"/>
                        </a:rPr>
                        <a:t>trên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mỗi</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phần</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tử</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8F9FA"/>
                    </a:solidFill>
                  </a:tcPr>
                </a:tc>
              </a:tr>
              <a:tr h="222997">
                <a:tc>
                  <a:txBody>
                    <a:bodyPr/>
                    <a:lstStyle/>
                    <a:p>
                      <a:pPr fontAlgn="t"/>
                      <a:r>
                        <a:rPr lang="en-US" sz="1300" dirty="0">
                          <a:solidFill>
                            <a:srgbClr val="3F51B5"/>
                          </a:solidFill>
                          <a:effectLst/>
                          <a:latin typeface="Fira Code" pitchFamily="1" charset="0"/>
                          <a:ea typeface="Fira Code" pitchFamily="1" charset="0"/>
                          <a:cs typeface="Fira Code" pitchFamily="1" charset="0"/>
                        </a:rPr>
                        <a:t>Sort(array)</a:t>
                      </a:r>
                      <a:endParaRPr lang="en-US" sz="1300" dirty="0">
                        <a:effectLst/>
                        <a:latin typeface="Fira Code" pitchFamily="1" charset="0"/>
                        <a:ea typeface="Fira Code" pitchFamily="1" charset="0"/>
                        <a:cs typeface="Fira Code" pitchFamily="1"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a:noFill/>
                    </a:lnB>
                    <a:solidFill>
                      <a:srgbClr val="F8F9FA"/>
                    </a:solidFill>
                  </a:tcPr>
                </a:tc>
                <a:tc>
                  <a:txBody>
                    <a:bodyPr/>
                    <a:lstStyle/>
                    <a:p>
                      <a:pPr fontAlgn="t"/>
                      <a:r>
                        <a:rPr lang="en-US" sz="1300" dirty="0" err="1">
                          <a:effectLst/>
                          <a:latin typeface="Times New Roman" panose="02020603050405020304" pitchFamily="18" charset="0"/>
                          <a:cs typeface="Times New Roman" panose="02020603050405020304" pitchFamily="18" charset="0"/>
                        </a:rPr>
                        <a:t>Sắp</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xếp</a:t>
                      </a:r>
                      <a:r>
                        <a:rPr lang="en-US" sz="1300" dirty="0">
                          <a:effectLst/>
                          <a:latin typeface="Times New Roman" panose="02020603050405020304" pitchFamily="18" charset="0"/>
                          <a:cs typeface="Times New Roman" panose="02020603050405020304" pitchFamily="18" charset="0"/>
                        </a:rPr>
                        <a:t> </a:t>
                      </a:r>
                      <a:r>
                        <a:rPr lang="en-US" sz="1300" dirty="0" err="1">
                          <a:effectLst/>
                          <a:latin typeface="Times New Roman" panose="02020603050405020304" pitchFamily="18" charset="0"/>
                          <a:cs typeface="Times New Roman" panose="02020603050405020304" pitchFamily="18" charset="0"/>
                        </a:rPr>
                        <a:t>mảng</a:t>
                      </a:r>
                      <a:endParaRPr lang="en-US" sz="1300" dirty="0">
                        <a:effectLst/>
                        <a:latin typeface="Times New Roman" panose="02020603050405020304" pitchFamily="18" charset="0"/>
                        <a:cs typeface="Times New Roman" panose="02020603050405020304" pitchFamily="18" charset="0"/>
                      </a:endParaRPr>
                    </a:p>
                  </a:txBody>
                  <a:tcPr marL="58018" marR="58018" marT="29009" marB="29009">
                    <a:lnL>
                      <a:noFill/>
                    </a:lnL>
                    <a:lnR>
                      <a:noFill/>
                    </a:lnR>
                    <a:lnT w="7620" cap="flat" cmpd="sng" algn="ctr">
                      <a:solidFill>
                        <a:srgbClr val="DEE2E6"/>
                      </a:solidFill>
                      <a:prstDash val="solid"/>
                      <a:round/>
                      <a:headEnd type="none" w="med" len="med"/>
                      <a:tailEnd type="none" w="med" len="med"/>
                    </a:lnT>
                    <a:lnB>
                      <a:noFill/>
                    </a:lnB>
                    <a:solidFill>
                      <a:srgbClr val="F8F9FA"/>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6649897"/>
          </a:xfrm>
          <a:prstGeom prst="rect">
            <a:avLst/>
          </a:prstGeom>
        </p:spPr>
        <p:txBody>
          <a:bodyPr wrap="square">
            <a:spAutoFit/>
          </a:bodyPr>
          <a:lstStyle/>
          <a:p>
            <a:pPr>
              <a:lnSpc>
                <a:spcPct val="150000"/>
              </a:lnSpc>
            </a:pP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i="0" dirty="0" err="1">
                <a:solidFill>
                  <a:srgbClr val="212529"/>
                </a:solidFill>
                <a:effectLst/>
                <a:latin typeface="Times New Roman" panose="02020603050405020304" pitchFamily="18" charset="0"/>
                <a:cs typeface="Times New Roman" panose="02020603050405020304" pitchFamily="18" charset="0"/>
              </a:rPr>
              <a:t>Ví</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dụ</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duyệt</a:t>
            </a:r>
            <a:r>
              <a:rPr lang="en-US" b="0" i="0" dirty="0">
                <a:solidFill>
                  <a:srgbClr val="212529"/>
                </a:solidFill>
                <a:effectLst/>
                <a:latin typeface="Times New Roman" panose="02020603050405020304" pitchFamily="18" charset="0"/>
                <a:cs typeface="Times New Roman" panose="02020603050405020304" pitchFamily="18" charset="0"/>
              </a:rPr>
              <a:t> qua </a:t>
            </a:r>
            <a:r>
              <a:rPr lang="en-US" b="0" i="0" dirty="0" err="1">
                <a:solidFill>
                  <a:srgbClr val="212529"/>
                </a:solidFill>
                <a:effectLst/>
                <a:latin typeface="Times New Roman" panose="02020603050405020304" pitchFamily="18" charset="0"/>
                <a:cs typeface="Times New Roman" panose="02020603050405020304" pitchFamily="18" charset="0"/>
              </a:rPr>
              <a:t>các</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phần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tử</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mảng</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kiểu</a:t>
            </a:r>
            <a:r>
              <a:rPr lang="en-US" b="0" i="0" dirty="0">
                <a:solidFill>
                  <a:srgbClr val="212529"/>
                </a:solidFill>
                <a:effectLst/>
                <a:latin typeface="Times New Roman" panose="02020603050405020304" pitchFamily="18" charset="0"/>
                <a:cs typeface="Times New Roman" panose="02020603050405020304" pitchFamily="18" charset="0"/>
              </a:rPr>
              <a:t> int, </a:t>
            </a:r>
            <a:r>
              <a:rPr lang="en-US" b="0" i="0" dirty="0" err="1">
                <a:solidFill>
                  <a:srgbClr val="212529"/>
                </a:solidFill>
                <a:effectLst/>
                <a:latin typeface="Times New Roman" panose="02020603050405020304" pitchFamily="18" charset="0"/>
                <a:cs typeface="Times New Roman" panose="02020603050405020304" pitchFamily="18" charset="0"/>
              </a:rPr>
              <a:t>và</a:t>
            </a:r>
            <a:r>
              <a:rPr lang="en-US" b="0" i="0" dirty="0">
                <a:solidFill>
                  <a:srgbClr val="212529"/>
                </a:solidFill>
                <a:effectLst/>
                <a:latin typeface="Times New Roman" panose="02020603050405020304" pitchFamily="18" charset="0"/>
                <a:cs typeface="Times New Roman" panose="02020603050405020304" pitchFamily="18" charset="0"/>
              </a:rPr>
              <a:t> in </a:t>
            </a:r>
            <a:r>
              <a:rPr lang="en-US" b="0" i="0" dirty="0" err="1">
                <a:solidFill>
                  <a:srgbClr val="212529"/>
                </a:solidFill>
                <a:effectLst/>
                <a:latin typeface="Times New Roman" panose="02020603050405020304" pitchFamily="18" charset="0"/>
                <a:cs typeface="Times New Roman" panose="02020603050405020304" pitchFamily="18" charset="0"/>
              </a:rPr>
              <a:t>ra</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nội</a:t>
            </a:r>
            <a:r>
              <a:rPr lang="en-US" b="0" i="0" dirty="0">
                <a:solidFill>
                  <a:srgbClr val="212529"/>
                </a:solidFill>
                <a:effectLst/>
                <a:latin typeface="Times New Roman" panose="02020603050405020304" pitchFamily="18" charset="0"/>
                <a:cs typeface="Times New Roman" panose="02020603050405020304" pitchFamily="18" charset="0"/>
              </a:rPr>
              <a:t> dung </a:t>
            </a:r>
            <a:r>
              <a:rPr lang="en-US" b="0" i="0" dirty="0" err="1">
                <a:solidFill>
                  <a:srgbClr val="212529"/>
                </a:solidFill>
                <a:effectLst/>
                <a:latin typeface="Times New Roman" panose="02020603050405020304" pitchFamily="18" charset="0"/>
                <a:cs typeface="Times New Roman" panose="02020603050405020304" pitchFamily="18" charset="0"/>
              </a:rPr>
              <a:t>phần</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tử</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2"/>
            <a:r>
              <a:rPr lang="en-US"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9</a:t>
            </a:r>
            <a:r>
              <a:rPr lang="en-US" b="0" dirty="0">
                <a:solidFill>
                  <a:srgbClr val="D4D4D4"/>
                </a:solidFill>
                <a:effectLst/>
                <a:latin typeface="Fira Code" pitchFamily="1" charset="0"/>
              </a:rPr>
              <a:t>, </a:t>
            </a:r>
            <a:r>
              <a:rPr lang="en-US" b="0" dirty="0">
                <a:solidFill>
                  <a:srgbClr val="B5CEA8"/>
                </a:solidFill>
                <a:effectLst/>
                <a:latin typeface="Fira Code" pitchFamily="1" charset="0"/>
              </a:rPr>
              <a:t>8</a:t>
            </a:r>
            <a:r>
              <a:rPr lang="en-US" b="0" dirty="0">
                <a:solidFill>
                  <a:srgbClr val="D4D4D4"/>
                </a:solidFill>
                <a:effectLst/>
                <a:latin typeface="Fira Code" pitchFamily="1" charset="0"/>
              </a:rPr>
              <a:t>, </a:t>
            </a:r>
            <a:r>
              <a:rPr lang="en-US" b="0" dirty="0">
                <a:solidFill>
                  <a:srgbClr val="B5CEA8"/>
                </a:solidFill>
                <a:effectLst/>
                <a:latin typeface="Fira Code" pitchFamily="1" charset="0"/>
              </a:rPr>
              <a:t>7</a:t>
            </a:r>
            <a:r>
              <a:rPr lang="en-US" b="0" dirty="0">
                <a:solidFill>
                  <a:srgbClr val="D4D4D4"/>
                </a:solidFill>
                <a:effectLst/>
                <a:latin typeface="Fira Code" pitchFamily="1" charset="0"/>
              </a:rPr>
              <a:t>, </a:t>
            </a:r>
            <a:r>
              <a:rPr lang="en-US" b="0" dirty="0">
                <a:solidFill>
                  <a:srgbClr val="B5CEA8"/>
                </a:solidFill>
                <a:effectLst/>
                <a:latin typeface="Fira Code" pitchFamily="1" charset="0"/>
              </a:rPr>
              <a:t>6</a:t>
            </a:r>
            <a:r>
              <a:rPr lang="en-US" b="0" dirty="0">
                <a:solidFill>
                  <a:srgbClr val="D4D4D4"/>
                </a:solidFill>
                <a:effectLst/>
                <a:latin typeface="Fira Code" pitchFamily="1" charset="0"/>
              </a:rPr>
              <a:t>, </a:t>
            </a:r>
            <a:r>
              <a:rPr lang="en-US" b="0" dirty="0">
                <a:solidFill>
                  <a:srgbClr val="B5CEA8"/>
                </a:solidFill>
                <a:effectLst/>
                <a:latin typeface="Fira Code" pitchFamily="1" charset="0"/>
              </a:rPr>
              <a:t>5</a:t>
            </a:r>
            <a:r>
              <a:rPr lang="en-US" b="0" dirty="0">
                <a:solidFill>
                  <a:srgbClr val="D4D4D4"/>
                </a:solidFill>
                <a:effectLst/>
                <a:latin typeface="Fira Code" pitchFamily="1" charset="0"/>
              </a:rPr>
              <a:t>, </a:t>
            </a:r>
            <a:r>
              <a:rPr lang="en-US" b="0" dirty="0">
                <a:solidFill>
                  <a:srgbClr val="B5CEA8"/>
                </a:solidFill>
                <a:effectLst/>
                <a:latin typeface="Fira Code" pitchFamily="1" charset="0"/>
              </a:rPr>
              <a:t>4</a:t>
            </a:r>
            <a:r>
              <a:rPr lang="en-US" b="0" dirty="0">
                <a:solidFill>
                  <a:srgbClr val="D4D4D4"/>
                </a:solidFill>
                <a:effectLst/>
                <a:latin typeface="Fira Code" pitchFamily="1" charset="0"/>
              </a:rPr>
              <a:t>, </a:t>
            </a:r>
            <a:r>
              <a:rPr lang="en-US" b="0" dirty="0">
                <a:solidFill>
                  <a:srgbClr val="B5CEA8"/>
                </a:solidFill>
                <a:effectLst/>
                <a:latin typeface="Fira Code" pitchFamily="1" charset="0"/>
              </a:rPr>
              <a:t>3</a:t>
            </a:r>
            <a:r>
              <a:rPr lang="en-US" b="0" dirty="0">
                <a:solidFill>
                  <a:srgbClr val="D4D4D4"/>
                </a:solidFill>
                <a:effectLst/>
                <a:latin typeface="Fira Code" pitchFamily="1" charset="0"/>
              </a:rPr>
              <a:t>, </a:t>
            </a:r>
            <a:r>
              <a:rPr lang="en-US" b="0" dirty="0">
                <a:solidFill>
                  <a:srgbClr val="B5CEA8"/>
                </a:solidFill>
                <a:effectLst/>
                <a:latin typeface="Fira Code" pitchFamily="1" charset="0"/>
              </a:rPr>
              <a:t>2</a:t>
            </a:r>
            <a:r>
              <a:rPr lang="en-US" b="0" dirty="0">
                <a:solidFill>
                  <a:srgbClr val="D4D4D4"/>
                </a:solidFill>
                <a:effectLst/>
                <a:latin typeface="Fira Code" pitchFamily="1" charset="0"/>
              </a:rPr>
              <a:t>, </a:t>
            </a:r>
            <a:r>
              <a:rPr lang="en-US" b="0" dirty="0">
                <a:solidFill>
                  <a:srgbClr val="B5CEA8"/>
                </a:solidFill>
                <a:effectLst/>
                <a:latin typeface="Fira Code" pitchFamily="1" charset="0"/>
              </a:rPr>
              <a:t>1</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Array</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ForEach</a:t>
            </a:r>
            <a:r>
              <a:rPr lang="en-US" b="0" dirty="0">
                <a:solidFill>
                  <a:srgbClr val="D4D4D4"/>
                </a:solidFill>
                <a:effectLst/>
                <a:latin typeface="Fira Code" pitchFamily="1" charset="0"/>
              </a:rPr>
              <a:t>&lt;</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&gt;(</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 (</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a:t>
            </a:r>
            <a:r>
              <a:rPr lang="en-US" b="0" dirty="0">
                <a:solidFill>
                  <a:srgbClr val="D4D4D4"/>
                </a:solidFill>
                <a:effectLst/>
                <a:latin typeface="Fira Code" pitchFamily="1" charset="0"/>
              </a:rPr>
              <a:t>) =&gt; {</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9CDCFE"/>
                </a:solidFill>
                <a:effectLst/>
                <a:latin typeface="Fira Code" pitchFamily="1" charset="0"/>
              </a:rPr>
              <a:t>n</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i="0" dirty="0" err="1">
                <a:solidFill>
                  <a:srgbClr val="212529"/>
                </a:solidFill>
                <a:effectLst/>
                <a:latin typeface="Times New Roman" panose="02020603050405020304" pitchFamily="18" charset="0"/>
                <a:cs typeface="Times New Roman" panose="02020603050405020304" pitchFamily="18" charset="0"/>
              </a:rPr>
              <a:t>Sắp</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xếp</a:t>
            </a:r>
            <a:r>
              <a:rPr lang="en-US" b="0" i="0" dirty="0">
                <a:solidFill>
                  <a:srgbClr val="212529"/>
                </a:solidFill>
                <a:effectLst/>
                <a:latin typeface="Times New Roman" panose="02020603050405020304" pitchFamily="18" charset="0"/>
                <a:cs typeface="Times New Roman" panose="02020603050405020304" pitchFamily="18" charset="0"/>
              </a:rPr>
              <a:t> </a:t>
            </a:r>
            <a:r>
              <a:rPr lang="en-US" b="0" i="0" dirty="0" err="1">
                <a:solidFill>
                  <a:srgbClr val="212529"/>
                </a:solidFill>
                <a:effectLst/>
                <a:latin typeface="Times New Roman" panose="02020603050405020304" pitchFamily="18" charset="0"/>
                <a:cs typeface="Times New Roman" panose="02020603050405020304" pitchFamily="18" charset="0"/>
              </a:rPr>
              <a:t>mảng</a:t>
            </a:r>
            <a:r>
              <a:rPr lang="en-US" b="0" i="0" dirty="0">
                <a:solidFill>
                  <a:srgbClr val="212529"/>
                </a:solidFill>
                <a:effectLst/>
                <a:latin typeface="Times New Roman" panose="02020603050405020304" pitchFamily="18" charset="0"/>
                <a:cs typeface="Times New Roman" panose="02020603050405020304" pitchFamily="18" charset="0"/>
              </a:rPr>
              <a:t>:</a:t>
            </a:r>
            <a:endParaRPr lang="en-US" b="0" i="0" dirty="0">
              <a:solidFill>
                <a:srgbClr val="212529"/>
              </a:solidFill>
              <a:effectLst/>
              <a:latin typeface="Times New Roman" panose="02020603050405020304" pitchFamily="18" charset="0"/>
              <a:cs typeface="Times New Roman" panose="02020603050405020304" pitchFamily="18" charset="0"/>
            </a:endParaRPr>
          </a:p>
          <a:p>
            <a:pPr>
              <a:lnSpc>
                <a:spcPct val="150000"/>
              </a:lnSpc>
            </a:pPr>
            <a:r>
              <a:rPr lang="en-US" b="0" dirty="0">
                <a:solidFill>
                  <a:srgbClr val="4EC9B0"/>
                </a:solidFill>
                <a:effectLst/>
                <a:latin typeface="Fira Code" pitchFamily="1" charset="0"/>
              </a:rPr>
              <a:t>    	</a:t>
            </a:r>
            <a:r>
              <a:rPr lang="en-US" b="0" dirty="0" err="1">
                <a:solidFill>
                  <a:srgbClr val="4EC9B0"/>
                </a:solidFill>
                <a:effectLst/>
                <a:latin typeface="Fira Code" pitchFamily="1" charset="0"/>
              </a:rPr>
              <a:t>Array</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Sort</a:t>
            </a:r>
            <a:r>
              <a:rPr lang="en-US" b="0" dirty="0">
                <a:solidFill>
                  <a:srgbClr val="D4D4D4"/>
                </a:solidFill>
                <a:effectLst/>
                <a:latin typeface="Fira Code" pitchFamily="1" charset="0"/>
              </a:rPr>
              <a:t>(</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Đảo</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ngược</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b="0" dirty="0">
                <a:solidFill>
                  <a:srgbClr val="4EC9B0"/>
                </a:solidFill>
                <a:effectLst/>
                <a:latin typeface="Fira Code" pitchFamily="1" charset="0"/>
              </a:rPr>
              <a:t>    	</a:t>
            </a:r>
            <a:r>
              <a:rPr lang="en-US" b="0" dirty="0" err="1">
                <a:solidFill>
                  <a:srgbClr val="4EC9B0"/>
                </a:solidFill>
                <a:effectLst/>
                <a:latin typeface="Fira Code" pitchFamily="1" charset="0"/>
              </a:rPr>
              <a:t>Array</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Reverse</a:t>
            </a:r>
            <a:r>
              <a:rPr lang="en-US" b="0" dirty="0">
                <a:solidFill>
                  <a:srgbClr val="D4D4D4"/>
                </a:solidFill>
                <a:effectLst/>
                <a:latin typeface="Fira Code" pitchFamily="1" charset="0"/>
              </a:rPr>
              <a:t>(</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marL="285750" indent="-285750">
              <a:lnSpc>
                <a:spcPct val="150000"/>
              </a:lnSpc>
              <a:buFontTx/>
              <a:buChar char="-"/>
            </a:pP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Tìm</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kiếm</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kern="0" dirty="0" err="1">
                <a:latin typeface="Times New Roman" panose="02020603050405020304" pitchFamily="18" charset="0"/>
                <a:ea typeface="나눔바른고딕" panose="020B0603020101020101" pitchFamily="50" charset="-127"/>
                <a:cs typeface="Times New Roman" panose="02020603050405020304" pitchFamily="18" charset="0"/>
              </a:rPr>
              <a:t>mảng</a:t>
            </a:r>
            <a:r>
              <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b="0" dirty="0">
                <a:solidFill>
                  <a:srgbClr val="569CD6"/>
                </a:solidFill>
                <a:effectLst/>
                <a:latin typeface="Fira Code" pitchFamily="1" charset="0"/>
              </a:rPr>
              <a:t>	var</a:t>
            </a:r>
            <a:r>
              <a:rPr lang="en-US" b="0" dirty="0">
                <a:solidFill>
                  <a:srgbClr val="D4D4D4"/>
                </a:solidFill>
                <a:effectLst/>
                <a:latin typeface="Fira Code" pitchFamily="1" charset="0"/>
              </a:rPr>
              <a:t> </a:t>
            </a:r>
            <a:r>
              <a:rPr lang="en-US" b="0" dirty="0">
                <a:solidFill>
                  <a:srgbClr val="9CDCFE"/>
                </a:solidFill>
                <a:effectLst/>
                <a:latin typeface="Fira Code" pitchFamily="1" charset="0"/>
              </a:rPr>
              <a:t>x</a:t>
            </a:r>
            <a:r>
              <a:rPr lang="en-US" b="0" dirty="0">
                <a:solidFill>
                  <a:srgbClr val="D4D4D4"/>
                </a:solidFill>
                <a:effectLst/>
                <a:latin typeface="Fira Code" pitchFamily="1" charset="0"/>
              </a:rPr>
              <a:t> = </a:t>
            </a:r>
            <a:r>
              <a:rPr lang="en-US" b="0" dirty="0" err="1">
                <a:solidFill>
                  <a:srgbClr val="4EC9B0"/>
                </a:solidFill>
                <a:effectLst/>
                <a:latin typeface="Fira Code" pitchFamily="1" charset="0"/>
              </a:rPr>
              <a:t>Array</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Find</a:t>
            </a:r>
            <a:r>
              <a:rPr lang="en-US" b="0" dirty="0">
                <a:solidFill>
                  <a:srgbClr val="D4D4D4"/>
                </a:solidFill>
                <a:effectLst/>
                <a:latin typeface="Fira Code" pitchFamily="1" charset="0"/>
              </a:rPr>
              <a:t>(</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 </a:t>
            </a:r>
            <a:r>
              <a:rPr lang="en-US" b="0" dirty="0">
                <a:solidFill>
                  <a:srgbClr val="9CDCFE"/>
                </a:solidFill>
                <a:effectLst/>
                <a:latin typeface="Fira Code" pitchFamily="1" charset="0"/>
              </a:rPr>
              <a:t>x</a:t>
            </a:r>
            <a:r>
              <a:rPr lang="en-US" b="0" dirty="0">
                <a:solidFill>
                  <a:srgbClr val="D4D4D4"/>
                </a:solidFill>
                <a:effectLst/>
                <a:latin typeface="Fira Code" pitchFamily="1" charset="0"/>
              </a:rPr>
              <a:t> =&gt; </a:t>
            </a:r>
            <a:r>
              <a:rPr lang="en-US" b="0" dirty="0">
                <a:solidFill>
                  <a:srgbClr val="9CDCFE"/>
                </a:solidFill>
                <a:effectLst/>
                <a:latin typeface="Fira Code" pitchFamily="1" charset="0"/>
              </a:rPr>
              <a:t>x</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1</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marL="285750" indent="-285750">
              <a:lnSpc>
                <a:spcPct val="150000"/>
              </a:lnSpc>
              <a:buFontTx/>
              <a:buChar char="-"/>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219558"/>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Duyệt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mảng</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5AAEDF"/>
                </a:solidFill>
                <a:latin typeface="Fira Code" pitchFamily="1" charset="0"/>
                <a:ea typeface="Fira Code" pitchFamily="1" charset="0"/>
                <a:cs typeface="Fira Code" pitchFamily="1" charset="0"/>
              </a:rPr>
              <a:t>for</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1</a:t>
            </a:r>
            <a:r>
              <a:rPr lang="en-US" b="0" dirty="0">
                <a:solidFill>
                  <a:srgbClr val="D4D4D4"/>
                </a:solidFill>
                <a:effectLst/>
                <a:latin typeface="Fira Code" pitchFamily="1" charset="0"/>
              </a:rPr>
              <a:t>,</a:t>
            </a:r>
            <a:r>
              <a:rPr lang="en-US" b="0" dirty="0">
                <a:solidFill>
                  <a:srgbClr val="B5CEA8"/>
                </a:solidFill>
                <a:effectLst/>
                <a:latin typeface="Fira Code" pitchFamily="1" charset="0"/>
              </a:rPr>
              <a:t>3</a:t>
            </a:r>
            <a:r>
              <a:rPr lang="en-US" b="0" dirty="0">
                <a:solidFill>
                  <a:srgbClr val="D4D4D4"/>
                </a:solidFill>
                <a:effectLst/>
                <a:latin typeface="Fira Code" pitchFamily="1" charset="0"/>
              </a:rPr>
              <a:t>,</a:t>
            </a:r>
            <a:r>
              <a:rPr lang="en-US" b="0" dirty="0">
                <a:solidFill>
                  <a:srgbClr val="B5CEA8"/>
                </a:solidFill>
                <a:effectLst/>
                <a:latin typeface="Fira Code" pitchFamily="1" charset="0"/>
              </a:rPr>
              <a:t>5</a:t>
            </a:r>
            <a:r>
              <a:rPr lang="en-US" b="0" dirty="0">
                <a:solidFill>
                  <a:srgbClr val="D4D4D4"/>
                </a:solidFill>
                <a:effectLst/>
                <a:latin typeface="Fira Code" pitchFamily="1" charset="0"/>
              </a:rPr>
              <a:t>,</a:t>
            </a:r>
            <a:r>
              <a:rPr lang="en-US" b="0" dirty="0">
                <a:solidFill>
                  <a:srgbClr val="B5CEA8"/>
                </a:solidFill>
                <a:effectLst/>
                <a:latin typeface="Fira Code" pitchFamily="1" charset="0"/>
              </a:rPr>
              <a:t>19</a:t>
            </a:r>
            <a:r>
              <a:rPr lang="en-US" b="0" dirty="0">
                <a:solidFill>
                  <a:srgbClr val="D4D4D4"/>
                </a:solidFill>
                <a:effectLst/>
                <a:latin typeface="Fira Code" pitchFamily="1" charset="0"/>
              </a:rPr>
              <a:t>, </a:t>
            </a:r>
            <a:r>
              <a:rPr lang="en-US" b="0" dirty="0">
                <a:solidFill>
                  <a:srgbClr val="B5CEA8"/>
                </a:solidFill>
                <a:effectLst/>
                <a:latin typeface="Fira Code" pitchFamily="1" charset="0"/>
              </a:rPr>
              <a:t>10</a:t>
            </a:r>
            <a:r>
              <a:rPr lang="en-US" b="0" dirty="0">
                <a:solidFill>
                  <a:srgbClr val="D4D4D4"/>
                </a:solidFill>
                <a:effectLst/>
                <a:latin typeface="Fira Code" pitchFamily="1" charset="0"/>
              </a:rPr>
              <a:t>, </a:t>
            </a:r>
            <a:r>
              <a:rPr lang="en-US" b="0" dirty="0">
                <a:solidFill>
                  <a:srgbClr val="B5CEA8"/>
                </a:solidFill>
                <a:effectLst/>
                <a:latin typeface="Fira Code" pitchFamily="1" charset="0"/>
              </a:rPr>
              <a:t>20</a:t>
            </a:r>
            <a:r>
              <a:rPr lang="en-US" b="0" dirty="0">
                <a:solidFill>
                  <a:srgbClr val="D4D4D4"/>
                </a:solidFill>
                <a:effectLst/>
                <a:latin typeface="Fira Code" pitchFamily="1" charset="0"/>
              </a:rPr>
              <a:t>, </a:t>
            </a:r>
            <a:r>
              <a:rPr lang="en-US" b="0" dirty="0">
                <a:solidFill>
                  <a:srgbClr val="B5CEA8"/>
                </a:solidFill>
                <a:effectLst/>
                <a:latin typeface="Fira Code" pitchFamily="1" charset="0"/>
              </a:rPr>
              <a:t>40</a:t>
            </a:r>
            <a:r>
              <a:rPr lang="en-US" b="0" dirty="0">
                <a:solidFill>
                  <a:srgbClr val="D4D4D4"/>
                </a:solidFill>
                <a:effectLst/>
                <a:latin typeface="Fira Code" pitchFamily="1" charset="0"/>
              </a:rPr>
              <a:t>, </a:t>
            </a:r>
            <a:r>
              <a:rPr lang="en-US" b="0" dirty="0">
                <a:solidFill>
                  <a:srgbClr val="B5CEA8"/>
                </a:solidFill>
                <a:effectLst/>
                <a:latin typeface="Fira Code" pitchFamily="1" charset="0"/>
              </a:rPr>
              <a:t>40</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maxIndex</a:t>
            </a:r>
            <a:r>
              <a:rPr lang="en-US" b="0" dirty="0">
                <a:solidFill>
                  <a:srgbClr val="D4D4D4"/>
                </a:solidFill>
                <a:effectLst/>
                <a:latin typeface="Fira Code" pitchFamily="1" charset="0"/>
              </a:rPr>
              <a:t> = </a:t>
            </a:r>
            <a:r>
              <a:rPr lang="en-US" b="0" dirty="0" err="1">
                <a:solidFill>
                  <a:srgbClr val="9CDCFE"/>
                </a:solidFill>
                <a:effectLst/>
                <a:latin typeface="Fira Code" pitchFamily="1" charset="0"/>
              </a:rPr>
              <a:t>numbers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Length</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1</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C586C0"/>
                </a:solidFill>
                <a:effectLst/>
                <a:latin typeface="Fira Code" pitchFamily="1" charset="0"/>
              </a:rPr>
              <a:t>for</a:t>
            </a:r>
            <a:r>
              <a:rPr lang="en-US" b="0" dirty="0">
                <a:solidFill>
                  <a:srgbClr val="D4D4D4"/>
                </a:solidFill>
                <a:effectLst/>
                <a:latin typeface="Fira Code" pitchFamily="1" charset="0"/>
              </a:rPr>
              <a:t> (</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idx</a:t>
            </a:r>
            <a:r>
              <a:rPr lang="en-US" b="0" dirty="0">
                <a:solidFill>
                  <a:srgbClr val="D4D4D4"/>
                </a:solidFill>
                <a:effectLst/>
                <a:latin typeface="Fira Code" pitchFamily="1" charset="0"/>
              </a:rPr>
              <a:t> = </a:t>
            </a:r>
            <a:r>
              <a:rPr lang="en-US" b="0" dirty="0">
                <a:solidFill>
                  <a:srgbClr val="B5CEA8"/>
                </a:solidFill>
                <a:effectLst/>
                <a:latin typeface="Fira Code" pitchFamily="1" charset="0"/>
              </a:rPr>
              <a:t>0</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idx</a:t>
            </a:r>
            <a:r>
              <a:rPr lang="en-US" b="0" dirty="0">
                <a:solidFill>
                  <a:srgbClr val="D4D4D4"/>
                </a:solidFill>
                <a:effectLst/>
                <a:latin typeface="Fira Code" pitchFamily="1" charset="0"/>
              </a:rPr>
              <a:t> &lt;= </a:t>
            </a:r>
            <a:r>
              <a:rPr lang="en-US" b="0" dirty="0" err="1">
                <a:solidFill>
                  <a:srgbClr val="9CDCFE"/>
                </a:solidFill>
                <a:effectLst/>
                <a:latin typeface="Fira Code" pitchFamily="1" charset="0"/>
              </a:rPr>
              <a:t>maxIndex</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idx</a:t>
            </a:r>
            <a:r>
              <a:rPr lang="en-US" b="0" dirty="0">
                <a:solidFill>
                  <a:srgbClr val="D4D4D4"/>
                </a:solidFill>
                <a:effectLst/>
                <a:latin typeface="Fira Code" pitchFamily="1" charset="0"/>
              </a:rPr>
              <a:t> ++) {</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9CDCFE"/>
                </a:solidFill>
                <a:effectLst/>
                <a:latin typeface="Fira Code" pitchFamily="1" charset="0"/>
              </a:rPr>
              <a:t>numbers</a:t>
            </a:r>
            <a:r>
              <a:rPr lang="en-US" b="0" dirty="0">
                <a:solidFill>
                  <a:srgbClr val="D4D4D4"/>
                </a:solidFill>
                <a:effectLst/>
                <a:latin typeface="Fira Code" pitchFamily="1" charset="0"/>
              </a:rPr>
              <a:t>[</a:t>
            </a:r>
            <a:r>
              <a:rPr lang="en-US" b="0" dirty="0" err="1">
                <a:solidFill>
                  <a:srgbClr val="9CDCFE"/>
                </a:solidFill>
                <a:effectLst/>
                <a:latin typeface="Fira Code" pitchFamily="1" charset="0"/>
              </a:rPr>
              <a:t>idx</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endParaRPr lang="en-US" altLang="ko-KR" sz="1600" kern="0" dirty="0">
              <a:latin typeface="Times New Roman" panose="02020603050405020304" pitchFamily="18" charset="0"/>
              <a:ea typeface="Fira Code" pitchFamily="1" charset="0"/>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vòng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lặp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5AAEDF"/>
                </a:solidFill>
                <a:latin typeface="Fira Code" pitchFamily="1" charset="0"/>
                <a:ea typeface="Fira Code" pitchFamily="1" charset="0"/>
                <a:cs typeface="Fira Code" pitchFamily="1" charset="0"/>
              </a:rPr>
              <a:t>foreach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sz="1600" b="0" dirty="0">
              <a:effectLst/>
              <a:latin typeface="Times New Roman" panose="02020603050405020304" pitchFamily="18" charset="0"/>
              <a:cs typeface="Times New Roman" panose="02020603050405020304" pitchFamily="18" charset="0"/>
            </a:endParaRPr>
          </a:p>
          <a:p>
            <a:pPr lvl="1"/>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numbers</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1</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3</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19</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10</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20</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40</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40</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C586C0"/>
                </a:solidFill>
                <a:effectLst/>
                <a:latin typeface="Fira Code" pitchFamily="1" charset="0"/>
              </a:rPr>
              <a:t>foreach</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element</a:t>
            </a:r>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in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numbers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element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285750" indent="-285750">
              <a:lnSpc>
                <a:spcPct val="150000"/>
              </a:lnSpc>
              <a:buFontTx/>
              <a:buChar char="-"/>
            </a:pPr>
            <a:endParaRPr lang="en-US" sz="1600" b="0" dirty="0">
              <a:solidFill>
                <a:srgbClr val="D4D4D4"/>
              </a:solidFill>
              <a:effectLst/>
              <a:latin typeface="Fira Code" pitchFamily="1"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1" name="TextBox 10"/>
          <p:cNvSpPr txBox="1"/>
          <p:nvPr/>
        </p:nvSpPr>
        <p:spPr>
          <a:xfrm>
            <a:off x="179724" y="5740781"/>
            <a:ext cx="2916425" cy="1733189"/>
          </a:xfrm>
          <a:prstGeom prst="rect">
            <a:avLst/>
          </a:prstGeom>
          <a:noFill/>
        </p:spPr>
        <p:txBody>
          <a:bodyPr wrap="square" rtlCol="0">
            <a:spAutoFit/>
          </a:bodyPr>
          <a:lstStyle/>
          <a:p>
            <a:endParaRPr lang="en-US" dirty="0"/>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pic>
        <p:nvPicPr>
          <p:cNvPr id="30" name="Picture 29"/>
          <p:cNvPicPr>
            <a:picLocks noChangeAspect="1"/>
          </p:cNvPicPr>
          <p:nvPr/>
        </p:nvPicPr>
        <p:blipFill>
          <a:blip r:embed="rId11"/>
          <a:stretch>
            <a:fillRect/>
          </a:stretch>
        </p:blipFill>
        <p:spPr>
          <a:xfrm>
            <a:off x="7748470" y="4267418"/>
            <a:ext cx="3627434" cy="2270957"/>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573227"/>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nhóm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lệnh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nhằm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vụ</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lại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dễ</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dàng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bảo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ứng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vi-VN" sz="1600" b="0" dirty="0">
                <a:solidFill>
                  <a:srgbClr val="D4D4D4"/>
                </a:solidFill>
                <a:effectLst/>
                <a:latin typeface="Fira Code" pitchFamily="1" charset="0"/>
              </a:rPr>
              <a:t>&lt;</a:t>
            </a:r>
            <a:r>
              <a:rPr lang="vi-VN" sz="1600" b="0" dirty="0">
                <a:solidFill>
                  <a:srgbClr val="9CDCFE"/>
                </a:solidFill>
                <a:effectLst/>
                <a:latin typeface="Fira Code" pitchFamily="1" charset="0"/>
              </a:rPr>
              <a:t>Access</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Modifiers</a:t>
            </a:r>
            <a:r>
              <a:rPr lang="vi-VN" sz="1600" b="0" dirty="0">
                <a:solidFill>
                  <a:srgbClr val="D4D4D4"/>
                </a:solidFill>
                <a:effectLst/>
                <a:latin typeface="Fira Code" pitchFamily="1" charset="0"/>
              </a:rPr>
              <a:t>&gt; &lt;</a:t>
            </a:r>
            <a:r>
              <a:rPr lang="vi-VN" sz="1600" b="0" dirty="0">
                <a:solidFill>
                  <a:srgbClr val="C586C0"/>
                </a:solidFill>
                <a:effectLst/>
                <a:latin typeface="Fira Code" pitchFamily="1" charset="0"/>
              </a:rPr>
              <a:t>return</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type</a:t>
            </a:r>
            <a:r>
              <a:rPr lang="vi-VN" sz="1600" b="0" dirty="0">
                <a:solidFill>
                  <a:srgbClr val="D4D4D4"/>
                </a:solidFill>
                <a:effectLst/>
                <a:latin typeface="Fira Code" pitchFamily="1" charset="0"/>
              </a:rPr>
              <a:t>&gt; &lt;</a:t>
            </a:r>
            <a:r>
              <a:rPr lang="vi-VN" sz="1600" b="0" dirty="0">
                <a:solidFill>
                  <a:srgbClr val="9CDCFE"/>
                </a:solidFill>
                <a:effectLst/>
                <a:latin typeface="Fira Code" pitchFamily="1" charset="0"/>
              </a:rPr>
              <a:t>name_method</a:t>
            </a:r>
            <a:r>
              <a:rPr lang="vi-VN" sz="1600" b="0" dirty="0">
                <a:solidFill>
                  <a:srgbClr val="D4D4D4"/>
                </a:solidFill>
                <a:effectLst/>
                <a:latin typeface="Fira Code" pitchFamily="1" charset="0"/>
              </a:rPr>
              <a:t>&gt;(&lt;</a:t>
            </a:r>
            <a:r>
              <a:rPr lang="vi-VN" sz="1600" b="0" dirty="0">
                <a:solidFill>
                  <a:srgbClr val="9CDCFE"/>
                </a:solidFill>
                <a:effectLst/>
                <a:latin typeface="Fira Code" pitchFamily="1" charset="0"/>
              </a:rPr>
              <a:t>parameters</a:t>
            </a:r>
            <a:r>
              <a:rPr lang="vi-VN" sz="1600" b="0" dirty="0">
                <a:solidFill>
                  <a:srgbClr val="D4D4D4"/>
                </a:solidFill>
                <a:effectLst/>
                <a:latin typeface="Fira Code" pitchFamily="1" charset="0"/>
              </a:rPr>
              <a:t>&gt;)</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Các câu lệnh trong phương thức</a:t>
            </a:r>
            <a:endParaRPr lang="en-US" sz="1600" b="0" dirty="0">
              <a:solidFill>
                <a:srgbClr val="6A9955"/>
              </a:solidFill>
              <a:effectLst/>
              <a:latin typeface="Fira Code" pitchFamily="1" charset="0"/>
            </a:endParaRPr>
          </a:p>
          <a:p>
            <a:pPr lvl="1"/>
            <a:r>
              <a:rPr lang="en-US" sz="1600" b="0" dirty="0">
                <a:solidFill>
                  <a:srgbClr val="C586C0"/>
                </a:solidFill>
                <a:effectLst/>
                <a:latin typeface="Fira Code" pitchFamily="1" charset="0"/>
              </a:rPr>
              <a:t>	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pPr marL="285750" indent="-285750">
              <a:lnSpc>
                <a:spcPct val="150000"/>
              </a:lnSpc>
              <a:buFontTx/>
              <a:buChar char="-"/>
            </a:pPr>
            <a:r>
              <a:rPr lang="en-US" altLang="ko-KR" sz="1600" kern="0" dirty="0" err="1">
                <a:solidFill>
                  <a:srgbClr val="5AAEDF"/>
                </a:solidFill>
                <a:latin typeface="Times New Roman" panose="02020603050405020304" pitchFamily="18" charset="0"/>
                <a:ea typeface="나눔바른고딕" panose="020B0603020101020101" pitchFamily="50" charset="-127"/>
                <a:cs typeface="Times New Roman" panose="02020603050405020304" pitchFamily="18" charset="0"/>
              </a:rPr>
              <a:t>Acess</a:t>
            </a:r>
            <a:r>
              <a:rPr lang="en-US" altLang="ko-KR" sz="1600" kern="0" dirty="0">
                <a:solidFill>
                  <a:srgbClr val="5AAEDF"/>
                </a:solidFill>
                <a:latin typeface="Times New Roman" panose="02020603050405020304" pitchFamily="18" charset="0"/>
                <a:ea typeface="나눔바른고딕" panose="020B0603020101020101" pitchFamily="50" charset="-127"/>
                <a:cs typeface="Times New Roman" panose="02020603050405020304" pitchFamily="18" charset="0"/>
              </a:rPr>
              <a:t> Modifiers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private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public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protected</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internal</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internal</a:t>
            </a: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7030A0"/>
                </a:solidFill>
                <a:latin typeface="Times New Roman" panose="02020603050405020304" pitchFamily="18" charset="0"/>
                <a:ea typeface="나눔바른고딕" panose="020B0603020101020101" pitchFamily="50" charset="-127"/>
                <a:cs typeface="Times New Roman" panose="02020603050405020304" pitchFamily="18" charset="0"/>
              </a:rPr>
              <a:t>Return type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trả</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như</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double</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string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int</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bool …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trả</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 void</a:t>
            </a: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5AAEDF"/>
                </a:solidFill>
                <a:latin typeface="Times New Roman" panose="02020603050405020304" pitchFamily="18" charset="0"/>
                <a:ea typeface="Tahoma" panose="020B0604030504040204" pitchFamily="34" charset="0"/>
                <a:cs typeface="Times New Roman" panose="02020603050405020304" pitchFamily="18" charset="0"/>
              </a:rPr>
              <a:t>Name-method</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tên</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phương</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thức</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a:t>
            </a:r>
            <a:endPar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r>
              <a:rPr lang="en-US" altLang="ko-KR" sz="1600" kern="0" dirty="0">
                <a:solidFill>
                  <a:srgbClr val="5AAEDF"/>
                </a:solidFill>
                <a:latin typeface="Times New Roman" panose="02020603050405020304" pitchFamily="18" charset="0"/>
                <a:ea typeface="Tahoma" panose="020B0604030504040204" pitchFamily="34" charset="0"/>
                <a:cs typeface="Times New Roman" panose="02020603050405020304" pitchFamily="18" charset="0"/>
              </a:rPr>
              <a:t>Parameters</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là</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tham</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số</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của</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hàm</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nếu</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 </a:t>
            </a:r>
            <a:r>
              <a:rPr lang="en-US" altLang="ko-KR" sz="1600" kern="0" dirty="0" err="1">
                <a:solidFill>
                  <a:srgbClr val="0E161F"/>
                </a:solidFill>
                <a:latin typeface="Times New Roman" panose="02020603050405020304" pitchFamily="18" charset="0"/>
                <a:ea typeface="Tahoma" panose="020B0604030504040204" pitchFamily="34" charset="0"/>
                <a:cs typeface="Times New Roman" panose="02020603050405020304" pitchFamily="18" charset="0"/>
              </a:rPr>
              <a:t>có</a:t>
            </a:r>
            <a:r>
              <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rPr>
              <a:t>.</a:t>
            </a:r>
            <a:endParaRPr lang="en-US" altLang="ko-KR" sz="1600" kern="0" dirty="0">
              <a:solidFill>
                <a:srgbClr val="0E161F"/>
              </a:solidFill>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5687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1.8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Phương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6511398"/>
          </a:xfrm>
          <a:prstGeom prst="rect">
            <a:avLst/>
          </a:prstGeom>
        </p:spPr>
        <p:txBody>
          <a:bodyPr wrap="square">
            <a:spAutoFit/>
          </a:bodyPr>
          <a:lstStyle/>
          <a:p>
            <a:pPr>
              <a:lnSpc>
                <a:spcPct val="150000"/>
              </a:lnSpc>
            </a:pP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b="0" dirty="0">
                <a:solidFill>
                  <a:srgbClr val="569CD6"/>
                </a:solidFill>
                <a:effectLst/>
                <a:latin typeface="Fira Code" pitchFamily="1" charset="0"/>
              </a:rPr>
              <a:t>    </a:t>
            </a:r>
            <a:endParaRPr lang="en-US" b="0" dirty="0">
              <a:solidFill>
                <a:srgbClr val="569CD6"/>
              </a:solidFill>
              <a:effectLst/>
              <a:latin typeface="Fira Code" pitchFamily="1" charset="0"/>
            </a:endParaRPr>
          </a:p>
          <a:p>
            <a:pPr>
              <a:lnSpc>
                <a:spcPct val="150000"/>
              </a:lnSpc>
            </a:pPr>
            <a:r>
              <a:rPr lang="en-US" b="0" dirty="0">
                <a:solidFill>
                  <a:srgbClr val="569CD6"/>
                </a:solidFill>
                <a:effectLst/>
                <a:latin typeface="Fira Code" pitchFamily="1" charset="0"/>
              </a:rPr>
              <a:t>    static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chemeClr val="accent6"/>
                </a:solidFill>
                <a:effectLst/>
                <a:latin typeface="Fira Code" pitchFamily="1" charset="0"/>
              </a:rPr>
              <a:t>double</a:t>
            </a:r>
            <a:r>
              <a:rPr lang="en-US" b="0" dirty="0">
                <a:solidFill>
                  <a:srgbClr val="D4D4D4"/>
                </a:solidFill>
                <a:effectLst/>
                <a:latin typeface="Fira Code" pitchFamily="1" charset="0"/>
              </a:rPr>
              <a:t> </a:t>
            </a:r>
            <a:r>
              <a:rPr lang="en-US" b="0" dirty="0">
                <a:solidFill>
                  <a:srgbClr val="44546A"/>
                </a:solidFill>
                <a:effectLst/>
                <a:latin typeface="Fira Code" pitchFamily="1" charset="0"/>
              </a:rPr>
              <a:t>Square</a:t>
            </a:r>
            <a:r>
              <a:rPr lang="en-US" b="0" dirty="0">
                <a:solidFill>
                  <a:srgbClr val="D4D4D4"/>
                </a:solidFill>
                <a:effectLst/>
                <a:latin typeface="Fira Code" pitchFamily="1" charset="0"/>
              </a:rPr>
              <a:t>(</a:t>
            </a:r>
            <a:r>
              <a:rPr lang="en-US" b="0" dirty="0">
                <a:solidFill>
                  <a:srgbClr val="569CD6"/>
                </a:solidFill>
                <a:effectLst/>
                <a:latin typeface="Fira Code" pitchFamily="1" charset="0"/>
              </a:rPr>
              <a:t>double</a:t>
            </a:r>
            <a:r>
              <a:rPr lang="en-US" b="0" dirty="0">
                <a:solidFill>
                  <a:srgbClr val="D4D4D4"/>
                </a:solidFill>
                <a:effectLst/>
                <a:latin typeface="Fira Code" pitchFamily="1" charset="0"/>
              </a:rPr>
              <a:t> </a:t>
            </a:r>
            <a:r>
              <a:rPr lang="en-US" b="0" dirty="0">
                <a:solidFill>
                  <a:srgbClr val="ED7D31"/>
                </a:solidFill>
                <a:effectLst/>
                <a:latin typeface="Fira Code" pitchFamily="1" charset="0"/>
              </a:rPr>
              <a:t>number</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double</a:t>
            </a:r>
            <a:r>
              <a:rPr lang="en-US" b="0" dirty="0">
                <a:solidFill>
                  <a:srgbClr val="D4D4D4"/>
                </a:solidFill>
                <a:effectLst/>
                <a:latin typeface="Fira Code" pitchFamily="1" charset="0"/>
              </a:rPr>
              <a:t> </a:t>
            </a:r>
            <a:r>
              <a:rPr lang="en-US" b="0" dirty="0">
                <a:solidFill>
                  <a:srgbClr val="9CDCFE"/>
                </a:solidFill>
                <a:effectLst/>
                <a:latin typeface="Fira Code" pitchFamily="1" charset="0"/>
              </a:rPr>
              <a:t>result</a:t>
            </a:r>
            <a:r>
              <a:rPr lang="en-US" b="0" dirty="0">
                <a:solidFill>
                  <a:srgbClr val="D4D4D4"/>
                </a:solidFill>
                <a:effectLst/>
                <a:latin typeface="Fira Code" pitchFamily="1" charset="0"/>
              </a:rPr>
              <a:t> = </a:t>
            </a:r>
            <a:r>
              <a:rPr lang="en-US" b="0" dirty="0">
                <a:solidFill>
                  <a:srgbClr val="ED7D31"/>
                </a:solidFill>
                <a:effectLst/>
                <a:latin typeface="Fira Code" pitchFamily="1" charset="0"/>
              </a:rPr>
              <a:t>number</a:t>
            </a:r>
            <a:r>
              <a:rPr lang="en-US" b="0" dirty="0">
                <a:solidFill>
                  <a:srgbClr val="D4D4D4"/>
                </a:solidFill>
                <a:effectLst/>
                <a:latin typeface="Fira Code" pitchFamily="1" charset="0"/>
              </a:rPr>
              <a:t> * </a:t>
            </a:r>
            <a:r>
              <a:rPr lang="en-US" b="0" dirty="0">
                <a:solidFill>
                  <a:srgbClr val="ED7D31"/>
                </a:solidFill>
                <a:effectLst/>
                <a:latin typeface="Fira Code" pitchFamily="1" charset="0"/>
              </a:rPr>
              <a:t>number</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C586C0"/>
                </a:solidFill>
                <a:effectLst/>
                <a:latin typeface="Fira Code" pitchFamily="1" charset="0"/>
              </a:rPr>
              <a:t>return</a:t>
            </a:r>
            <a:r>
              <a:rPr lang="en-US" b="0" dirty="0">
                <a:solidFill>
                  <a:srgbClr val="D4D4D4"/>
                </a:solidFill>
                <a:effectLst/>
                <a:latin typeface="Fira Code" pitchFamily="1" charset="0"/>
              </a:rPr>
              <a:t> </a:t>
            </a:r>
            <a:r>
              <a:rPr lang="en-US" b="0" dirty="0">
                <a:solidFill>
                  <a:srgbClr val="9CDCFE"/>
                </a:solidFill>
                <a:effectLst/>
                <a:latin typeface="Fira Code" pitchFamily="1" charset="0"/>
              </a:rPr>
              <a:t>result</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endParaRPr lang="en-US" b="0" dirty="0">
              <a:solidFill>
                <a:srgbClr val="D4D4D4"/>
              </a:solidFill>
              <a:effectLst/>
              <a:latin typeface="Fira Code" pitchFamily="1" charset="0"/>
            </a:endParaRPr>
          </a:p>
          <a:p>
            <a:r>
              <a:rPr lang="it-IT" b="0" dirty="0">
                <a:solidFill>
                  <a:srgbClr val="4EC9B0"/>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WriteLine</a:t>
            </a:r>
            <a:r>
              <a:rPr lang="en-US" b="0" dirty="0">
                <a:solidFill>
                  <a:srgbClr val="D4D4D4"/>
                </a:solidFill>
                <a:effectLst/>
                <a:latin typeface="Fira Code" pitchFamily="1" charset="0"/>
              </a:rPr>
              <a:t>(</a:t>
            </a:r>
            <a:r>
              <a:rPr lang="en-US" b="0" dirty="0" err="1">
                <a:solidFill>
                  <a:srgbClr val="4EC9B0"/>
                </a:solidFill>
                <a:effectLst/>
                <a:latin typeface="Fira Code" pitchFamily="1" charset="0"/>
              </a:rPr>
              <a:t>Student</a:t>
            </a:r>
            <a:r>
              <a:rPr lang="en-US" b="0" dirty="0" err="1">
                <a:solidFill>
                  <a:srgbClr val="D4D4D4"/>
                </a:solidFill>
                <a:effectLst/>
                <a:latin typeface="Fira Code" pitchFamily="1" charset="0"/>
              </a:rPr>
              <a:t>.</a:t>
            </a:r>
            <a:r>
              <a:rPr lang="en-US" b="0" dirty="0" err="1">
                <a:solidFill>
                  <a:srgbClr val="DCDCAA"/>
                </a:solidFill>
                <a:effectLst/>
                <a:latin typeface="Fira Code" pitchFamily="1" charset="0"/>
              </a:rPr>
              <a:t>Square</a:t>
            </a:r>
            <a:r>
              <a:rPr lang="en-US" b="0" dirty="0">
                <a:solidFill>
                  <a:srgbClr val="D4D4D4"/>
                </a:solidFill>
                <a:effectLst/>
                <a:latin typeface="Fira Code" pitchFamily="1" charset="0"/>
              </a:rPr>
              <a:t>(</a:t>
            </a:r>
            <a:r>
              <a:rPr lang="en-US" b="0" dirty="0">
                <a:solidFill>
                  <a:srgbClr val="B5CEA8"/>
                </a:solidFill>
                <a:effectLst/>
                <a:latin typeface="Fira Code" pitchFamily="1" charset="0"/>
              </a:rPr>
              <a:t>5</a:t>
            </a:r>
            <a:r>
              <a:rPr lang="en-US" b="0" dirty="0">
                <a:solidFill>
                  <a:srgbClr val="D4D4D4"/>
                </a:solidFill>
                <a:effectLst/>
                <a:latin typeface="Fira Code" pitchFamily="1" charset="0"/>
              </a:rPr>
              <a:t>)); </a:t>
            </a:r>
            <a:r>
              <a:rPr lang="en-US" b="0" dirty="0">
                <a:solidFill>
                  <a:srgbClr val="6A9955"/>
                </a:solidFill>
                <a:effectLst/>
                <a:latin typeface="Fira Code" pitchFamily="1" charset="0"/>
              </a:rPr>
              <a:t>//Output: 25 </a:t>
            </a:r>
            <a:endParaRPr lang="en-US" b="0" dirty="0">
              <a:solidFill>
                <a:srgbClr val="D4D4D4"/>
              </a:solidFill>
              <a:effectLst/>
              <a:latin typeface="Fira Code" pitchFamily="1" charset="0"/>
            </a:endParaRPr>
          </a:p>
          <a:p>
            <a:endParaRPr lang="en-US" b="0" dirty="0">
              <a:solidFill>
                <a:srgbClr val="D4D4D4"/>
              </a:solidFill>
              <a:effectLst/>
              <a:latin typeface="Fira Code" pitchFamily="1" charset="0"/>
            </a:endParaRPr>
          </a:p>
          <a:p>
            <a:r>
              <a:rPr lang="en-US" b="0" dirty="0">
                <a:solidFill>
                  <a:srgbClr val="0E161F"/>
                </a:solidFill>
                <a:effectLst/>
                <a:latin typeface="Times New Roman" panose="02020603050405020304" pitchFamily="18" charset="0"/>
                <a:cs typeface="Times New Roman" panose="02020603050405020304" pitchFamily="18" charset="0"/>
              </a:rPr>
              <a:t>   Khi </a:t>
            </a:r>
            <a:r>
              <a:rPr lang="en-US" b="0" dirty="0" err="1">
                <a:solidFill>
                  <a:srgbClr val="0E161F"/>
                </a:solidFill>
                <a:effectLst/>
                <a:latin typeface="Times New Roman" panose="02020603050405020304" pitchFamily="18" charset="0"/>
                <a:cs typeface="Times New Roman" panose="02020603050405020304" pitchFamily="18" charset="0"/>
              </a:rPr>
              <a:t>c</a:t>
            </a:r>
            <a:r>
              <a:rPr lang="en-US" dirty="0" err="1">
                <a:solidFill>
                  <a:srgbClr val="0E161F"/>
                </a:solidFill>
                <a:latin typeface="Times New Roman" panose="02020603050405020304" pitchFamily="18" charset="0"/>
                <a:cs typeface="Times New Roman" panose="02020603050405020304" pitchFamily="18" charset="0"/>
              </a:rPr>
              <a:t>ó</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thêm</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từ</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khóa</a:t>
            </a:r>
            <a:r>
              <a:rPr lang="en-US" dirty="0">
                <a:solidFill>
                  <a:srgbClr val="0E161F"/>
                </a:solidFill>
                <a:latin typeface="Times New Roman" panose="02020603050405020304" pitchFamily="18" charset="0"/>
                <a:cs typeface="Times New Roman" panose="02020603050405020304" pitchFamily="18" charset="0"/>
              </a:rPr>
              <a:t> </a:t>
            </a:r>
            <a:r>
              <a:rPr lang="en-US" dirty="0">
                <a:solidFill>
                  <a:srgbClr val="5AAEDF"/>
                </a:solidFill>
                <a:latin typeface="Fira Code" pitchFamily="1" charset="0"/>
              </a:rPr>
              <a:t>static</a:t>
            </a:r>
            <a:r>
              <a:rPr lang="en-US" dirty="0">
                <a:solidFill>
                  <a:srgbClr val="D4D4D4"/>
                </a:solidFill>
                <a:latin typeface="Fira Code" pitchFamily="1" charset="0"/>
              </a:rPr>
              <a:t> </a:t>
            </a:r>
            <a:r>
              <a:rPr lang="en-US" dirty="0" err="1">
                <a:solidFill>
                  <a:srgbClr val="0E161F"/>
                </a:solidFill>
                <a:latin typeface="Times New Roman" panose="02020603050405020304" pitchFamily="18" charset="0"/>
                <a:cs typeface="Times New Roman" panose="02020603050405020304" pitchFamily="18" charset="0"/>
              </a:rPr>
              <a:t>thì</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phương</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thức</a:t>
            </a:r>
            <a:r>
              <a:rPr lang="en-US" dirty="0">
                <a:solidFill>
                  <a:srgbClr val="0E161F"/>
                </a:solidFill>
                <a:latin typeface="Times New Roman" panose="02020603050405020304" pitchFamily="18" charset="0"/>
                <a:cs typeface="Times New Roman" panose="02020603050405020304" pitchFamily="18" charset="0"/>
              </a:rPr>
              <a:t>(</a:t>
            </a:r>
            <a:r>
              <a:rPr lang="en-US" dirty="0" err="1">
                <a:solidFill>
                  <a:srgbClr val="0E161F"/>
                </a:solidFill>
                <a:latin typeface="Times New Roman" panose="02020603050405020304" pitchFamily="18" charset="0"/>
                <a:cs typeface="Times New Roman" panose="02020603050405020304" pitchFamily="18" charset="0"/>
              </a:rPr>
              <a:t>hàm</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đó</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gọi</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là</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phương</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thức</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tĩnh</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thường</a:t>
            </a:r>
            <a:r>
              <a:rPr lang="en-US" dirty="0">
                <a:solidFill>
                  <a:srgbClr val="0E161F"/>
                </a:solidFill>
                <a:latin typeface="Times New Roman" panose="02020603050405020304" pitchFamily="18" charset="0"/>
                <a:cs typeface="Times New Roman" panose="02020603050405020304" pitchFamily="18" charset="0"/>
              </a:rPr>
              <a:t> dung </a:t>
            </a:r>
            <a:r>
              <a:rPr lang="en-US" dirty="0" err="1">
                <a:solidFill>
                  <a:srgbClr val="0E161F"/>
                </a:solidFill>
                <a:latin typeface="Times New Roman" panose="02020603050405020304" pitchFamily="18" charset="0"/>
                <a:cs typeface="Times New Roman" panose="02020603050405020304" pitchFamily="18" charset="0"/>
              </a:rPr>
              <a:t>kèm</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với</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acces_modify</a:t>
            </a:r>
            <a:r>
              <a:rPr lang="en-US" dirty="0">
                <a:solidFill>
                  <a:srgbClr val="0E161F"/>
                </a:solidFill>
                <a:latin typeface="Times New Roman" panose="02020603050405020304" pitchFamily="18" charset="0"/>
                <a:cs typeface="Times New Roman" panose="02020603050405020304" pitchFamily="18" charset="0"/>
              </a:rPr>
              <a:t> public </a:t>
            </a:r>
            <a:r>
              <a:rPr lang="en-US" dirty="0" err="1">
                <a:solidFill>
                  <a:srgbClr val="0E161F"/>
                </a:solidFill>
                <a:latin typeface="Times New Roman" panose="02020603050405020304" pitchFamily="18" charset="0"/>
                <a:cs typeface="Times New Roman" panose="02020603050405020304" pitchFamily="18" charset="0"/>
              </a:rPr>
              <a:t>để</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tạo</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các</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hàm</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chức</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năng</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tiện</a:t>
            </a:r>
            <a:r>
              <a:rPr lang="en-US" dirty="0">
                <a:solidFill>
                  <a:srgbClr val="0E161F"/>
                </a:solidFill>
                <a:latin typeface="Times New Roman" panose="02020603050405020304" pitchFamily="18" charset="0"/>
                <a:cs typeface="Times New Roman" panose="02020603050405020304" pitchFamily="18" charset="0"/>
              </a:rPr>
              <a:t> </a:t>
            </a:r>
            <a:r>
              <a:rPr lang="en-US" dirty="0" err="1">
                <a:solidFill>
                  <a:srgbClr val="0E161F"/>
                </a:solidFill>
                <a:latin typeface="Times New Roman" panose="02020603050405020304" pitchFamily="18" charset="0"/>
                <a:cs typeface="Times New Roman" panose="02020603050405020304" pitchFamily="18" charset="0"/>
              </a:rPr>
              <a:t>ích</a:t>
            </a:r>
            <a:endParaRPr lang="en-US" b="0" dirty="0">
              <a:solidFill>
                <a:srgbClr val="0E161F"/>
              </a:solidFill>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1.7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Mảng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9" name="Rectangle 28"/>
          <p:cNvSpPr/>
          <p:nvPr/>
        </p:nvSpPr>
        <p:spPr>
          <a:xfrm>
            <a:off x="2630702" y="2151895"/>
            <a:ext cx="1362551" cy="403220"/>
          </a:xfrm>
          <a:prstGeom prst="rect">
            <a:avLst/>
          </a:prstGeom>
          <a:solidFill>
            <a:schemeClr val="accent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latin typeface="Times New Roman" panose="02020603050405020304" pitchFamily="18" charset="0"/>
                <a:cs typeface="Times New Roman" panose="02020603050405020304" pitchFamily="18" charset="0"/>
              </a:rPr>
              <a:t>Acess</a:t>
            </a:r>
            <a:r>
              <a:rPr lang="en-US" sz="1400" dirty="0">
                <a:latin typeface="Times New Roman" panose="02020603050405020304" pitchFamily="18" charset="0"/>
                <a:cs typeface="Times New Roman" panose="02020603050405020304" pitchFamily="18" charset="0"/>
              </a:rPr>
              <a:t> Modifier</a:t>
            </a:r>
            <a:endParaRPr lang="en-US" sz="1400" dirty="0">
              <a:latin typeface="Times New Roman" panose="02020603050405020304" pitchFamily="18" charset="0"/>
              <a:cs typeface="Times New Roman" panose="02020603050405020304" pitchFamily="18" charset="0"/>
            </a:endParaRPr>
          </a:p>
        </p:txBody>
      </p:sp>
      <p:cxnSp>
        <p:nvCxnSpPr>
          <p:cNvPr id="30" name="직선 화살표 연결선 112"/>
          <p:cNvCxnSpPr>
            <a:stCxn id="29" idx="2"/>
          </p:cNvCxnSpPr>
          <p:nvPr/>
        </p:nvCxnSpPr>
        <p:spPr>
          <a:xfrm>
            <a:off x="3311978" y="2555115"/>
            <a:ext cx="0" cy="52438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098683" y="2151895"/>
            <a:ext cx="1025995" cy="403220"/>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Return type</a:t>
            </a:r>
            <a:endParaRPr lang="en-US" sz="1400" dirty="0">
              <a:latin typeface="Times New Roman" panose="02020603050405020304" pitchFamily="18" charset="0"/>
              <a:cs typeface="Times New Roman" panose="02020603050405020304" pitchFamily="18" charset="0"/>
            </a:endParaRPr>
          </a:p>
        </p:txBody>
      </p:sp>
      <p:cxnSp>
        <p:nvCxnSpPr>
          <p:cNvPr id="36" name="직선 화살표 연결선 112"/>
          <p:cNvCxnSpPr>
            <a:stCxn id="35" idx="2"/>
          </p:cNvCxnSpPr>
          <p:nvPr/>
        </p:nvCxnSpPr>
        <p:spPr>
          <a:xfrm>
            <a:off x="4611681" y="2555115"/>
            <a:ext cx="0" cy="52749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270847" y="2151895"/>
            <a:ext cx="1206992" cy="403220"/>
          </a:xfrm>
          <a:prstGeom prst="rect">
            <a:avLst/>
          </a:prstGeom>
          <a:solidFill>
            <a:schemeClr val="tx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Name Method</a:t>
            </a:r>
            <a:endParaRPr lang="en-US" sz="1400" dirty="0">
              <a:latin typeface="Times New Roman" panose="02020603050405020304" pitchFamily="18" charset="0"/>
              <a:cs typeface="Times New Roman" panose="02020603050405020304" pitchFamily="18" charset="0"/>
            </a:endParaRPr>
          </a:p>
        </p:txBody>
      </p:sp>
      <p:cxnSp>
        <p:nvCxnSpPr>
          <p:cNvPr id="38" name="직선 화살표 연결선 112"/>
          <p:cNvCxnSpPr>
            <a:stCxn id="37" idx="2"/>
          </p:cNvCxnSpPr>
          <p:nvPr/>
        </p:nvCxnSpPr>
        <p:spPr>
          <a:xfrm>
            <a:off x="5874343" y="2555115"/>
            <a:ext cx="0" cy="56322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081335" y="2148051"/>
            <a:ext cx="1025995" cy="403220"/>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latin typeface="Times New Roman" panose="02020603050405020304" pitchFamily="18" charset="0"/>
                <a:cs typeface="Times New Roman" panose="02020603050405020304" pitchFamily="18" charset="0"/>
              </a:rPr>
              <a:t>Prameter</a:t>
            </a:r>
            <a:endParaRPr lang="en-US" sz="1400" dirty="0">
              <a:latin typeface="Times New Roman" panose="02020603050405020304" pitchFamily="18" charset="0"/>
              <a:cs typeface="Times New Roman" panose="02020603050405020304" pitchFamily="18" charset="0"/>
            </a:endParaRPr>
          </a:p>
        </p:txBody>
      </p:sp>
      <p:cxnSp>
        <p:nvCxnSpPr>
          <p:cNvPr id="40" name="직선 화살표 연결선 112"/>
          <p:cNvCxnSpPr>
            <a:stCxn id="39" idx="2"/>
          </p:cNvCxnSpPr>
          <p:nvPr/>
        </p:nvCxnSpPr>
        <p:spPr>
          <a:xfrm>
            <a:off x="7594333" y="2551271"/>
            <a:ext cx="0" cy="52749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819448"/>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Lời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vi-VN" sz="1600" b="0" dirty="0">
                <a:solidFill>
                  <a:srgbClr val="D4D4D4"/>
                </a:solidFill>
                <a:effectLst/>
                <a:latin typeface="Fira Code" pitchFamily="1" charset="0"/>
              </a:rPr>
              <a:t>&lt;</a:t>
            </a:r>
            <a:r>
              <a:rPr lang="en-US" sz="1600" b="0" dirty="0">
                <a:solidFill>
                  <a:srgbClr val="9CDCFE"/>
                </a:solidFill>
                <a:effectLst/>
                <a:latin typeface="Fira Code" pitchFamily="1" charset="0"/>
              </a:rPr>
              <a:t>namespace</a:t>
            </a:r>
            <a:r>
              <a:rPr lang="vi-VN" sz="1600" b="0" dirty="0">
                <a:solidFill>
                  <a:srgbClr val="D4D4D4"/>
                </a:solidFill>
                <a:effectLst/>
                <a:latin typeface="Fira Code" pitchFamily="1" charset="0"/>
              </a:rPr>
              <a:t>&gt;</a:t>
            </a:r>
            <a:r>
              <a:rPr lang="en-US" sz="1600" b="0" dirty="0">
                <a:solidFill>
                  <a:srgbClr val="D4D4D4"/>
                </a:solidFill>
                <a:effectLst/>
                <a:latin typeface="Fira Code" pitchFamily="1" charset="0"/>
              </a:rPr>
              <a:t> </a:t>
            </a:r>
            <a:r>
              <a:rPr lang="vi-VN" sz="1600" b="0" dirty="0">
                <a:solidFill>
                  <a:srgbClr val="D4D4D4"/>
                </a:solidFill>
                <a:effectLst/>
                <a:latin typeface="Fira Code" pitchFamily="1" charset="0"/>
              </a:rPr>
              <a:t>&lt;</a:t>
            </a:r>
            <a:r>
              <a:rPr lang="en-US" sz="1600" b="0" dirty="0" err="1">
                <a:solidFill>
                  <a:srgbClr val="C586C0"/>
                </a:solidFill>
                <a:effectLst/>
                <a:latin typeface="Fira Code" pitchFamily="1" charset="0"/>
              </a:rPr>
              <a:t>classnam</a:t>
            </a:r>
            <a:r>
              <a:rPr lang="vi-VN" sz="1600" b="0" dirty="0">
                <a:solidFill>
                  <a:srgbClr val="D4D4D4"/>
                </a:solidFill>
                <a:effectLst/>
                <a:latin typeface="Fira Code" pitchFamily="1" charset="0"/>
              </a:rPr>
              <a:t>&gt;</a:t>
            </a:r>
            <a:r>
              <a:rPr lang="en-US" sz="1600" b="0" dirty="0">
                <a:solidFill>
                  <a:srgbClr val="D4D4D4"/>
                </a:solidFill>
                <a:effectLst/>
                <a:latin typeface="Fira Code" pitchFamily="1" charset="0"/>
              </a:rPr>
              <a:t> </a:t>
            </a:r>
            <a:r>
              <a:rPr lang="vi-VN" sz="1600" b="0" dirty="0">
                <a:solidFill>
                  <a:srgbClr val="D4D4D4"/>
                </a:solidFill>
                <a:effectLst/>
                <a:latin typeface="Fira Code" pitchFamily="1" charset="0"/>
              </a:rPr>
              <a:t>&lt;</a:t>
            </a:r>
            <a:r>
              <a:rPr lang="vi-VN" sz="1600" b="0" dirty="0">
                <a:solidFill>
                  <a:srgbClr val="9CDCFE"/>
                </a:solidFill>
                <a:effectLst/>
                <a:latin typeface="Fira Code" pitchFamily="1" charset="0"/>
              </a:rPr>
              <a:t>name_method</a:t>
            </a:r>
            <a:r>
              <a:rPr lang="vi-VN" sz="1600" b="0" dirty="0">
                <a:solidFill>
                  <a:srgbClr val="D4D4D4"/>
                </a:solidFill>
                <a:effectLst/>
                <a:latin typeface="Fira Code" pitchFamily="1" charset="0"/>
              </a:rPr>
              <a:t>&gt;(&lt;</a:t>
            </a:r>
            <a:r>
              <a:rPr lang="vi-VN" sz="1600" b="0" dirty="0">
                <a:solidFill>
                  <a:srgbClr val="9CDCFE"/>
                </a:solidFill>
                <a:effectLst/>
                <a:latin typeface="Fira Code" pitchFamily="1" charset="0"/>
              </a:rPr>
              <a:t>parameters</a:t>
            </a:r>
            <a:r>
              <a:rPr lang="en-US" sz="1600" b="0" dirty="0">
                <a:solidFill>
                  <a:srgbClr val="9CDCFE"/>
                </a:solidFill>
                <a:effectLst/>
                <a:latin typeface="Fira Code" pitchFamily="1" charset="0"/>
              </a:rPr>
              <a:t>1</a:t>
            </a:r>
            <a:r>
              <a:rPr lang="vi-VN" sz="1600" b="0" dirty="0">
                <a:solidFill>
                  <a:srgbClr val="D4D4D4"/>
                </a:solidFill>
                <a:effectLst/>
                <a:latin typeface="Fira Code" pitchFamily="1" charset="0"/>
              </a:rPr>
              <a:t>&gt;</a:t>
            </a:r>
            <a:r>
              <a:rPr lang="en-US" sz="1600" b="0" dirty="0">
                <a:solidFill>
                  <a:srgbClr val="D4D4D4"/>
                </a:solidFill>
                <a:effectLst/>
                <a:latin typeface="Fira Code" pitchFamily="1" charset="0"/>
              </a:rPr>
              <a:t>,&lt;</a:t>
            </a:r>
            <a:r>
              <a:rPr lang="en-US" sz="1600" b="0" dirty="0">
                <a:solidFill>
                  <a:srgbClr val="9CDCFE"/>
                </a:solidFill>
                <a:effectLst/>
                <a:latin typeface="Fira Code" pitchFamily="1" charset="0"/>
              </a:rPr>
              <a:t>parameters2</a:t>
            </a:r>
            <a:r>
              <a:rPr lang="en-US" sz="1600" b="0" dirty="0">
                <a:solidFill>
                  <a:srgbClr val="D4D4D4"/>
                </a:solidFill>
                <a:effectLst/>
                <a:latin typeface="Fira Code" pitchFamily="1" charset="0"/>
              </a:rPr>
              <a:t>&gt;</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dirty="0">
                <a:solidFill>
                  <a:srgbClr val="569CD6"/>
                </a:solidFill>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Student</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DCDCAA"/>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number</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569CD6"/>
                </a:solidFill>
                <a:effectLst/>
                <a:latin typeface="Fira Code" pitchFamily="1" charset="0"/>
              </a:rPr>
              <a:t>    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Program</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chemeClr val="accent4">
                    <a:lumMod val="60000"/>
                    <a:lumOff val="40000"/>
                  </a:schemeClr>
                </a:solidFill>
                <a:effectLst/>
                <a:latin typeface="Fira Code" pitchFamily="1" charset="0"/>
              </a:rPr>
              <a:t>Main</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args</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Student</a:t>
            </a:r>
            <a:r>
              <a:rPr lang="en-US" sz="1600" b="0" dirty="0" err="1">
                <a:solidFill>
                  <a:srgbClr val="D4D4D4"/>
                </a:solidFill>
                <a:effectLst/>
                <a:latin typeface="Fira Code" pitchFamily="1" charset="0"/>
              </a:rPr>
              <a:t>.</a:t>
            </a:r>
            <a:r>
              <a:rPr lang="en-US" sz="1600" b="0" dirty="0" err="1">
                <a:solidFill>
                  <a:schemeClr val="accent4">
                    <a:lumMod val="60000"/>
                    <a:lumOff val="40000"/>
                  </a:schemeClr>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5687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1.8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Phương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5713489" cy="6711453"/>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chiếu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2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chiếu</a:t>
            </a:r>
            <a:endPar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giá</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sao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cục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bộ</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chiếu</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sao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giá</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sự</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đổi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tiếp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ngoài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 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ref</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D4D4D4"/>
                </a:solidFill>
                <a:effectLst/>
                <a:latin typeface="Fira Code" pitchFamily="1" charset="0"/>
              </a:rPr>
              <a:t>       </a:t>
            </a: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b="0" dirty="0">
                <a:solidFill>
                  <a:srgbClr val="D4D4D4"/>
                </a:solidFill>
                <a:effectLst/>
                <a:latin typeface="Fira Code" pitchFamily="1" charset="0"/>
              </a:rPr>
              <a:t>;</a:t>
            </a:r>
            <a:endParaRPr lang="en-US" b="0" dirty="0">
              <a:solidFill>
                <a:srgbClr val="569CD6"/>
              </a:solidFill>
              <a:effectLst/>
              <a:latin typeface="Fira Code" pitchFamily="1" charset="0"/>
            </a:endParaRPr>
          </a:p>
          <a:p>
            <a:pPr lvl="4">
              <a:lnSpc>
                <a:spcPct val="150000"/>
              </a:lnSpc>
            </a:pPr>
            <a:endParaRPr lang="en-US" altLang="ko-KR"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5687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1.8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Phương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pic>
        <p:nvPicPr>
          <p:cNvPr id="6148" name="Picture 4" descr="Sơ đồ diễn tả việc truyền tham số kiểu tham trị"/>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42466" y="1923477"/>
            <a:ext cx="3441587" cy="19318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06324" y="341143"/>
            <a:ext cx="184731" cy="369332"/>
          </a:xfrm>
          <a:prstGeom prst="rect">
            <a:avLst/>
          </a:prstGeom>
          <a:noFill/>
        </p:spPr>
        <p:txBody>
          <a:bodyPr wrap="none" rtlCol="0">
            <a:spAutoFit/>
          </a:bodyPr>
          <a:lstStyle/>
          <a:p>
            <a:endParaRPr lang="en-US" dirty="0"/>
          </a:p>
        </p:txBody>
      </p:sp>
      <p:sp>
        <p:nvSpPr>
          <p:cNvPr id="14" name="TextBox 13"/>
          <p:cNvSpPr txBox="1"/>
          <p:nvPr/>
        </p:nvSpPr>
        <p:spPr>
          <a:xfrm>
            <a:off x="8824199" y="5708747"/>
            <a:ext cx="755276" cy="418857"/>
          </a:xfrm>
          <a:prstGeom prst="rect">
            <a:avLst/>
          </a:prstGeom>
          <a:noFill/>
        </p:spPr>
        <p:txBody>
          <a:bodyPr wrap="square" rtlCol="0">
            <a:spAutoFit/>
          </a:bodyPr>
          <a:lstStyle/>
          <a:p>
            <a:endParaRPr lang="en-US" dirty="0"/>
          </a:p>
        </p:txBody>
      </p:sp>
      <p:pic>
        <p:nvPicPr>
          <p:cNvPr id="6152"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90613" y="4436523"/>
            <a:ext cx="4181059" cy="1561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727115"/>
          </a:xfrm>
          <a:prstGeom prst="rect">
            <a:avLst/>
          </a:prstGeom>
        </p:spPr>
        <p:txBody>
          <a:bodyPr wrap="square">
            <a:spAutoFit/>
          </a:bodyPr>
          <a:lstStyle/>
          <a:p>
            <a:pPr>
              <a:lnSpc>
                <a:spcPct val="150000"/>
              </a:lnSpc>
            </a:pP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5</a:t>
            </a:r>
            <a:endParaRPr lang="en-US" sz="1600" b="0" dirty="0">
              <a:solidFill>
                <a:srgbClr val="B5CEA8"/>
              </a:solidFill>
              <a:effectLst/>
              <a:latin typeface="Fira Code" pitchFamily="1" charset="0"/>
            </a:endParaRPr>
          </a:p>
          <a:p>
            <a:pPr>
              <a:lnSpc>
                <a:spcPct val="150000"/>
              </a:lnSpc>
            </a:pPr>
            <a:r>
              <a:rPr lang="en-US" altLang="ko-KR" sz="1600" b="1" kern="0" dirty="0">
                <a:solidFill>
                  <a:srgbClr val="B5CEA8"/>
                </a:solidFill>
                <a:latin typeface="Fira Code" pitchFamily="1" charset="0"/>
                <a:ea typeface="나눔바른고딕" panose="020B0603020101020101" pitchFamily="50" charset="-127"/>
                <a:cs typeface="Times New Roman" panose="02020603050405020304" pitchFamily="18" charset="0"/>
              </a:rPr>
              <a:t> </a:t>
            </a:r>
            <a:r>
              <a:rPr lang="en-US" altLang="ko-KR" sz="1600" b="1" kern="0" dirty="0">
                <a:latin typeface="Tempus Sans ITC" panose="04020404030D07020202" pitchFamily="82" charset="0"/>
                <a:ea typeface="Tahoma" panose="020B0604030504040204" pitchFamily="34" charset="0"/>
                <a:cs typeface="Tahoma" panose="020B0604030504040204" pitchFamily="34"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Truyền</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kiểu</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tham</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trị</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a:t>
            </a:r>
            <a:endParaRPr lang="en-US" altLang="ko-KR" sz="1600" b="1" kern="0" dirty="0">
              <a:latin typeface="Times New Roman" panose="02020603050405020304" pitchFamily="18" charset="0"/>
              <a:ea typeface="Tahoma" panose="020B0604030504040204" pitchFamily="34" charset="0"/>
              <a:cs typeface="Times New Roman" panose="02020603050405020304" pitchFamily="18" charset="0"/>
            </a:endParaRPr>
          </a:p>
          <a:p>
            <a:pPr>
              <a:lnSpc>
                <a:spcPct val="150000"/>
              </a:lnSpc>
            </a:pPr>
            <a:r>
              <a:rPr lang="en-US" b="0" dirty="0">
                <a:solidFill>
                  <a:srgbClr val="569CD6"/>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chemeClr val="accent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44546A"/>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 *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4EC9B0"/>
                </a:solidFill>
                <a:effectLst/>
                <a:latin typeface="Fira Code" pitchFamily="1" charset="0"/>
              </a:rPr>
              <a:t>    </a:t>
            </a:r>
            <a:r>
              <a:rPr lang="en-US" sz="1600" b="0" dirty="0" err="1">
                <a:solidFill>
                  <a:srgbClr val="4EC9B0"/>
                </a:solidFill>
                <a:effectLst/>
                <a:latin typeface="Fira Code" pitchFamily="1" charset="0"/>
              </a:rPr>
              <a:t>Student</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it-IT" sz="1600" b="0" dirty="0">
                <a:solidFill>
                  <a:srgbClr val="4EC9B0"/>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(x) </a:t>
            </a:r>
            <a:r>
              <a:rPr lang="en-US" sz="1600" b="0" dirty="0">
                <a:solidFill>
                  <a:srgbClr val="6A9955"/>
                </a:solidFill>
                <a:effectLst/>
                <a:latin typeface="Fira Code" pitchFamily="1" charset="0"/>
              </a:rPr>
              <a:t>//Output: 5 </a:t>
            </a:r>
            <a:endParaRPr lang="en-US" sz="1600" b="0" dirty="0">
              <a:solidFill>
                <a:srgbClr val="6A9955"/>
              </a:solidFill>
              <a:effectLst/>
              <a:latin typeface="Fira Code" pitchFamily="1" charset="0"/>
            </a:endParaRPr>
          </a:p>
          <a:p>
            <a:endParaRPr lang="en-US" sz="1600" b="0" dirty="0">
              <a:solidFill>
                <a:srgbClr val="6A9955"/>
              </a:solidFill>
              <a:effectLst/>
              <a:latin typeface="Fira Code" pitchFamily="1" charset="0"/>
            </a:endParaRPr>
          </a:p>
          <a:p>
            <a:r>
              <a:rPr lang="en-US" altLang="ko-KR" sz="1600" b="1" kern="0" dirty="0">
                <a:latin typeface="Tempus Sans ITC" panose="04020404030D07020202" pitchFamily="82" charset="0"/>
                <a:ea typeface="Tahoma" panose="020B0604030504040204" pitchFamily="34" charset="0"/>
                <a:cs typeface="Tahoma" panose="020B0604030504040204" pitchFamily="34"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Truyền</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kiểu</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tham</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 </a:t>
            </a:r>
            <a:r>
              <a:rPr lang="en-US" altLang="ko-KR" sz="1600" b="1" kern="0" dirty="0" err="1">
                <a:latin typeface="Times New Roman" panose="02020603050405020304" pitchFamily="18" charset="0"/>
                <a:ea typeface="Tahoma" panose="020B0604030504040204" pitchFamily="34" charset="0"/>
                <a:cs typeface="Times New Roman" panose="02020603050405020304" pitchFamily="18" charset="0"/>
              </a:rPr>
              <a:t>chiếu</a:t>
            </a:r>
            <a:r>
              <a:rPr lang="en-US" altLang="ko-KR" sz="1600" b="1" kern="0" dirty="0">
                <a:latin typeface="Times New Roman" panose="02020603050405020304" pitchFamily="18" charset="0"/>
                <a:ea typeface="Tahoma" panose="020B0604030504040204" pitchFamily="34" charset="0"/>
                <a:cs typeface="Times New Roman" panose="02020603050405020304" pitchFamily="18" charset="0"/>
              </a:rPr>
              <a:t>:</a:t>
            </a:r>
            <a:endParaRPr lang="en-US" sz="1600" dirty="0">
              <a:solidFill>
                <a:srgbClr val="6A9955"/>
              </a:solidFill>
              <a:latin typeface="Fira Code" pitchFamily="1" charset="0"/>
            </a:endParaRPr>
          </a:p>
          <a:p>
            <a:pPr>
              <a:lnSpc>
                <a:spcPct val="150000"/>
              </a:lnSpc>
            </a:pPr>
            <a:r>
              <a:rPr lang="en-US" sz="1600" dirty="0">
                <a:solidFill>
                  <a:srgbClr val="6A9955"/>
                </a:solidFill>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chemeClr val="accent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44546A"/>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ref</a:t>
            </a:r>
            <a:r>
              <a:rPr lang="en-US" sz="1600" dirty="0">
                <a:solidFill>
                  <a:srgbClr val="D4D4D4"/>
                </a:solidFill>
                <a:latin typeface="Fira Code" pitchFamily="1"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 * </a:t>
            </a:r>
            <a:r>
              <a:rPr lang="en-US" sz="1600" b="0" dirty="0">
                <a:solidFill>
                  <a:srgbClr val="ED7D31"/>
                </a:solidFill>
                <a:effectLst/>
                <a:latin typeface="Fira Code" pitchFamily="1" charset="0"/>
              </a:rPr>
              <a:t>number</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4EC9B0"/>
                </a:solidFill>
                <a:effectLst/>
                <a:latin typeface="Fira Code" pitchFamily="1" charset="0"/>
              </a:rPr>
              <a:t>    </a:t>
            </a:r>
            <a:r>
              <a:rPr lang="en-US" sz="1600" b="0" dirty="0" err="1">
                <a:solidFill>
                  <a:srgbClr val="4EC9B0"/>
                </a:solidFill>
                <a:effectLst/>
                <a:latin typeface="Fira Code" pitchFamily="1" charset="0"/>
              </a:rPr>
              <a:t>Student</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Square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ref </a:t>
            </a:r>
            <a:r>
              <a:rPr lang="en-US" sz="1600" b="0" dirty="0">
                <a:solidFill>
                  <a:srgbClr val="B5CEA8"/>
                </a:solidFill>
                <a:effectLst/>
                <a:latin typeface="Fira Code" pitchFamily="1" charset="0"/>
              </a:rPr>
              <a:t>x</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it-IT" sz="1600" b="0" dirty="0">
                <a:solidFill>
                  <a:srgbClr val="4EC9B0"/>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WriteLine</a:t>
            </a:r>
            <a:r>
              <a:rPr lang="en-US" sz="1600" b="0" dirty="0">
                <a:solidFill>
                  <a:srgbClr val="D4D4D4"/>
                </a:solidFill>
                <a:effectLst/>
                <a:latin typeface="Fira Code" pitchFamily="1" charset="0"/>
              </a:rPr>
              <a:t>(x) </a:t>
            </a:r>
            <a:r>
              <a:rPr lang="en-US" sz="1600" b="0" dirty="0">
                <a:solidFill>
                  <a:srgbClr val="6A9955"/>
                </a:solidFill>
                <a:effectLst/>
                <a:latin typeface="Fira Code" pitchFamily="1" charset="0"/>
              </a:rPr>
              <a:t>//Output: 25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endParaRPr lang="en-US" b="0" dirty="0">
              <a:solidFill>
                <a:srgbClr val="D4D4D4"/>
              </a:solidFill>
              <a:effectLst/>
              <a:latin typeface="Fira Code" pitchFamily="1" charset="0"/>
            </a:endParaRPr>
          </a:p>
          <a:p>
            <a:r>
              <a:rPr lang="en-US" b="0" dirty="0">
                <a:solidFill>
                  <a:srgbClr val="0E161F"/>
                </a:solidFill>
                <a:effectLst/>
                <a:latin typeface="Times New Roman" panose="02020603050405020304" pitchFamily="18" charset="0"/>
                <a:cs typeface="Times New Roman" panose="02020603050405020304" pitchFamily="18" charset="0"/>
              </a:rPr>
              <a:t>   </a:t>
            </a: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85687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1.8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Phương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278954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1.2. Introduction to .NET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70073" y="1695778"/>
            <a:ext cx="10011497" cy="4613058"/>
          </a:xfrm>
          <a:prstGeom prst="rect">
            <a:avLst/>
          </a:prstGeom>
        </p:spPr>
        <p:txBody>
          <a:bodyPr wrap="square">
            <a:spAutoFit/>
          </a:bodyPr>
          <a:lstStyle/>
          <a:p>
            <a:pPr marL="285750" lvl="0" indent="-285750">
              <a:lnSpc>
                <a:spcPct val="150000"/>
              </a:lnSpc>
              <a:buFontTx/>
              <a:buChar char="-"/>
            </a:pP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.NET Platform is a unified </a:t>
            </a:r>
            <a:r>
              <a:rPr lang="en-US" altLang="ko-KR" dirty="0" err="1">
                <a:latin typeface="Times New Roman" panose="02020603050405020304" pitchFamily="18" charset="0"/>
                <a:ea typeface="나눔바른고딕" panose="020B0603020101020101" pitchFamily="50" charset="-127"/>
                <a:cs typeface="Times New Roman" panose="02020603050405020304" pitchFamily="18" charset="0"/>
              </a:rPr>
              <a:t>plaform</a:t>
            </a: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 to release many types of applications from Mobile, Desktop, to Web developed by Microsoft</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.NET Framework was officially </a:t>
            </a:r>
            <a:r>
              <a:rPr lang="en-US" altLang="ko-KR" dirty="0" err="1">
                <a:latin typeface="Times New Roman" panose="02020603050405020304" pitchFamily="18" charset="0"/>
                <a:ea typeface="나눔바른고딕" panose="020B0603020101020101" pitchFamily="50" charset="-127"/>
                <a:cs typeface="Times New Roman" panose="02020603050405020304" pitchFamily="18" charset="0"/>
              </a:rPr>
              <a:t>realeased</a:t>
            </a: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 by Microsoft in 2022, .NET Framework only works on windows and closed source</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By 2016, Microsoft oriented cross-platform </a:t>
            </a:r>
            <a:r>
              <a:rPr lang="en-US" altLang="ko-KR" dirty="0" err="1">
                <a:latin typeface="Times New Roman" panose="02020603050405020304" pitchFamily="18" charset="0"/>
                <a:ea typeface="나눔바른고딕" panose="020B0603020101020101" pitchFamily="50" charset="-127"/>
                <a:cs typeface="Times New Roman" panose="02020603050405020304" pitchFamily="18" charset="0"/>
              </a:rPr>
              <a:t>delelopment</a:t>
            </a: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 so it </a:t>
            </a:r>
            <a:r>
              <a:rPr lang="en-US" altLang="ko-KR" dirty="0" err="1">
                <a:latin typeface="Times New Roman" panose="02020603050405020304" pitchFamily="18" charset="0"/>
                <a:ea typeface="나눔바른고딕" panose="020B0603020101020101" pitchFamily="50" charset="-127"/>
                <a:cs typeface="Times New Roman" panose="02020603050405020304" pitchFamily="18" charset="0"/>
              </a:rPr>
              <a:t>lauched</a:t>
            </a: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 .NET CORE 1.0 running cross-platform with open source. From here C# can be used to develop all kinds of cross-platform applications on different operating systems (MacOS, Linux…)</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dirty="0">
                <a:latin typeface="Times New Roman" panose="02020603050405020304" pitchFamily="18" charset="0"/>
                <a:ea typeface="나눔바른고딕" panose="020B0603020101020101" pitchFamily="50" charset="-127"/>
                <a:cs typeface="Times New Roman" panose="02020603050405020304" pitchFamily="18" charset="0"/>
              </a:rPr>
              <a:t>The .NET Framework will stop version 4.8 and there will be no subsequent version. Microsoft will only develop .NET Core and from version 5.0 will no longer be .NET Core but only .NET, this the future of .NET platform</a:t>
            </a: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endParaRPr lang="en-US" altLang="ko-KR"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2633413"/>
          </a:xfrm>
          <a:prstGeom prst="rect">
            <a:avLst/>
          </a:prstGeom>
        </p:spPr>
        <p:txBody>
          <a:bodyPr wrap="square">
            <a:spAutoFit/>
          </a:bodyPr>
          <a:lstStyle/>
          <a:p>
            <a:pPr>
              <a:lnSpc>
                <a:spcPct val="150000"/>
              </a:lnSpc>
            </a:pP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a:solidFill>
                  <a:srgbClr val="569CD6"/>
                </a:solidFill>
                <a:effectLst/>
                <a:latin typeface="Fira Code" pitchFamily="1" charset="0"/>
              </a:rPr>
              <a:t>double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 </a:t>
            </a:r>
            <a:r>
              <a:rPr lang="en-US" sz="1600" b="0" dirty="0">
                <a:solidFill>
                  <a:srgbClr val="B5CEA8"/>
                </a:solidFill>
                <a:effectLst/>
                <a:latin typeface="Fira Code" pitchFamily="1" charset="0"/>
              </a:rPr>
              <a:t>5</a:t>
            </a:r>
            <a:endParaRPr lang="en-US" sz="1600" b="0" dirty="0">
              <a:solidFill>
                <a:srgbClr val="B5CEA8"/>
              </a:solidFill>
              <a:effectLst/>
              <a:latin typeface="Fira Code" pitchFamily="1" charset="0"/>
            </a:endParaRPr>
          </a:p>
          <a:p>
            <a:endParaRPr lang="en-US" b="0" dirty="0">
              <a:solidFill>
                <a:srgbClr val="D4D4D4"/>
              </a:solidFill>
              <a:effectLst/>
              <a:latin typeface="Fira Code" pitchFamily="1" charset="0"/>
            </a:endParaRPr>
          </a:p>
          <a:p>
            <a:r>
              <a:rPr lang="en-US" b="0" dirty="0">
                <a:solidFill>
                  <a:srgbClr val="0E161F"/>
                </a:solidFill>
                <a:effectLst/>
                <a:latin typeface="Times New Roman" panose="02020603050405020304" pitchFamily="18" charset="0"/>
                <a:cs typeface="Times New Roman" panose="02020603050405020304" pitchFamily="18" charset="0"/>
              </a:rPr>
              <a:t>   </a:t>
            </a: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285687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1.8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Phương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29" name="Table 11"/>
          <p:cNvGraphicFramePr>
            <a:graphicFrameLocks noGrp="1"/>
          </p:cNvGraphicFramePr>
          <p:nvPr/>
        </p:nvGraphicFramePr>
        <p:xfrm>
          <a:off x="2209018" y="2235342"/>
          <a:ext cx="8128000" cy="402844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dirty="0" err="1">
                          <a:solidFill>
                            <a:schemeClr val="tx2">
                              <a:lumMod val="75000"/>
                            </a:schemeClr>
                          </a:solidFill>
                        </a:rPr>
                        <a:t>Tham</a:t>
                      </a:r>
                      <a:r>
                        <a:rPr lang="en-US" dirty="0">
                          <a:solidFill>
                            <a:schemeClr val="tx2">
                              <a:lumMod val="75000"/>
                            </a:schemeClr>
                          </a:solidFill>
                        </a:rPr>
                        <a:t> </a:t>
                      </a:r>
                      <a:r>
                        <a:rPr lang="en-US" dirty="0" err="1">
                          <a:solidFill>
                            <a:schemeClr val="tx2">
                              <a:lumMod val="75000"/>
                            </a:schemeClr>
                          </a:solidFill>
                        </a:rPr>
                        <a:t>trị</a:t>
                      </a:r>
                      <a:endParaRPr lang="en-US"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err="1">
                          <a:solidFill>
                            <a:schemeClr val="tx2">
                              <a:lumMod val="75000"/>
                            </a:schemeClr>
                          </a:solidFill>
                        </a:rPr>
                        <a:t>Tham</a:t>
                      </a:r>
                      <a:r>
                        <a:rPr lang="en-US" dirty="0">
                          <a:solidFill>
                            <a:schemeClr val="tx2">
                              <a:lumMod val="75000"/>
                            </a:schemeClr>
                          </a:solidFill>
                        </a:rPr>
                        <a:t> </a:t>
                      </a:r>
                      <a:r>
                        <a:rPr lang="en-US" dirty="0" err="1">
                          <a:solidFill>
                            <a:schemeClr val="tx2">
                              <a:lumMod val="75000"/>
                            </a:schemeClr>
                          </a:solidFill>
                        </a:rPr>
                        <a:t>chiếu</a:t>
                      </a:r>
                      <a:endParaRPr lang="en-US" dirty="0">
                        <a:solidFill>
                          <a:schemeClr val="tx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70840">
                <a:tc>
                  <a:txBody>
                    <a:bodyPr/>
                    <a:lstStyle/>
                    <a:p>
                      <a:pPr>
                        <a:lnSpc>
                          <a:spcPct val="150000"/>
                        </a:lnSpc>
                      </a:pPr>
                      <a:r>
                        <a:rPr lang="en-US" sz="1800" b="0" dirty="0">
                          <a:solidFill>
                            <a:srgbClr val="569CD6"/>
                          </a:solidFill>
                          <a:effectLst/>
                          <a:latin typeface="Fira Code" pitchFamily="1" charset="0"/>
                        </a:rPr>
                        <a:t>static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public</a:t>
                      </a:r>
                      <a:r>
                        <a:rPr lang="en-US" sz="1800" b="0" dirty="0">
                          <a:solidFill>
                            <a:srgbClr val="D4D4D4"/>
                          </a:solidFill>
                          <a:effectLst/>
                          <a:latin typeface="Fira Code" pitchFamily="1" charset="0"/>
                        </a:rPr>
                        <a:t> </a:t>
                      </a:r>
                      <a:r>
                        <a:rPr lang="en-US" sz="1800" b="0" dirty="0">
                          <a:solidFill>
                            <a:schemeClr val="accent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44546A"/>
                          </a:solidFill>
                          <a:effectLst/>
                          <a:latin typeface="Fira Code" pitchFamily="1" charset="0"/>
                        </a:rPr>
                        <a:t>Square</a:t>
                      </a:r>
                      <a:r>
                        <a:rPr lang="en-US" sz="1800" b="0" dirty="0">
                          <a:solidFill>
                            <a:srgbClr val="D4D4D4"/>
                          </a:solidFill>
                          <a:effectLst/>
                          <a:latin typeface="Fira Code" pitchFamily="1" charset="0"/>
                        </a:rPr>
                        <a:t>(</a:t>
                      </a:r>
                      <a:r>
                        <a:rPr lang="en-US" sz="1800" b="0" dirty="0">
                          <a:solidFill>
                            <a:srgbClr val="569CD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result</a:t>
                      </a:r>
                      <a:r>
                        <a:rPr lang="en-US" sz="1800" b="0" dirty="0">
                          <a:solidFill>
                            <a:srgbClr val="D4D4D4"/>
                          </a:solidFill>
                          <a:effectLst/>
                          <a:latin typeface="Fira Code" pitchFamily="1" charset="0"/>
                        </a:rPr>
                        <a:t> =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 *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C586C0"/>
                          </a:solidFill>
                          <a:effectLst/>
                          <a:latin typeface="Fira Code" pitchFamily="1" charset="0"/>
                        </a:rPr>
                        <a:t>return</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result</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4EC9B0"/>
                          </a:solidFill>
                          <a:effectLst/>
                          <a:latin typeface="Fira Code" pitchFamily="1" charset="0"/>
                        </a:rPr>
                        <a:t>    </a:t>
                      </a:r>
                      <a:r>
                        <a:rPr lang="en-US" sz="1800" b="0" dirty="0" err="1">
                          <a:solidFill>
                            <a:srgbClr val="4EC9B0"/>
                          </a:solidFill>
                          <a:effectLst/>
                          <a:latin typeface="Fira Code" pitchFamily="1" charset="0"/>
                        </a:rPr>
                        <a:t>Student</a:t>
                      </a:r>
                      <a:r>
                        <a:rPr lang="en-US" sz="1800" b="0" dirty="0" err="1">
                          <a:solidFill>
                            <a:srgbClr val="D4D4D4"/>
                          </a:solidFill>
                          <a:effectLst/>
                          <a:latin typeface="Fira Code" pitchFamily="1" charset="0"/>
                        </a:rPr>
                        <a:t>.</a:t>
                      </a:r>
                      <a:r>
                        <a:rPr lang="en-US" sz="1800" b="0" dirty="0" err="1">
                          <a:solidFill>
                            <a:srgbClr val="DCDCAA"/>
                          </a:solidFill>
                          <a:effectLst/>
                          <a:latin typeface="Fira Code" pitchFamily="1" charset="0"/>
                        </a:rPr>
                        <a:t>Square</a:t>
                      </a:r>
                      <a:r>
                        <a:rPr lang="en-US" sz="1800" b="0" dirty="0">
                          <a:solidFill>
                            <a:srgbClr val="D4D4D4"/>
                          </a:solidFill>
                          <a:effectLst/>
                          <a:latin typeface="Fira Code" pitchFamily="1" charset="0"/>
                        </a:rPr>
                        <a:t>(</a:t>
                      </a:r>
                      <a:r>
                        <a:rPr lang="en-US" sz="1800" b="0" dirty="0">
                          <a:solidFill>
                            <a:srgbClr val="B5CEA8"/>
                          </a:solidFill>
                          <a:effectLst/>
                          <a:latin typeface="Fira Code" pitchFamily="1" charset="0"/>
                        </a:rPr>
                        <a:t>5</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it-IT" sz="1800" b="0" dirty="0">
                          <a:solidFill>
                            <a:srgbClr val="4EC9B0"/>
                          </a:solidFill>
                          <a:effectLst/>
                          <a:latin typeface="Fira Code" pitchFamily="1" charset="0"/>
                        </a:rPr>
                        <a:t>    </a:t>
                      </a:r>
                      <a:r>
                        <a:rPr lang="en-US" sz="1800" b="0" dirty="0" err="1">
                          <a:solidFill>
                            <a:srgbClr val="4EC9B0"/>
                          </a:solidFill>
                          <a:effectLst/>
                          <a:latin typeface="Fira Code" pitchFamily="1" charset="0"/>
                        </a:rPr>
                        <a:t>Console</a:t>
                      </a:r>
                      <a:r>
                        <a:rPr lang="en-US" sz="1800" b="0" dirty="0" err="1">
                          <a:solidFill>
                            <a:srgbClr val="D4D4D4"/>
                          </a:solidFill>
                          <a:effectLst/>
                          <a:latin typeface="Fira Code" pitchFamily="1" charset="0"/>
                        </a:rPr>
                        <a:t>.</a:t>
                      </a:r>
                      <a:r>
                        <a:rPr lang="en-US" sz="1800" b="0" dirty="0" err="1">
                          <a:solidFill>
                            <a:srgbClr val="DCDCAA"/>
                          </a:solidFill>
                          <a:effectLst/>
                          <a:latin typeface="Fira Code" pitchFamily="1" charset="0"/>
                        </a:rPr>
                        <a:t>WriteLine</a:t>
                      </a:r>
                      <a:r>
                        <a:rPr lang="en-US" sz="1800" b="0" dirty="0">
                          <a:solidFill>
                            <a:srgbClr val="D4D4D4"/>
                          </a:solidFill>
                          <a:effectLst/>
                          <a:latin typeface="Fira Code" pitchFamily="1" charset="0"/>
                        </a:rPr>
                        <a:t>(x) </a:t>
                      </a:r>
                      <a:endParaRPr lang="en-US" sz="1800" b="0" dirty="0">
                        <a:solidFill>
                          <a:srgbClr val="D4D4D4"/>
                        </a:solidFill>
                        <a:effectLst/>
                        <a:latin typeface="Fira Code" pitchFamily="1" charset="0"/>
                      </a:endParaRPr>
                    </a:p>
                    <a:p>
                      <a:endParaRPr lang="en-US" sz="1800" b="0" dirty="0">
                        <a:solidFill>
                          <a:srgbClr val="D4D4D4"/>
                        </a:solidFill>
                        <a:effectLst/>
                        <a:latin typeface="Fira Code" pitchFamily="1" charset="0"/>
                      </a:endParaRPr>
                    </a:p>
                    <a:p>
                      <a:r>
                        <a:rPr lang="en-US" sz="1800" b="0" dirty="0">
                          <a:solidFill>
                            <a:srgbClr val="6A9955"/>
                          </a:solidFill>
                          <a:effectLst/>
                          <a:latin typeface="Fira Code" pitchFamily="1" charset="0"/>
                        </a:rPr>
                        <a:t>//Output: 5 </a:t>
                      </a:r>
                      <a:endParaRPr lang="en-US" sz="1800" b="0" dirty="0">
                        <a:solidFill>
                          <a:srgbClr val="6A9955"/>
                        </a:solidFill>
                        <a:effectLst/>
                        <a:latin typeface="Fira Code" pitchFamily="1" charset="0"/>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nSpc>
                          <a:spcPct val="150000"/>
                        </a:lnSpc>
                      </a:pPr>
                      <a:r>
                        <a:rPr lang="en-US" sz="1800" b="0" dirty="0">
                          <a:solidFill>
                            <a:srgbClr val="569CD6"/>
                          </a:solidFill>
                          <a:effectLst/>
                          <a:latin typeface="Fira Code" pitchFamily="1" charset="0"/>
                        </a:rPr>
                        <a:t>static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public</a:t>
                      </a:r>
                      <a:r>
                        <a:rPr lang="en-US" sz="1800" b="0" dirty="0">
                          <a:solidFill>
                            <a:srgbClr val="D4D4D4"/>
                          </a:solidFill>
                          <a:effectLst/>
                          <a:latin typeface="Fira Code" pitchFamily="1" charset="0"/>
                        </a:rPr>
                        <a:t> </a:t>
                      </a:r>
                      <a:r>
                        <a:rPr lang="en-US" sz="1800" b="0" dirty="0">
                          <a:solidFill>
                            <a:schemeClr val="accent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44546A"/>
                          </a:solidFill>
                          <a:effectLst/>
                          <a:latin typeface="Fira Code" pitchFamily="1" charset="0"/>
                        </a:rPr>
                        <a:t>Square</a:t>
                      </a:r>
                      <a:r>
                        <a:rPr lang="en-US" sz="1800" b="0" dirty="0">
                          <a:solidFill>
                            <a:srgbClr val="D4D4D4"/>
                          </a:solidFill>
                          <a:effectLst/>
                          <a:latin typeface="Fira Code" pitchFamily="1" charset="0"/>
                        </a:rPr>
                        <a:t>(</a:t>
                      </a:r>
                      <a:r>
                        <a:rPr lang="en-US" sz="1800" b="0" dirty="0">
                          <a:solidFill>
                            <a:srgbClr val="569CD6"/>
                          </a:solidFill>
                          <a:effectLst/>
                          <a:latin typeface="Fira Code" pitchFamily="1" charset="0"/>
                        </a:rPr>
                        <a:t>ref</a:t>
                      </a:r>
                      <a:r>
                        <a:rPr lang="en-US" sz="1800" dirty="0">
                          <a:solidFill>
                            <a:srgbClr val="D4D4D4"/>
                          </a:solidFill>
                          <a:latin typeface="Fira Code" pitchFamily="1" charset="0"/>
                        </a:rPr>
                        <a:t> </a:t>
                      </a:r>
                      <a:r>
                        <a:rPr lang="en-US" sz="1800" b="0" dirty="0">
                          <a:solidFill>
                            <a:srgbClr val="569CD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double</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result</a:t>
                      </a:r>
                      <a:r>
                        <a:rPr lang="en-US" sz="1800" b="0" dirty="0">
                          <a:solidFill>
                            <a:srgbClr val="D4D4D4"/>
                          </a:solidFill>
                          <a:effectLst/>
                          <a:latin typeface="Fira Code" pitchFamily="1" charset="0"/>
                        </a:rPr>
                        <a:t> =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 * </a:t>
                      </a:r>
                      <a:r>
                        <a:rPr lang="en-US" sz="1800" b="0" dirty="0">
                          <a:solidFill>
                            <a:srgbClr val="ED7D31"/>
                          </a:solidFill>
                          <a:effectLst/>
                          <a:latin typeface="Fira Code" pitchFamily="1" charset="0"/>
                        </a:rPr>
                        <a:t>number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a:solidFill>
                            <a:srgbClr val="C586C0"/>
                          </a:solidFill>
                          <a:effectLst/>
                          <a:latin typeface="Fira Code" pitchFamily="1" charset="0"/>
                        </a:rPr>
                        <a:t>return</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result</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4EC9B0"/>
                          </a:solidFill>
                          <a:effectLst/>
                          <a:latin typeface="Fira Code" pitchFamily="1" charset="0"/>
                        </a:rPr>
                        <a:t>    </a:t>
                      </a:r>
                      <a:r>
                        <a:rPr lang="en-US" sz="1800" b="0" dirty="0" err="1">
                          <a:solidFill>
                            <a:srgbClr val="4EC9B0"/>
                          </a:solidFill>
                          <a:effectLst/>
                          <a:latin typeface="Fira Code" pitchFamily="1" charset="0"/>
                        </a:rPr>
                        <a:t>Student</a:t>
                      </a:r>
                      <a:r>
                        <a:rPr lang="en-US" sz="1800" b="0" dirty="0" err="1">
                          <a:solidFill>
                            <a:srgbClr val="D4D4D4"/>
                          </a:solidFill>
                          <a:effectLst/>
                          <a:latin typeface="Fira Code" pitchFamily="1" charset="0"/>
                        </a:rPr>
                        <a:t>.</a:t>
                      </a:r>
                      <a:r>
                        <a:rPr lang="en-US" sz="1800" b="0" dirty="0" err="1">
                          <a:solidFill>
                            <a:srgbClr val="DCDCAA"/>
                          </a:solidFill>
                          <a:effectLst/>
                          <a:latin typeface="Fira Code" pitchFamily="1" charset="0"/>
                        </a:rPr>
                        <a:t>Square</a:t>
                      </a:r>
                      <a:r>
                        <a:rPr lang="en-US" sz="1800" b="0" dirty="0">
                          <a:solidFill>
                            <a:srgbClr val="D4D4D4"/>
                          </a:solidFill>
                          <a:effectLst/>
                          <a:latin typeface="Fira Code" pitchFamily="1" charset="0"/>
                        </a:rPr>
                        <a:t>(</a:t>
                      </a:r>
                      <a:r>
                        <a:rPr lang="en-US" sz="1800" b="0" dirty="0">
                          <a:solidFill>
                            <a:srgbClr val="569CD6"/>
                          </a:solidFill>
                          <a:effectLst/>
                          <a:latin typeface="Fira Code" pitchFamily="1" charset="0"/>
                        </a:rPr>
                        <a:t>ref </a:t>
                      </a:r>
                      <a:r>
                        <a:rPr lang="en-US" sz="1800" b="0" dirty="0">
                          <a:solidFill>
                            <a:srgbClr val="B5CEA8"/>
                          </a:solidFill>
                          <a:effectLst/>
                          <a:latin typeface="Fira Code" pitchFamily="1" charset="0"/>
                        </a:rPr>
                        <a:t>x</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it-IT" sz="1800" b="0" dirty="0">
                          <a:solidFill>
                            <a:srgbClr val="4EC9B0"/>
                          </a:solidFill>
                          <a:effectLst/>
                          <a:latin typeface="Fira Code" pitchFamily="1" charset="0"/>
                        </a:rPr>
                        <a:t>    </a:t>
                      </a:r>
                      <a:r>
                        <a:rPr lang="en-US" sz="1800" b="0" dirty="0" err="1">
                          <a:solidFill>
                            <a:srgbClr val="4EC9B0"/>
                          </a:solidFill>
                          <a:effectLst/>
                          <a:latin typeface="Fira Code" pitchFamily="1" charset="0"/>
                        </a:rPr>
                        <a:t>Console</a:t>
                      </a:r>
                      <a:r>
                        <a:rPr lang="en-US" sz="1800" b="0" dirty="0" err="1">
                          <a:solidFill>
                            <a:srgbClr val="D4D4D4"/>
                          </a:solidFill>
                          <a:effectLst/>
                          <a:latin typeface="Fira Code" pitchFamily="1" charset="0"/>
                        </a:rPr>
                        <a:t>.</a:t>
                      </a:r>
                      <a:r>
                        <a:rPr lang="en-US" sz="1800" b="0" dirty="0" err="1">
                          <a:solidFill>
                            <a:srgbClr val="DCDCAA"/>
                          </a:solidFill>
                          <a:effectLst/>
                          <a:latin typeface="Fira Code" pitchFamily="1" charset="0"/>
                        </a:rPr>
                        <a:t>WriteLine</a:t>
                      </a:r>
                      <a:r>
                        <a:rPr lang="en-US" sz="1800" b="0" dirty="0">
                          <a:solidFill>
                            <a:srgbClr val="D4D4D4"/>
                          </a:solidFill>
                          <a:effectLst/>
                          <a:latin typeface="Fira Code" pitchFamily="1" charset="0"/>
                        </a:rPr>
                        <a:t>(x) </a:t>
                      </a:r>
                      <a:endParaRPr lang="en-US" sz="1800" b="0" dirty="0">
                        <a:solidFill>
                          <a:srgbClr val="D4D4D4"/>
                        </a:solidFill>
                        <a:effectLst/>
                        <a:latin typeface="Fira Code" pitchFamily="1" charset="0"/>
                      </a:endParaRPr>
                    </a:p>
                    <a:p>
                      <a:endParaRPr lang="en-US" sz="1800" b="0" dirty="0">
                        <a:solidFill>
                          <a:srgbClr val="D4D4D4"/>
                        </a:solidFill>
                        <a:effectLst/>
                        <a:latin typeface="Fira Code" pitchFamily="1" charset="0"/>
                      </a:endParaRPr>
                    </a:p>
                    <a:p>
                      <a:r>
                        <a:rPr lang="en-US" sz="1800" b="0" dirty="0">
                          <a:solidFill>
                            <a:srgbClr val="6A9955"/>
                          </a:solidFill>
                          <a:effectLst/>
                          <a:latin typeface="Fira Code" pitchFamily="1" charset="0"/>
                        </a:rPr>
                        <a:t>//Output: 25 </a:t>
                      </a:r>
                      <a:endParaRPr lang="en-US" sz="1800" b="0" dirty="0">
                        <a:solidFill>
                          <a:srgbClr val="D4D4D4"/>
                        </a:solidFill>
                        <a:effectLst/>
                        <a:latin typeface="Fira Code" pitchFamily="1" charset="0"/>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2. OOP </a:t>
            </a:r>
            <a:r>
              <a:rPr lang="en-US" altLang="ko-KR" sz="5400"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trong</a:t>
            </a: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C#</a:t>
            </a:r>
            <a:endPar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1" name="TextBox 10"/>
          <p:cNvSpPr txBox="1"/>
          <p:nvPr/>
        </p:nvSpPr>
        <p:spPr>
          <a:xfrm>
            <a:off x="1686687" y="1757076"/>
            <a:ext cx="4949783"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OOP </a:t>
            </a:r>
            <a:r>
              <a:rPr lang="en-US" b="1" dirty="0" err="1">
                <a:latin typeface="Times New Roman" panose="02020603050405020304" pitchFamily="18" charset="0"/>
                <a:cs typeface="Times New Roman" panose="02020603050405020304" pitchFamily="18" charset="0"/>
              </a:rPr>
              <a:t>là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gì</a:t>
            </a:r>
            <a:r>
              <a:rPr lang="en-US"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endParaRPr lang="vi-VN" b="1"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OOP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Object Oriented Programming.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(Objects)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(Class)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Tx/>
              <a:buChar char="-"/>
            </a:pP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OOP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Encapsulation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thừa</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Inheritance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Polymorphism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trừu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Abstraction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pPr marL="285750" indent="-285750">
              <a:buFontTx/>
              <a:buChar char="-"/>
            </a:pPr>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820852" y="5677849"/>
            <a:ext cx="2453916" cy="513517"/>
          </a:xfrm>
          <a:prstGeom prst="rect">
            <a:avLst/>
          </a:prstGeom>
          <a:noFill/>
        </p:spPr>
        <p:txBody>
          <a:bodyPr wrap="square" rtlCol="0">
            <a:spAutoFit/>
          </a:bodyPr>
          <a:lstStyle/>
          <a:p>
            <a:endParaRPr lang="en-US" dirty="0"/>
          </a:p>
        </p:txBody>
      </p:sp>
      <p:pic>
        <p:nvPicPr>
          <p:cNvPr id="8212" name="Picture 20" descr="Why Object-Oriented Programming Matters - Apollo Technical LL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1929" y="1619916"/>
            <a:ext cx="5305425" cy="4086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3787575"/>
          </a:xfrm>
          <a:prstGeom prst="rect">
            <a:avLst/>
          </a:prstGeom>
        </p:spPr>
        <p:txBody>
          <a:bodyPr wrap="square">
            <a:spAutoFit/>
          </a:bodyPr>
          <a:lstStyle/>
          <a:p>
            <a:pPr>
              <a:lnSpc>
                <a:spcPct val="150000"/>
              </a:lnSpc>
            </a:pPr>
            <a:r>
              <a:rPr lang="ko-KR" altLang="en-US"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Object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OOP:</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(Object) bao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gồm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2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(Attribute):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tin,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vi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err="1">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hóa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đặc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tương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tự</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nhau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tập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cũng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bao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gồm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pic>
        <p:nvPicPr>
          <p:cNvPr id="9220" name="Picture 4" descr="Basic Concept of OO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2234" y="3934748"/>
            <a:ext cx="6881568" cy="2760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219284"/>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vi-VN" sz="1600" b="0" dirty="0">
                <a:solidFill>
                  <a:srgbClr val="D4D4D4"/>
                </a:solidFill>
                <a:effectLst/>
                <a:latin typeface="Fira Code" pitchFamily="1" charset="0"/>
              </a:rPr>
              <a:t>&lt;</a:t>
            </a:r>
            <a:r>
              <a:rPr lang="vi-VN" sz="1600" b="0" dirty="0">
                <a:solidFill>
                  <a:srgbClr val="9CDCFE"/>
                </a:solidFill>
                <a:effectLst/>
                <a:latin typeface="Fira Code" pitchFamily="1" charset="0"/>
              </a:rPr>
              <a:t>Access_Modifiers</a:t>
            </a:r>
            <a:r>
              <a:rPr lang="vi-VN" sz="1600" b="0" dirty="0">
                <a:solidFill>
                  <a:srgbClr val="D4D4D4"/>
                </a:solidFill>
                <a:effectLst/>
                <a:latin typeface="Fira Code" pitchFamily="1" charset="0"/>
              </a:rPr>
              <a:t>&gt; </a:t>
            </a:r>
            <a:r>
              <a:rPr lang="vi-VN" sz="1600" b="0" dirty="0">
                <a:solidFill>
                  <a:srgbClr val="569CD6"/>
                </a:solidFill>
                <a:effectLst/>
                <a:latin typeface="Fira Code" pitchFamily="1" charset="0"/>
              </a:rPr>
              <a:t>class</a:t>
            </a:r>
            <a:r>
              <a:rPr lang="vi-VN" sz="1600" b="0" dirty="0">
                <a:solidFill>
                  <a:srgbClr val="D4D4D4"/>
                </a:solidFill>
                <a:effectLst/>
                <a:latin typeface="Fira Code" pitchFamily="1" charset="0"/>
              </a:rPr>
              <a:t> </a:t>
            </a:r>
            <a:r>
              <a:rPr lang="vi-VN" sz="1600" b="0" dirty="0">
                <a:solidFill>
                  <a:srgbClr val="4EC9B0"/>
                </a:solidFill>
                <a:effectLst/>
                <a:latin typeface="Fira Code" pitchFamily="1" charset="0"/>
              </a:rPr>
              <a:t>Class_Name</a:t>
            </a:r>
            <a:r>
              <a:rPr lang="vi-VN" sz="1600" b="0" dirty="0">
                <a:solidFill>
                  <a:srgbClr val="D4D4D4"/>
                </a:solidFill>
                <a:effectLst/>
                <a:latin typeface="Fira Code" pitchFamily="1" charset="0"/>
              </a:rPr>
              <a:t> {</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khai báo các thành viên dữ  liệu (thuộc tính, biến trường dữ liệu)</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khai báo các thành viên  hàm (phương thức)</a:t>
            </a:r>
            <a:endParaRPr lang="vi-VN" sz="1600" b="0" dirty="0">
              <a:solidFill>
                <a:srgbClr val="D4D4D4"/>
              </a:solidFill>
              <a:effectLst/>
              <a:latin typeface="Fira Code" pitchFamily="1" charset="0"/>
            </a:endParaRPr>
          </a:p>
          <a:p>
            <a:pPr lvl="1"/>
            <a:r>
              <a:rPr lang="vi-VN"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Access_Modifiers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phạm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vi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bao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gồm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buFont typeface="Arial" panose="020B0604020202020204" pitchFamily="34" charset="0"/>
              <a:buChar char="•"/>
            </a:pPr>
            <a:r>
              <a:rPr lang="vi-VN" b="0" i="0" dirty="0">
                <a:solidFill>
                  <a:srgbClr val="3F51B5"/>
                </a:solidFill>
                <a:effectLst/>
                <a:latin typeface="+mj-lt"/>
              </a:rPr>
              <a:t>public</a:t>
            </a:r>
            <a:r>
              <a:rPr lang="vi-VN" b="0" i="0" dirty="0">
                <a:solidFill>
                  <a:srgbClr val="212529"/>
                </a:solidFill>
                <a:effectLst/>
                <a:latin typeface="+mj-lt"/>
              </a:rPr>
              <a:t> : không giới hạn phạm vi truy cập</a:t>
            </a:r>
            <a:endParaRPr lang="vi-VN" b="0" i="0" dirty="0">
              <a:solidFill>
                <a:srgbClr val="212529"/>
              </a:solidFill>
              <a:effectLst/>
              <a:latin typeface="+mj-lt"/>
            </a:endParaRPr>
          </a:p>
          <a:p>
            <a:pPr lvl="1">
              <a:buFont typeface="Arial" panose="020B0604020202020204" pitchFamily="34" charset="0"/>
              <a:buChar char="•"/>
            </a:pPr>
            <a:r>
              <a:rPr lang="vi-VN" b="0" i="0" dirty="0">
                <a:solidFill>
                  <a:srgbClr val="3F51B5"/>
                </a:solidFill>
                <a:effectLst/>
                <a:latin typeface="+mj-lt"/>
              </a:rPr>
              <a:t>protected</a:t>
            </a:r>
            <a:r>
              <a:rPr lang="vi-VN" b="0" i="0" dirty="0">
                <a:solidFill>
                  <a:srgbClr val="212529"/>
                </a:solidFill>
                <a:effectLst/>
                <a:latin typeface="+mj-lt"/>
              </a:rPr>
              <a:t> : chỉ truy cập trong nội bộ lớp hay các lớp kế thừa</a:t>
            </a:r>
            <a:endParaRPr lang="vi-VN" b="0" i="0" dirty="0">
              <a:solidFill>
                <a:srgbClr val="212529"/>
              </a:solidFill>
              <a:effectLst/>
              <a:latin typeface="+mj-lt"/>
            </a:endParaRPr>
          </a:p>
          <a:p>
            <a:pPr lvl="1">
              <a:buFont typeface="Arial" panose="020B0604020202020204" pitchFamily="34" charset="0"/>
              <a:buChar char="•"/>
            </a:pPr>
            <a:r>
              <a:rPr lang="vi-VN" b="0" i="0" dirty="0">
                <a:solidFill>
                  <a:srgbClr val="3F51B5"/>
                </a:solidFill>
                <a:effectLst/>
                <a:latin typeface="+mj-lt"/>
              </a:rPr>
              <a:t>private</a:t>
            </a:r>
            <a:r>
              <a:rPr lang="vi-VN" b="0" i="0" dirty="0">
                <a:solidFill>
                  <a:srgbClr val="212529"/>
                </a:solidFill>
                <a:effectLst/>
                <a:latin typeface="+mj-lt"/>
              </a:rPr>
              <a:t> : </a:t>
            </a:r>
            <a:r>
              <a:rPr lang="vi-VN" b="1" i="0" dirty="0">
                <a:solidFill>
                  <a:srgbClr val="212529"/>
                </a:solidFill>
                <a:effectLst/>
                <a:latin typeface="+mj-lt"/>
              </a:rPr>
              <a:t>(mặc định) </a:t>
            </a:r>
            <a:r>
              <a:rPr lang="vi-VN" b="0" i="0" dirty="0">
                <a:solidFill>
                  <a:srgbClr val="212529"/>
                </a:solidFill>
                <a:effectLst/>
                <a:latin typeface="+mj-lt"/>
              </a:rPr>
              <a:t>chỉ truy cập được từ các thành viên của lớp chứa nó</a:t>
            </a:r>
            <a:endParaRPr lang="vi-VN" b="0" i="0" dirty="0">
              <a:solidFill>
                <a:srgbClr val="212529"/>
              </a:solidFill>
              <a:effectLst/>
              <a:latin typeface="+mj-lt"/>
            </a:endParaRPr>
          </a:p>
          <a:p>
            <a:pPr lvl="1">
              <a:buFont typeface="Arial" panose="020B0604020202020204" pitchFamily="34" charset="0"/>
              <a:buChar char="•"/>
            </a:pPr>
            <a:r>
              <a:rPr lang="vi-VN" b="0" i="0" dirty="0">
                <a:solidFill>
                  <a:srgbClr val="3F51B5"/>
                </a:solidFill>
                <a:effectLst/>
                <a:latin typeface="+mj-lt"/>
              </a:rPr>
              <a:t>internal</a:t>
            </a:r>
            <a:r>
              <a:rPr lang="vi-VN" b="0" i="0" dirty="0">
                <a:solidFill>
                  <a:srgbClr val="212529"/>
                </a:solidFill>
                <a:effectLst/>
                <a:latin typeface="+mj-lt"/>
              </a:rPr>
              <a:t> : chỉ truy cập được trong cùng assembly (dll, exe)</a:t>
            </a:r>
            <a:endParaRPr lang="vi-VN" b="0" i="0" dirty="0">
              <a:solidFill>
                <a:srgbClr val="212529"/>
              </a:solidFill>
              <a:effectLst/>
              <a:latin typeface="+mj-lt"/>
            </a:endParaRPr>
          </a:p>
          <a:p>
            <a:pPr lvl="1">
              <a:buFont typeface="Arial" panose="020B0604020202020204" pitchFamily="34" charset="0"/>
              <a:buChar char="•"/>
            </a:pPr>
            <a:r>
              <a:rPr lang="vi-VN" b="0" i="0" dirty="0">
                <a:solidFill>
                  <a:srgbClr val="3F51B5"/>
                </a:solidFill>
                <a:effectLst/>
                <a:latin typeface="+mj-lt"/>
              </a:rPr>
              <a:t>protected internal</a:t>
            </a:r>
            <a:r>
              <a:rPr lang="vi-VN" b="0" i="0" dirty="0">
                <a:solidFill>
                  <a:srgbClr val="212529"/>
                </a:solidFill>
                <a:effectLst/>
                <a:latin typeface="+mj-lt"/>
              </a:rPr>
              <a:t>: truy cập được khi cùng assembly hoặc lớp kế thừa</a:t>
            </a:r>
            <a:endParaRPr lang="vi-VN" b="0" i="0" dirty="0">
              <a:solidFill>
                <a:srgbClr val="212529"/>
              </a:solidFill>
              <a:effectLst/>
              <a:latin typeface="+mj-lt"/>
            </a:endParaRPr>
          </a:p>
          <a:p>
            <a:pPr lvl="1">
              <a:buFont typeface="Arial" panose="020B0604020202020204" pitchFamily="34" charset="0"/>
              <a:buChar char="•"/>
            </a:pPr>
            <a:r>
              <a:rPr lang="vi-VN" b="0" i="0" dirty="0">
                <a:solidFill>
                  <a:srgbClr val="3F51B5"/>
                </a:solidFill>
                <a:effectLst/>
                <a:latin typeface="+mj-lt"/>
              </a:rPr>
              <a:t>private protected</a:t>
            </a:r>
            <a:r>
              <a:rPr lang="vi-VN" b="0" i="0" dirty="0">
                <a:solidFill>
                  <a:srgbClr val="212529"/>
                </a:solidFill>
                <a:effectLst/>
                <a:latin typeface="+mj-lt"/>
              </a:rPr>
              <a:t>: truy cập từ lớp chứa nó, lớp kế thừa nhưng phải cùng assembly</a:t>
            </a:r>
            <a:endParaRPr lang="vi-VN" b="0" i="0" dirty="0">
              <a:solidFill>
                <a:srgbClr val="212529"/>
              </a:solidFill>
              <a:effectLst/>
              <a:latin typeface="+mj-lt"/>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573227"/>
          </a:xfrm>
          <a:prstGeom prst="rect">
            <a:avLst/>
          </a:prstGeom>
        </p:spPr>
        <p:txBody>
          <a:bodyPr wrap="square">
            <a:spAutoFit/>
          </a:bodyPr>
          <a:lstStyle/>
          <a:p>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2"/>
            <a:r>
              <a:rPr lang="en-US" sz="1400" b="1"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class</a:t>
            </a:r>
            <a:r>
              <a:rPr lang="vi-VN" sz="1400" b="0" dirty="0">
                <a:solidFill>
                  <a:srgbClr val="D4D4D4"/>
                </a:solidFill>
                <a:effectLst/>
                <a:latin typeface="Fira Code" pitchFamily="1" charset="0"/>
              </a:rPr>
              <a:t> </a:t>
            </a:r>
            <a:r>
              <a:rPr lang="vi-VN" sz="1400" b="0" dirty="0">
                <a:solidFill>
                  <a:srgbClr val="4EC9B0"/>
                </a:solidFill>
                <a:effectLst/>
                <a:latin typeface="Fira Code" pitchFamily="1" charset="0"/>
              </a:rPr>
              <a:t>Pokemon</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Pokemon name: Pikachu, Charmander, Bulbasaur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private</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string</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name</a:t>
            </a:r>
            <a:r>
              <a:rPr lang="vi-VN" sz="1400" b="0" dirty="0">
                <a:solidFill>
                  <a:srgbClr val="D4D4D4"/>
                </a:solidFill>
                <a:effectLst/>
                <a:latin typeface="Fira Code" pitchFamily="1" charset="0"/>
              </a:rPr>
              <a:t> = </a:t>
            </a:r>
            <a:r>
              <a:rPr lang="vi-VN" sz="1400" b="0" dirty="0">
                <a:solidFill>
                  <a:srgbClr val="CE9178"/>
                </a:solidFill>
                <a:effectLst/>
                <a:latin typeface="Fira Code" pitchFamily="1" charset="0"/>
              </a:rPr>
              <a:t>"</a:t>
            </a:r>
            <a:r>
              <a:rPr lang="vi-VN" sz="1400" b="0" dirty="0">
                <a:solidFill>
                  <a:srgbClr val="ED6D62"/>
                </a:solidFill>
                <a:effectLst/>
                <a:latin typeface="Fira Code" pitchFamily="1" charset="0"/>
              </a:rPr>
              <a:t>Charmander</a:t>
            </a:r>
            <a:r>
              <a:rPr lang="vi-VN" sz="1400" b="0" dirty="0">
                <a:solidFill>
                  <a:srgbClr val="CE9178"/>
                </a:solidFill>
                <a:effectLst/>
                <a:latin typeface="Fira Code" pitchFamily="1" charset="0"/>
              </a:rPr>
              <a:t>"</a:t>
            </a:r>
            <a:r>
              <a:rPr lang="vi-VN" sz="1400" b="0" dirty="0">
                <a:solidFill>
                  <a:srgbClr val="D4D4D4"/>
                </a:solidFill>
                <a:effectLst/>
                <a:latin typeface="Fira Code" pitchFamily="1" charset="0"/>
              </a:rPr>
              <a:t>;</a:t>
            </a:r>
            <a:br>
              <a:rPr lang="vi-VN" sz="1400" b="0" dirty="0">
                <a:solidFill>
                  <a:srgbClr val="D4D4D4"/>
                </a:solidFill>
                <a:effectLst/>
                <a:latin typeface="Fira Code" pitchFamily="1" charset="0"/>
              </a:rPr>
            </a:b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private</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int</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damage</a:t>
            </a:r>
            <a:r>
              <a:rPr lang="vi-VN" sz="1400" b="0" dirty="0">
                <a:solidFill>
                  <a:srgbClr val="D4D4D4"/>
                </a:solidFill>
                <a:effectLst/>
                <a:latin typeface="Fira Code" pitchFamily="1" charset="0"/>
              </a:rPr>
              <a:t> = </a:t>
            </a:r>
            <a:r>
              <a:rPr lang="vi-VN" sz="1400" b="0" dirty="0">
                <a:solidFill>
                  <a:srgbClr val="B5CEA8"/>
                </a:solidFill>
                <a:effectLst/>
                <a:latin typeface="Fira Code" pitchFamily="1" charset="0"/>
              </a:rPr>
              <a:t>1</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Constructor</a:t>
            </a:r>
            <a:r>
              <a:rPr lang="en-US" sz="1400" b="0" dirty="0">
                <a:solidFill>
                  <a:srgbClr val="6A9955"/>
                </a:solidFill>
                <a:effectLst/>
                <a:latin typeface="Fira Code" pitchFamily="1" charset="0"/>
              </a:rPr>
              <a:t> no parameter</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4EC9B0"/>
                </a:solidFill>
                <a:effectLst/>
                <a:latin typeface="Fira Code" pitchFamily="1" charset="0"/>
              </a:rPr>
              <a:t>Pokemon</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Constructor</a:t>
            </a:r>
            <a:r>
              <a:rPr lang="en-US" sz="1400" b="0" dirty="0">
                <a:solidFill>
                  <a:srgbClr val="6A9955"/>
                </a:solidFill>
                <a:effectLst/>
                <a:latin typeface="Fira Code" pitchFamily="1" charset="0"/>
              </a:rPr>
              <a:t> with parameter</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4EC9B0"/>
                </a:solidFill>
                <a:effectLst/>
                <a:latin typeface="Fira Code" pitchFamily="1" charset="0"/>
              </a:rPr>
              <a:t>Pokemon</a:t>
            </a:r>
            <a:r>
              <a:rPr lang="vi-VN" sz="1400" b="0" dirty="0">
                <a:solidFill>
                  <a:srgbClr val="D4D4D4"/>
                </a:solidFill>
                <a:effectLst/>
                <a:latin typeface="Fira Code" pitchFamily="1" charset="0"/>
              </a:rPr>
              <a:t>(</a:t>
            </a:r>
            <a:r>
              <a:rPr lang="vi-VN" sz="1400" b="0" dirty="0">
                <a:solidFill>
                  <a:srgbClr val="569CD6"/>
                </a:solidFill>
                <a:effectLst/>
                <a:latin typeface="Fira Code" pitchFamily="1" charset="0"/>
              </a:rPr>
              <a:t>string</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name</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int</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damage</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this</a:t>
            </a:r>
            <a:r>
              <a:rPr lang="vi-VN" sz="1400" b="0" dirty="0">
                <a:solidFill>
                  <a:srgbClr val="D4D4D4"/>
                </a:solidFill>
                <a:effectLst/>
                <a:latin typeface="Fira Code" pitchFamily="1" charset="0"/>
              </a:rPr>
              <a:t>.</a:t>
            </a:r>
            <a:r>
              <a:rPr lang="vi-VN" sz="1400" b="0" dirty="0">
                <a:solidFill>
                  <a:srgbClr val="9CDCFE"/>
                </a:solidFill>
                <a:effectLst/>
                <a:latin typeface="Fira Code" pitchFamily="1" charset="0"/>
              </a:rPr>
              <a:t>name</a:t>
            </a:r>
            <a:r>
              <a:rPr lang="vi-VN" sz="1400" b="0" dirty="0">
                <a:solidFill>
                  <a:srgbClr val="D4D4D4"/>
                </a:solidFill>
                <a:effectLst/>
                <a:latin typeface="Fira Code" pitchFamily="1" charset="0"/>
              </a:rPr>
              <a:t>  = </a:t>
            </a:r>
            <a:r>
              <a:rPr lang="vi-VN" sz="1400" b="0" dirty="0">
                <a:solidFill>
                  <a:srgbClr val="9CDCFE"/>
                </a:solidFill>
                <a:effectLst/>
                <a:latin typeface="Fira Code" pitchFamily="1" charset="0"/>
              </a:rPr>
              <a:t>name</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FFC000"/>
                </a:solidFill>
                <a:effectLst/>
                <a:latin typeface="Fira Code" pitchFamily="1" charset="0"/>
              </a:rPr>
              <a:t>Attack</a:t>
            </a:r>
            <a:r>
              <a:rPr lang="vi-VN" sz="1400" b="0" dirty="0">
                <a:solidFill>
                  <a:srgbClr val="D4D4D4"/>
                </a:solidFill>
                <a:effectLst/>
                <a:latin typeface="Fira Code" pitchFamily="1" charset="0"/>
              </a:rPr>
              <a:t>(</a:t>
            </a:r>
            <a:r>
              <a:rPr lang="vi-VN" sz="1400" b="0" dirty="0">
                <a:solidFill>
                  <a:srgbClr val="9CDCFE"/>
                </a:solidFill>
                <a:effectLst/>
                <a:latin typeface="Fira Code" pitchFamily="1" charset="0"/>
              </a:rPr>
              <a:t>damage</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///Method Attack</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void</a:t>
            </a:r>
            <a:r>
              <a:rPr lang="vi-VN" sz="1400" b="0" dirty="0">
                <a:solidFill>
                  <a:srgbClr val="D4D4D4"/>
                </a:solidFill>
                <a:effectLst/>
                <a:latin typeface="Fira Code" pitchFamily="1" charset="0"/>
              </a:rPr>
              <a:t> </a:t>
            </a:r>
            <a:r>
              <a:rPr lang="vi-VN" sz="1400" b="0" dirty="0">
                <a:solidFill>
                  <a:srgbClr val="FFC000"/>
                </a:solidFill>
                <a:effectLst/>
                <a:latin typeface="Fira Code" pitchFamily="1" charset="0"/>
              </a:rPr>
              <a:t>Attack</a:t>
            </a:r>
            <a:r>
              <a:rPr lang="vi-VN" sz="1400" b="0" dirty="0">
                <a:solidFill>
                  <a:srgbClr val="D4D4D4"/>
                </a:solidFill>
                <a:effectLst/>
                <a:latin typeface="Fira Code" pitchFamily="1" charset="0"/>
              </a:rPr>
              <a:t>(</a:t>
            </a:r>
            <a:r>
              <a:rPr lang="vi-VN" sz="1400" b="0" dirty="0">
                <a:solidFill>
                  <a:srgbClr val="569CD6"/>
                </a:solidFill>
                <a:effectLst/>
                <a:latin typeface="Fira Code" pitchFamily="1" charset="0"/>
              </a:rPr>
              <a:t>int</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mucdo</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this</a:t>
            </a:r>
            <a:r>
              <a:rPr lang="vi-VN" sz="1400" b="0" dirty="0">
                <a:solidFill>
                  <a:srgbClr val="D4D4D4"/>
                </a:solidFill>
                <a:effectLst/>
                <a:latin typeface="Fira Code" pitchFamily="1" charset="0"/>
              </a:rPr>
              <a:t>.</a:t>
            </a:r>
            <a:r>
              <a:rPr lang="vi-VN" sz="1400" b="0" dirty="0">
                <a:solidFill>
                  <a:srgbClr val="9CDCFE"/>
                </a:solidFill>
                <a:effectLst/>
                <a:latin typeface="Fira Code" pitchFamily="1" charset="0"/>
              </a:rPr>
              <a:t>damage</a:t>
            </a:r>
            <a:r>
              <a:rPr lang="vi-VN" sz="1400" b="0" dirty="0">
                <a:solidFill>
                  <a:srgbClr val="D4D4D4"/>
                </a:solidFill>
                <a:effectLst/>
                <a:latin typeface="Fira Code" pitchFamily="1" charset="0"/>
              </a:rPr>
              <a:t> = </a:t>
            </a:r>
            <a:r>
              <a:rPr lang="vi-VN" sz="1400" b="0" dirty="0">
                <a:solidFill>
                  <a:srgbClr val="9CDCFE"/>
                </a:solidFill>
                <a:effectLst/>
                <a:latin typeface="Fira Code" pitchFamily="1" charset="0"/>
              </a:rPr>
              <a:t>mucdo</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lvl="2"/>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a:lnSpc>
                <a:spcPct val="150000"/>
              </a:lnSpc>
            </a:pP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b="0" dirty="0">
              <a:solidFill>
                <a:srgbClr val="D4D4D4"/>
              </a:solidFill>
              <a:effectLst/>
              <a:latin typeface="Fira Code" pitchFamily="1" charset="0"/>
            </a:endParaRPr>
          </a:p>
          <a:p>
            <a:r>
              <a:rPr lang="en-US" b="0" dirty="0">
                <a:solidFill>
                  <a:srgbClr val="0E161F"/>
                </a:solidFill>
                <a:effectLst/>
                <a:latin typeface="Times New Roman" panose="02020603050405020304" pitchFamily="18" charset="0"/>
                <a:cs typeface="Times New Roman" panose="02020603050405020304" pitchFamily="18" charset="0"/>
              </a:rPr>
              <a:t>   </a:t>
            </a: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7804059"/>
          </a:xfrm>
          <a:prstGeom prst="rect">
            <a:avLst/>
          </a:prstGeom>
        </p:spPr>
        <p:txBody>
          <a:bodyPr wrap="square">
            <a:spAutoFit/>
          </a:bodyPr>
          <a:lstStyle/>
          <a:p>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Chú</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latin typeface="Times New Roman" panose="02020603050405020304" pitchFamily="18" charset="0"/>
                <a:ea typeface="나눔바른고딕" panose="020B0603020101020101" pitchFamily="50" charset="-127"/>
                <a:cs typeface="Times New Roman" panose="02020603050405020304" pitchFamily="18" charset="0"/>
              </a:rPr>
              <a:t>giải</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lvl="2"/>
            <a:r>
              <a:rPr lang="vi-VN" sz="1600" b="0" dirty="0">
                <a:solidFill>
                  <a:srgbClr val="569CD6"/>
                </a:solidFill>
                <a:effectLst/>
                <a:latin typeface="Fira Code" pitchFamily="1" charset="0"/>
              </a:rPr>
              <a:t>private</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string</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name</a:t>
            </a:r>
            <a:r>
              <a:rPr lang="vi-VN" sz="1600" b="0" dirty="0">
                <a:solidFill>
                  <a:srgbClr val="D4D4D4"/>
                </a:solidFill>
                <a:effectLst/>
                <a:latin typeface="Fira Code" pitchFamily="1" charset="0"/>
              </a:rPr>
              <a:t> = </a:t>
            </a:r>
            <a:r>
              <a:rPr lang="vi-VN" sz="1600" b="0" dirty="0">
                <a:solidFill>
                  <a:srgbClr val="CE9178"/>
                </a:solidFill>
                <a:effectLst/>
                <a:latin typeface="Fira Code" pitchFamily="1" charset="0"/>
              </a:rPr>
              <a:t>"</a:t>
            </a:r>
            <a:r>
              <a:rPr lang="vi-VN" sz="1600" b="0" dirty="0">
                <a:solidFill>
                  <a:srgbClr val="ED6D62"/>
                </a:solidFill>
                <a:effectLst/>
                <a:latin typeface="Fira Code" pitchFamily="1" charset="0"/>
              </a:rPr>
              <a:t>Charmander</a:t>
            </a:r>
            <a:r>
              <a:rPr lang="vi-VN" sz="1600" b="0" dirty="0">
                <a:solidFill>
                  <a:srgbClr val="CE9178"/>
                </a:solidFill>
                <a:effectLst/>
                <a:latin typeface="Fira Code" pitchFamily="1" charset="0"/>
              </a:rPr>
              <a:t>"</a:t>
            </a:r>
            <a:r>
              <a:rPr lang="vi-VN" sz="1600" b="0" dirty="0">
                <a:solidFill>
                  <a:srgbClr val="D4D4D4"/>
                </a:solidFill>
                <a:effectLst/>
                <a:latin typeface="Fira Code" pitchFamily="1" charset="0"/>
              </a:rPr>
              <a:t>;</a:t>
            </a:r>
            <a:endParaRPr lang="en-US" sz="1600" dirty="0">
              <a:solidFill>
                <a:srgbClr val="D4D4D4"/>
              </a:solidFill>
              <a:latin typeface="Fira Code" pitchFamily="1" charset="0"/>
            </a:endParaRPr>
          </a:p>
          <a:p>
            <a:pPr lvl="2"/>
            <a:r>
              <a:rPr lang="vi-VN" sz="1600" b="0" dirty="0">
                <a:solidFill>
                  <a:srgbClr val="569CD6"/>
                </a:solidFill>
                <a:effectLst/>
                <a:latin typeface="Fira Code" pitchFamily="1" charset="0"/>
              </a:rPr>
              <a:t>private</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int</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damage</a:t>
            </a:r>
            <a:r>
              <a:rPr lang="vi-VN" sz="1600" b="0" dirty="0">
                <a:solidFill>
                  <a:srgbClr val="D4D4D4"/>
                </a:solidFill>
                <a:effectLst/>
                <a:latin typeface="Fira Code" pitchFamily="1" charset="0"/>
              </a:rPr>
              <a:t> = </a:t>
            </a:r>
            <a:r>
              <a:rPr lang="vi-VN" sz="1600" b="0" dirty="0">
                <a:solidFill>
                  <a:srgbClr val="B5CEA8"/>
                </a:solidFill>
                <a:effectLst/>
                <a:latin typeface="Fira Code" pitchFamily="1" charset="0"/>
              </a:rPr>
              <a:t>1</a:t>
            </a:r>
            <a:r>
              <a:rPr lang="vi-VN" sz="1600" b="0" dirty="0">
                <a:solidFill>
                  <a:srgbClr val="D4D4D4"/>
                </a:solidFill>
                <a:effectLst/>
                <a:latin typeface="Fira Code" pitchFamily="1" charset="0"/>
              </a:rPr>
              <a:t>;</a:t>
            </a:r>
            <a:endPar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a:t>
            </a:r>
            <a:r>
              <a:rPr lang="vi-VN" sz="1600" b="0" dirty="0">
                <a:solidFill>
                  <a:srgbClr val="9CDCFE"/>
                </a:solidFill>
                <a:effectLst/>
                <a:latin typeface="Fira Code" pitchFamily="1" charset="0"/>
              </a:rPr>
              <a:t>name</a:t>
            </a:r>
            <a:r>
              <a:rPr lang="en-US" sz="1600" b="0" dirty="0">
                <a:effectLst/>
                <a:latin typeface="Felix Titling" panose="04060505060202020A04" pitchFamily="82" charset="0"/>
                <a:cs typeface="Times New Roman" panose="02020603050405020304" pitchFamily="18" charset="0"/>
              </a:rPr>
              <a:t>,</a:t>
            </a:r>
            <a:r>
              <a:rPr lang="en-US" sz="1600" b="0" dirty="0">
                <a:solidFill>
                  <a:srgbClr val="9CDCFE"/>
                </a:solidFill>
                <a:effectLst/>
                <a:latin typeface="Fira Code" pitchFamily="1" charset="0"/>
              </a:rPr>
              <a:t> damage </a:t>
            </a:r>
            <a:r>
              <a:rPr lang="en-US" sz="1600" b="0" dirty="0" err="1">
                <a:effectLst/>
                <a:latin typeface="Times New Roman" panose="02020603050405020304" pitchFamily="18" charset="0"/>
                <a:cs typeface="Times New Roman" panose="02020603050405020304" pitchFamily="18" charset="0"/>
              </a:rPr>
              <a:t>là</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hai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thuộc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tính</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của</a:t>
            </a:r>
            <a:r>
              <a:rPr lang="en-US" sz="1600" b="0" dirty="0">
                <a:effectLst/>
                <a:latin typeface="Times New Roman" panose="02020603050405020304" pitchFamily="18" charset="0"/>
                <a:cs typeface="Times New Roman" panose="02020603050405020304" pitchFamily="18" charset="0"/>
              </a:rPr>
              <a:t> class </a:t>
            </a:r>
            <a:r>
              <a:rPr lang="en-US" sz="1600" b="0" dirty="0" err="1">
                <a:solidFill>
                  <a:srgbClr val="4EC9B0"/>
                </a:solidFill>
                <a:effectLst/>
                <a:latin typeface="Fira Code" pitchFamily="1" charset="0"/>
              </a:rPr>
              <a:t>Pokemon</a:t>
            </a:r>
            <a:r>
              <a:rPr lang="en-US" sz="1600" dirty="0">
                <a:latin typeface="Times New Roman" panose="02020603050405020304" pitchFamily="18" charset="0"/>
                <a:cs typeface="Times New Roman" panose="02020603050405020304" pitchFamily="18" charset="0"/>
              </a:rPr>
              <a:t>, private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phạm</a:t>
            </a:r>
            <a:r>
              <a:rPr lang="en-US" sz="1600" dirty="0">
                <a:latin typeface="Times New Roman" panose="02020603050405020304" pitchFamily="18" charset="0"/>
                <a:cs typeface="Times New Roman" panose="02020603050405020304" pitchFamily="18" charset="0"/>
              </a:rPr>
              <a:t> vi </a:t>
            </a:r>
            <a:r>
              <a:rPr lang="en-US" sz="1600" dirty="0" err="1">
                <a:latin typeface="Times New Roman" panose="02020603050405020304" pitchFamily="18" charset="0"/>
                <a:cs typeface="Times New Roman" panose="02020603050405020304" pitchFamily="18" charset="0"/>
              </a:rPr>
              <a:t>truy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cập</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vi-VN" sz="1600" b="0" dirty="0">
                <a:solidFill>
                  <a:srgbClr val="569CD6"/>
                </a:solidFill>
                <a:effectLst/>
                <a:latin typeface="Fira Code" pitchFamily="1" charset="0"/>
              </a:rPr>
              <a:t>private</a:t>
            </a:r>
            <a:r>
              <a:rPr lang="en-US" sz="1600" b="0" dirty="0">
                <a:solidFill>
                  <a:srgbClr val="569CD6"/>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nghĩ</a:t>
            </a:r>
            <a:r>
              <a:rPr lang="en-US" sz="1600" dirty="0">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a </a:t>
            </a:r>
            <a:r>
              <a:rPr lang="en-US" sz="1600" b="0" dirty="0" err="1">
                <a:effectLst/>
                <a:latin typeface="Times New Roman" panose="02020603050405020304" pitchFamily="18" charset="0"/>
                <a:cs typeface="Times New Roman" panose="02020603050405020304" pitchFamily="18" charset="0"/>
              </a:rPr>
              <a:t>là</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hai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thuộc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tính</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này</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chỉ</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được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phép</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truy</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cập</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trong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phạm</a:t>
            </a:r>
            <a:r>
              <a:rPr lang="en-US" sz="1600" b="0" dirty="0">
                <a:effectLst/>
                <a:latin typeface="Times New Roman" panose="02020603050405020304" pitchFamily="18" charset="0"/>
                <a:cs typeface="Times New Roman" panose="02020603050405020304" pitchFamily="18" charset="0"/>
              </a:rPr>
              <a:t> vi class</a:t>
            </a:r>
            <a:r>
              <a:rPr lang="en-US" sz="1600" b="0" dirty="0">
                <a:solidFill>
                  <a:srgbClr val="569CD6"/>
                </a:solidFill>
                <a:effectLst/>
                <a:latin typeface="Fira Code" pitchFamily="1" charset="0"/>
              </a:rPr>
              <a:t> </a:t>
            </a:r>
            <a:r>
              <a:rPr lang="en-US" sz="1600" b="0" dirty="0" err="1">
                <a:solidFill>
                  <a:srgbClr val="4EC9B0"/>
                </a:solidFill>
                <a:effectLst/>
                <a:latin typeface="Fira Code" pitchFamily="1" charset="0"/>
              </a:rPr>
              <a:t>Pokemon</a:t>
            </a:r>
            <a:r>
              <a:rPr lang="en-US" sz="1600" dirty="0">
                <a:latin typeface="Times New Roman" panose="02020603050405020304" pitchFamily="18" charset="0"/>
                <a:ea typeface="Tahoma" panose="020B0604030504040204" pitchFamily="34" charset="0"/>
                <a:cs typeface="Times New Roman" panose="02020603050405020304" pitchFamily="18" charset="0"/>
              </a:rPr>
              <a:t>, ở </a:t>
            </a:r>
            <a:r>
              <a:rPr lang="en-US" sz="1600" dirty="0" err="1">
                <a:latin typeface="Times New Roman" panose="02020603050405020304" pitchFamily="18" charset="0"/>
                <a:ea typeface="Tahoma" panose="020B0604030504040204" pitchFamily="34" charset="0"/>
                <a:cs typeface="Times New Roman" panose="02020603050405020304" pitchFamily="18" charset="0"/>
              </a:rPr>
              <a:t>trên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hai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thuộc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tính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này</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được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gán</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giá</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trị</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mặc</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định</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khi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khởi</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tạo</a:t>
            </a:r>
            <a:r>
              <a:rPr lang="en-US" sz="1600" dirty="0">
                <a:latin typeface="Times New Roman" panose="02020603050405020304" pitchFamily="18" charset="0"/>
                <a:ea typeface="Tahoma" panose="020B0604030504040204" pitchFamily="34" charset="0"/>
                <a:cs typeface="Times New Roman" panose="02020603050405020304" pitchFamily="18" charset="0"/>
              </a:rPr>
              <a:t>.</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endParaRPr lang="en-US" sz="1600" dirty="0">
              <a:latin typeface="Tempus Sans ITC" panose="04020404030D07020202" pitchFamily="82" charset="0"/>
              <a:ea typeface="Tahoma" panose="020B0604030504040204" pitchFamily="34" charset="0"/>
              <a:cs typeface="Tahoma" panose="020B0604030504040204" pitchFamily="34" charset="0"/>
            </a:endParaRPr>
          </a:p>
          <a:p>
            <a:r>
              <a:rPr lang="en-US" sz="1600" b="0" dirty="0">
                <a:effectLst/>
                <a:latin typeface="Times New Roman" panose="02020603050405020304" pitchFamily="18" charset="0"/>
                <a:cs typeface="Times New Roman" panose="02020603050405020304" pitchFamily="18" charset="0"/>
              </a:rPr>
              <a:t>Ta </a:t>
            </a:r>
            <a:r>
              <a:rPr lang="en-US" sz="1600" b="0" dirty="0" err="1">
                <a:effectLst/>
                <a:latin typeface="Times New Roman" panose="02020603050405020304" pitchFamily="18" charset="0"/>
                <a:cs typeface="Times New Roman" panose="02020603050405020304" pitchFamily="18" charset="0"/>
              </a:rPr>
              <a:t>có</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thể</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truy</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cập</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hoặc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gán</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giá</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trị</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cho</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thuộc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tính</a:t>
            </a:r>
            <a:r>
              <a:rPr lang="en-US" sz="1600" b="0" dirty="0">
                <a:effectLst/>
                <a:latin typeface="Times New Roman" panose="02020603050405020304" pitchFamily="18" charset="0"/>
                <a:cs typeface="Times New Roman" panose="02020603050405020304" pitchFamily="18" charset="0"/>
              </a:rPr>
              <a:t> class </a:t>
            </a:r>
            <a:r>
              <a:rPr lang="en-US" sz="1600" b="0" dirty="0" err="1">
                <a:effectLst/>
                <a:latin typeface="Times New Roman" panose="02020603050405020304" pitchFamily="18" charset="0"/>
                <a:cs typeface="Times New Roman" panose="02020603050405020304" pitchFamily="18" charset="0"/>
              </a:rPr>
              <a:t>thông</a:t>
            </a:r>
            <a:r>
              <a:rPr lang="en-US" sz="1600" b="0" dirty="0">
                <a:effectLst/>
                <a:latin typeface="Times New Roman" panose="02020603050405020304" pitchFamily="18" charset="0"/>
                <a:cs typeface="Times New Roman" panose="02020603050405020304" pitchFamily="18" charset="0"/>
              </a:rPr>
              <a:t> qua </a:t>
            </a:r>
            <a:r>
              <a:rPr lang="en-US" sz="1600" b="1" dirty="0">
                <a:effectLst/>
                <a:latin typeface="Times New Roman" panose="02020603050405020304" pitchFamily="18" charset="0"/>
                <a:cs typeface="Times New Roman" panose="02020603050405020304" pitchFamily="18" charset="0"/>
              </a:rPr>
              <a:t>getter</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và</a:t>
            </a:r>
            <a:r>
              <a:rPr lang="en-US" sz="1600" b="0" dirty="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setter</a:t>
            </a:r>
            <a:endParaRPr lang="en-US" sz="1600" b="0" dirty="0">
              <a:effectLst/>
              <a:latin typeface="Times New Roman" panose="02020603050405020304" pitchFamily="18" charset="0"/>
              <a:cs typeface="Times New Roman" panose="02020603050405020304" pitchFamily="18" charset="0"/>
            </a:endParaRPr>
          </a:p>
          <a:p>
            <a:endParaRPr lang="en-US" sz="1600" b="0" dirty="0">
              <a:effectLst/>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   VD: </a:t>
            </a:r>
            <a:endParaRPr lang="en-US" sz="1600" dirty="0">
              <a:latin typeface="Times New Roman" panose="02020603050405020304" pitchFamily="18" charset="0"/>
              <a:cs typeface="Times New Roman" panose="02020603050405020304" pitchFamily="18" charset="0"/>
            </a:endParaRPr>
          </a:p>
          <a:p>
            <a:r>
              <a:rPr lang="en-US" sz="1600" dirty="0">
                <a:solidFill>
                  <a:srgbClr val="569CD6"/>
                </a:solidFill>
                <a:latin typeface="Fira Code" pitchFamily="1" charset="0"/>
              </a:rPr>
              <a:t>   </a:t>
            </a:r>
            <a:r>
              <a:rPr lang="vi-VN" sz="1600" b="0" dirty="0">
                <a:solidFill>
                  <a:srgbClr val="569CD6"/>
                </a:solidFill>
                <a:effectLst/>
                <a:latin typeface="Fira Code" pitchFamily="1" charset="0"/>
              </a:rPr>
              <a:t>private</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string</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name </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get;</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set;</a:t>
            </a:r>
            <a:r>
              <a:rPr lang="vi-VN" sz="1600" b="0" dirty="0">
                <a:solidFill>
                  <a:srgbClr val="D4D4D4"/>
                </a:solidFill>
                <a:effectLst/>
                <a:latin typeface="Fira Code" pitchFamily="1" charset="0"/>
              </a:rPr>
              <a:t> }</a:t>
            </a:r>
            <a:br>
              <a:rPr lang="vi-VN" sz="1600" b="0" dirty="0">
                <a:solidFill>
                  <a:srgbClr val="D4D4D4"/>
                </a:solidFill>
                <a:effectLst/>
                <a:latin typeface="Fira Code" pitchFamily="1" charset="0"/>
              </a:rPr>
            </a:b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public</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string</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_nam</a:t>
            </a:r>
            <a:r>
              <a:rPr lang="vi-VN" sz="1600" b="0" dirty="0">
                <a:solidFill>
                  <a:srgbClr val="D4D4D4"/>
                </a:solidFill>
                <a:effectLst/>
                <a:latin typeface="Fira Code" pitchFamily="1" charset="0"/>
              </a:rPr>
              <a:t>e   </a:t>
            </a:r>
            <a:r>
              <a:rPr lang="vi-VN" sz="1600" b="0" dirty="0">
                <a:solidFill>
                  <a:srgbClr val="6A9955"/>
                </a:solidFill>
                <a:effectLst/>
                <a:latin typeface="Fira Code" pitchFamily="1" charset="0"/>
              </a:rPr>
              <a:t> // the Name property</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get</a:t>
            </a:r>
            <a:r>
              <a:rPr lang="vi-VN" sz="1600" b="0" dirty="0">
                <a:solidFill>
                  <a:srgbClr val="D4D4D4"/>
                </a:solidFill>
                <a:effectLst/>
                <a:latin typeface="Fira Code" pitchFamily="1" charset="0"/>
              </a:rPr>
              <a:t> =&gt; </a:t>
            </a:r>
            <a:r>
              <a:rPr lang="vi-VN" sz="1600" b="0" dirty="0">
                <a:solidFill>
                  <a:srgbClr val="9CDCFE"/>
                </a:solidFill>
                <a:effectLst/>
                <a:latin typeface="Fira Code" pitchFamily="1" charset="0"/>
              </a:rPr>
              <a:t>name;</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set</a:t>
            </a:r>
            <a:r>
              <a:rPr lang="vi-VN" sz="1600" b="0" dirty="0">
                <a:solidFill>
                  <a:srgbClr val="D4D4D4"/>
                </a:solidFill>
                <a:effectLst/>
                <a:latin typeface="Fira Code" pitchFamily="1" charset="0"/>
              </a:rPr>
              <a:t> =&gt; </a:t>
            </a:r>
            <a:r>
              <a:rPr lang="vi-VN" sz="1600" b="0" dirty="0">
                <a:solidFill>
                  <a:srgbClr val="9CDCFE"/>
                </a:solidFill>
                <a:effectLst/>
                <a:latin typeface="Fira Code" pitchFamily="1" charset="0"/>
              </a:rPr>
              <a:t>name </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v</a:t>
            </a:r>
            <a:r>
              <a:rPr lang="vi-VN" sz="1600" b="0" dirty="0">
                <a:solidFill>
                  <a:srgbClr val="569CD6"/>
                </a:solidFill>
                <a:effectLst/>
                <a:latin typeface="Fira Code" pitchFamily="1" charset="0"/>
              </a:rPr>
              <a:t>alue;</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vi-VN" sz="1600" b="0" dirty="0">
              <a:solidFill>
                <a:srgbClr val="D4D4D4"/>
              </a:solidFill>
              <a:effectLst/>
              <a:latin typeface="Fira Code" pitchFamily="1" charset="0"/>
            </a:endParaRPr>
          </a:p>
          <a:p>
            <a:r>
              <a:rPr lang="en-US" sz="1600" dirty="0">
                <a:solidFill>
                  <a:srgbClr val="D4D4D4"/>
                </a:solidFill>
                <a:latin typeface="Fira Code" pitchFamily="1" charset="0"/>
              </a:rPr>
              <a:t> </a:t>
            </a:r>
            <a:r>
              <a:rPr lang="en-US" sz="1600" dirty="0" err="1">
                <a:latin typeface="Times New Roman" panose="02020603050405020304" pitchFamily="18" charset="0"/>
                <a:cs typeface="Times New Roman" panose="02020603050405020304" pitchFamily="18" charset="0"/>
              </a:rPr>
              <a:t>Hoăc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ngắn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gọn</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private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get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set</a:t>
            </a:r>
            <a:r>
              <a:rPr lang="en-US" sz="1600" b="0" dirty="0">
                <a:solidFill>
                  <a:srgbClr val="D4D4D4"/>
                </a:solidFill>
                <a:effectLst/>
                <a:latin typeface="Fira Code" pitchFamily="1" charset="0"/>
              </a:rPr>
              <a:t>; } </a:t>
            </a:r>
            <a:endParaRPr lang="en-US" sz="1600" b="0" dirty="0">
              <a:solidFill>
                <a:srgbClr val="D4D4D4"/>
              </a:solidFill>
              <a:effectLst/>
              <a:latin typeface="Fira Code" pitchFamily="1" charset="0"/>
            </a:endParaRPr>
          </a:p>
          <a:p>
            <a:r>
              <a:rPr lang="en-US" sz="1600" dirty="0">
                <a:solidFill>
                  <a:srgbClr val="D4D4D4"/>
                </a:solidFill>
                <a:latin typeface="Fira Code" pitchFamily="1" charset="0"/>
              </a:rPr>
              <a:t>    </a:t>
            </a:r>
            <a:r>
              <a:rPr lang="en-US" sz="1600" b="0" dirty="0">
                <a:solidFill>
                  <a:srgbClr val="569CD6"/>
                </a:solidFill>
                <a:effectLst/>
                <a:latin typeface="Fira Code" pitchFamily="1" charset="0"/>
              </a:rPr>
              <a:t>private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damage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get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set</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effectLst/>
                <a:latin typeface="Times New Roman" panose="02020603050405020304" pitchFamily="18" charset="0"/>
                <a:cs typeface="Times New Roman" panose="02020603050405020304" pitchFamily="18" charset="0"/>
              </a:rPr>
              <a:t>  </a:t>
            </a:r>
            <a:endParaRPr lang="en-US" sz="1600" b="0" dirty="0">
              <a:effectLst/>
              <a:latin typeface="Times New Roman" panose="02020603050405020304" pitchFamily="18" charset="0"/>
              <a:cs typeface="Times New Roman" panose="02020603050405020304" pitchFamily="18" charset="0"/>
            </a:endParaRPr>
          </a:p>
          <a:p>
            <a:endParaRPr lang="en-US" altLang="ko-KR" sz="1600"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b="0" dirty="0">
              <a:solidFill>
                <a:srgbClr val="D4D4D4"/>
              </a:solidFill>
              <a:effectLst/>
              <a:latin typeface="Fira Code" pitchFamily="1" charset="0"/>
            </a:endParaRPr>
          </a:p>
          <a:p>
            <a:r>
              <a:rPr lang="en-US" b="0" dirty="0">
                <a:solidFill>
                  <a:srgbClr val="0E161F"/>
                </a:solidFill>
                <a:effectLst/>
                <a:latin typeface="Times New Roman" panose="02020603050405020304" pitchFamily="18" charset="0"/>
                <a:cs typeface="Times New Roman" panose="02020603050405020304" pitchFamily="18" charset="0"/>
              </a:rPr>
              <a:t>   </a:t>
            </a:r>
            <a:r>
              <a:rPr lang="en-US" sz="1800" b="0" kern="0" dirty="0">
                <a:solidFill>
                  <a:srgbClr val="569CD6"/>
                </a:solidFill>
                <a:effectLst/>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b="0" dirty="0">
              <a:solidFill>
                <a:srgbClr val="D4D4D4"/>
              </a:solidFill>
              <a:effectLst/>
              <a:latin typeface="Fira Code" pitchFamily="1"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8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9157" y="502638"/>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9635330"/>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Constructor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khởi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xây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dựng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ngầm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VD:</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class</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Pokemon</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private</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string</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name</a:t>
            </a:r>
            <a:r>
              <a:rPr lang="en-US" sz="1400" b="0" dirty="0">
                <a:solidFill>
                  <a:srgbClr val="D4D4D4"/>
                </a:solidFill>
                <a:effectLst/>
                <a:latin typeface="Fira Code" pitchFamily="1" charset="0"/>
              </a:rPr>
              <a:t> { </a:t>
            </a:r>
            <a:r>
              <a:rPr lang="en-US" sz="1400" b="0" dirty="0">
                <a:solidFill>
                  <a:srgbClr val="569CD6"/>
                </a:solidFill>
                <a:effectLst/>
                <a:latin typeface="Fira Code" pitchFamily="1" charset="0"/>
              </a:rPr>
              <a:t>get</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set</a:t>
            </a:r>
            <a:r>
              <a:rPr lang="en-US" sz="1400" b="0" dirty="0">
                <a:solidFill>
                  <a:srgbClr val="D4D4D4"/>
                </a:solidFill>
                <a:effectLst/>
                <a:latin typeface="Fira Code" pitchFamily="1" charset="0"/>
              </a:rPr>
              <a:t>; }</a:t>
            </a:r>
            <a:br>
              <a:rPr lang="en-US" sz="1400" b="0" dirty="0">
                <a:solidFill>
                  <a:srgbClr val="D4D4D4"/>
                </a:solidFill>
                <a:effectLst/>
                <a:latin typeface="Fira Code" pitchFamily="1" charset="0"/>
              </a:rPr>
            </a:b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private</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damage</a:t>
            </a:r>
            <a:r>
              <a:rPr lang="en-US" sz="1400" b="0" dirty="0">
                <a:solidFill>
                  <a:srgbClr val="D4D4D4"/>
                </a:solidFill>
                <a:effectLst/>
                <a:latin typeface="Fira Code" pitchFamily="1" charset="0"/>
              </a:rPr>
              <a:t> { </a:t>
            </a:r>
            <a:r>
              <a:rPr lang="en-US" sz="1400" b="0" dirty="0">
                <a:solidFill>
                  <a:srgbClr val="569CD6"/>
                </a:solidFill>
                <a:effectLst/>
                <a:latin typeface="Fira Code" pitchFamily="1" charset="0"/>
              </a:rPr>
              <a:t>get</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set</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Pokemon</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Pokemon</a:t>
            </a:r>
            <a:r>
              <a:rPr lang="en-US" sz="1400" b="0" dirty="0">
                <a:solidFill>
                  <a:srgbClr val="D4D4D4"/>
                </a:solidFill>
                <a:effectLst/>
                <a:latin typeface="Fira Code" pitchFamily="1" charset="0"/>
              </a:rPr>
              <a:t>(</a:t>
            </a:r>
            <a:r>
              <a:rPr lang="en-US" sz="1400" b="0" dirty="0">
                <a:solidFill>
                  <a:srgbClr val="569CD6"/>
                </a:solidFill>
                <a:effectLst/>
                <a:latin typeface="Fira Code" pitchFamily="1" charset="0"/>
              </a:rPr>
              <a:t>string</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name</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damage</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this</a:t>
            </a:r>
            <a:r>
              <a:rPr lang="en-US" sz="1400" b="0" dirty="0">
                <a:solidFill>
                  <a:srgbClr val="D4D4D4"/>
                </a:solidFill>
                <a:effectLst/>
                <a:latin typeface="Fira Code" pitchFamily="1" charset="0"/>
              </a:rPr>
              <a:t>.</a:t>
            </a:r>
            <a:r>
              <a:rPr lang="en-US" sz="1400" b="0" dirty="0">
                <a:solidFill>
                  <a:srgbClr val="9CDCFE"/>
                </a:solidFill>
                <a:effectLst/>
                <a:latin typeface="Fira Code" pitchFamily="1" charset="0"/>
              </a:rPr>
              <a:t>name</a:t>
            </a:r>
            <a:r>
              <a:rPr lang="en-US" sz="1400" b="0" dirty="0">
                <a:solidFill>
                  <a:srgbClr val="D4D4D4"/>
                </a:solidFill>
                <a:effectLst/>
                <a:latin typeface="Fira Code" pitchFamily="1" charset="0"/>
              </a:rPr>
              <a:t>  = </a:t>
            </a:r>
            <a:r>
              <a:rPr lang="en-US" sz="1400" b="0" dirty="0">
                <a:solidFill>
                  <a:srgbClr val="9CDCFE"/>
                </a:solidFill>
                <a:effectLst/>
                <a:latin typeface="Fira Code" pitchFamily="1" charset="0"/>
              </a:rPr>
              <a:t>name</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065670"/>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object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khởi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new</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khởi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//Constructor no parameter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pikachu</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//Constructor has parameter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chalizard</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Chalizard</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10</a:t>
            </a:r>
            <a:r>
              <a:rPr lang="en-US" sz="1600" b="0" dirty="0">
                <a:solidFill>
                  <a:srgbClr val="D4D4D4"/>
                </a:solidFill>
                <a:effectLst/>
                <a:latin typeface="Fira Code" pitchFamily="1"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object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toản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Cú</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pháp</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dirty="0">
                <a:solidFill>
                  <a:srgbClr val="569CD6"/>
                </a:solidFill>
                <a:latin typeface="Fira Code" pitchFamily="1" charset="0"/>
              </a:rPr>
              <a:t>    </a:t>
            </a:r>
            <a:r>
              <a:rPr lang="en-US" sz="1600" b="0" dirty="0" err="1">
                <a:solidFill>
                  <a:srgbClr val="569CD6"/>
                </a:solidFill>
                <a:effectLst/>
                <a:latin typeface="Fira Code" pitchFamily="1" charset="0"/>
              </a:rPr>
              <a:t>object</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tên_thuộc_tính</a:t>
            </a:r>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hoặc</a:t>
            </a:r>
            <a:r>
              <a:rPr lang="en-US" sz="1600" b="0" dirty="0">
                <a:solidFill>
                  <a:srgbClr val="9CDCFE"/>
                </a:solidFill>
                <a:effectLst/>
                <a:latin typeface="Fira Code" pitchFamily="1" charset="0"/>
              </a:rPr>
              <a:t> </a:t>
            </a:r>
            <a:r>
              <a:rPr lang="vi-VN" sz="1600" b="0" dirty="0">
                <a:solidFill>
                  <a:srgbClr val="569CD6"/>
                </a:solidFill>
                <a:effectLst/>
                <a:latin typeface="Fira Code" pitchFamily="1" charset="0"/>
              </a:rPr>
              <a:t>object</a:t>
            </a:r>
            <a:r>
              <a:rPr lang="vi-VN" sz="1600" b="0" dirty="0">
                <a:solidFill>
                  <a:srgbClr val="D4D4D4"/>
                </a:solidFill>
                <a:effectLst/>
                <a:latin typeface="Fira Code" pitchFamily="1" charset="0"/>
              </a:rPr>
              <a:t>.</a:t>
            </a:r>
            <a:r>
              <a:rPr lang="vi-VN" sz="1600" b="0" dirty="0">
                <a:solidFill>
                  <a:srgbClr val="9CDCFE"/>
                </a:solidFill>
                <a:effectLst/>
                <a:latin typeface="Fira Code" pitchFamily="1" charset="0"/>
              </a:rPr>
              <a:t>tên_phương_thức</a:t>
            </a:r>
            <a:endParaRPr lang="en-US" sz="1600" b="0" dirty="0">
              <a:solidFill>
                <a:srgbClr val="9CDCFE"/>
              </a:solidFill>
              <a:effectLst/>
              <a:latin typeface="Fira Code" pitchFamily="1" charset="0"/>
            </a:endParaRPr>
          </a:p>
          <a:p>
            <a:pPr>
              <a:lnSpc>
                <a:spcPct val="150000"/>
              </a:lnSpc>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err="1">
                <a:solidFill>
                  <a:srgbClr val="9CDCFE"/>
                </a:solidFill>
                <a:effectLst/>
                <a:latin typeface="Fira Code" pitchFamily="1" charset="0"/>
              </a:rPr>
              <a:t>chalizard</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Attack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chalizard</a:t>
            </a:r>
            <a:r>
              <a:rPr lang="en-US" sz="1600" b="0" dirty="0" err="1">
                <a:solidFill>
                  <a:srgbClr val="D4D4D4"/>
                </a:solidFill>
                <a:effectLst/>
                <a:latin typeface="Fira Code" pitchFamily="1" charset="0"/>
              </a:rPr>
              <a:t>.</a:t>
            </a:r>
            <a:r>
              <a:rPr lang="en-US" sz="1600" dirty="0" err="1">
                <a:solidFill>
                  <a:srgbClr val="9CDCFE"/>
                </a:solidFill>
                <a:latin typeface="Fira Code" pitchFamily="1" charset="0"/>
              </a:rPr>
              <a:t>N</a:t>
            </a:r>
            <a:r>
              <a:rPr lang="en-US" sz="1600" b="0" dirty="0" err="1">
                <a:solidFill>
                  <a:srgbClr val="9CDCFE"/>
                </a:solidFill>
                <a:effectLst/>
                <a:latin typeface="Fira Code" pitchFamily="1" charset="0"/>
              </a:rPr>
              <a:t>ame</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326184"/>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năng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ẩn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chi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tiết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cung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cấp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tin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năng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người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qua: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abstract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interface</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5669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trừu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tượng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pic>
        <p:nvPicPr>
          <p:cNvPr id="6148" name="Picture 4" descr="Difference Between Abstract Class And Interface In C# // Unstop (formerly  Dare2Compet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2084" y="3002191"/>
            <a:ext cx="5877261" cy="33584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45490" y="450631"/>
            <a:ext cx="3213187"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1.2.1.</a:t>
            </a:r>
            <a:r>
              <a:rPr lang="en-US" sz="2000" b="0" i="0" dirty="0">
                <a:solidFill>
                  <a:srgbClr val="000000"/>
                </a:solidFill>
                <a:effectLst/>
                <a:latin typeface="Times New Roman" panose="02020603050405020304" pitchFamily="18" charset="0"/>
                <a:cs typeface="Times New Roman" panose="02020603050405020304" pitchFamily="18" charset="0"/>
              </a:rPr>
              <a:t>.NET Core </a:t>
            </a:r>
            <a:r>
              <a:rPr lang="vi-VN" sz="2000" b="0" i="0" dirty="0">
                <a:effectLst/>
                <a:latin typeface="+mj-lt"/>
              </a:rPr>
              <a:t>Architecture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7" name="TextBox 6"/>
          <p:cNvSpPr txBox="1"/>
          <p:nvPr/>
        </p:nvSpPr>
        <p:spPr>
          <a:xfrm>
            <a:off x="1803671" y="2345613"/>
            <a:ext cx="4781128" cy="3416320"/>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NET Core includes the </a:t>
            </a:r>
            <a:r>
              <a:rPr lang="en-US" b="1" dirty="0" err="1">
                <a:latin typeface="Times New Roman" panose="02020603050405020304" pitchFamily="18" charset="0"/>
                <a:cs typeface="Times New Roman" panose="02020603050405020304" pitchFamily="18" charset="0"/>
              </a:rPr>
              <a:t>CoreCRL</a:t>
            </a:r>
            <a:r>
              <a:rPr lang="en-US" dirty="0">
                <a:latin typeface="Times New Roman" panose="02020603050405020304" pitchFamily="18" charset="0"/>
                <a:cs typeface="Times New Roman" panose="02020603050405020304" pitchFamily="18" charset="0"/>
              </a:rPr>
              <a:t>(Core Common Language Runtime)  component and the</a:t>
            </a:r>
            <a:r>
              <a:rPr lang="en-US" b="0" i="0" dirty="0">
                <a:solidFill>
                  <a:srgbClr val="212529"/>
                </a:solidFill>
                <a:effectLst/>
                <a:latin typeface="Times New Roman" panose="02020603050405020304" pitchFamily="18" charset="0"/>
                <a:cs typeface="Times New Roman" panose="02020603050405020304" pitchFamily="18" charset="0"/>
              </a:rPr>
              <a:t> </a:t>
            </a:r>
            <a:r>
              <a:rPr lang="en-US" b="1" i="0" dirty="0">
                <a:solidFill>
                  <a:srgbClr val="212529"/>
                </a:solidFill>
                <a:effectLst/>
                <a:latin typeface="Times New Roman" panose="02020603050405020304" pitchFamily="18" charset="0"/>
                <a:cs typeface="Times New Roman" panose="02020603050405020304" pitchFamily="18" charset="0"/>
              </a:rPr>
              <a:t>FCL</a:t>
            </a:r>
            <a:r>
              <a:rPr lang="en-US" b="0" i="0" dirty="0">
                <a:solidFill>
                  <a:srgbClr val="212529"/>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0" i="0" dirty="0">
                <a:solidFill>
                  <a:srgbClr val="212529"/>
                </a:solidFill>
                <a:effectLst/>
                <a:latin typeface="Times New Roman" panose="02020603050405020304" pitchFamily="18" charset="0"/>
                <a:cs typeface="Times New Roman" panose="02020603050405020304" pitchFamily="18" charset="0"/>
              </a:rPr>
              <a:t>Framework Class Library) </a:t>
            </a:r>
            <a:endParaRPr lang="en-US" b="0" i="0" dirty="0">
              <a:solidFill>
                <a:srgbClr val="212529"/>
              </a:solidFill>
              <a:effectLst/>
              <a:latin typeface="Times New Roman" panose="02020603050405020304" pitchFamily="18" charset="0"/>
              <a:cs typeface="Times New Roman" panose="02020603050405020304" pitchFamily="18" charset="0"/>
            </a:endParaRPr>
          </a:p>
          <a:p>
            <a:pPr algn="just"/>
            <a:endParaRPr lang="en-US" b="0" i="0" dirty="0">
              <a:solidFill>
                <a:srgbClr val="212529"/>
              </a:solidFill>
              <a:effectLst/>
              <a:latin typeface="Times New Roman" panose="02020603050405020304" pitchFamily="18" charset="0"/>
              <a:cs typeface="Times New Roman" panose="02020603050405020304" pitchFamily="18" charset="0"/>
            </a:endParaRPr>
          </a:p>
          <a:p>
            <a:pPr marL="285750" indent="-285750" algn="just">
              <a:buFontTx/>
              <a:buChar char="-"/>
            </a:pPr>
            <a:r>
              <a:rPr lang="en-US" b="1" dirty="0" err="1">
                <a:latin typeface="Times New Roman" panose="02020603050405020304" pitchFamily="18" charset="0"/>
                <a:cs typeface="Times New Roman" panose="02020603050405020304" pitchFamily="18" charset="0"/>
              </a:rPr>
              <a:t>CoreCRL</a:t>
            </a:r>
            <a:r>
              <a:rPr lang="en-US" dirty="0">
                <a:latin typeface="Times New Roman" panose="02020603050405020304" pitchFamily="18" charset="0"/>
                <a:cs typeface="Times New Roman" panose="02020603050405020304" pitchFamily="18" charset="0"/>
              </a:rPr>
              <a:t> can be considered as a virtual machine that provides services for security, memory management, </a:t>
            </a:r>
            <a:r>
              <a:rPr lang="en-US" dirty="0" err="1">
                <a:latin typeface="Times New Roman" panose="02020603050405020304" pitchFamily="18" charset="0"/>
                <a:cs typeface="Times New Roman" panose="02020603050405020304" pitchFamily="18" charset="0"/>
              </a:rPr>
              <a:t>exeption</a:t>
            </a:r>
            <a:r>
              <a:rPr lang="en-US" dirty="0">
                <a:latin typeface="Times New Roman" panose="02020603050405020304" pitchFamily="18" charset="0"/>
                <a:cs typeface="Times New Roman" panose="02020603050405020304" pitchFamily="18" charset="0"/>
              </a:rPr>
              <a:t> handling </a:t>
            </a:r>
            <a:endParaRPr lang="en-US" dirty="0">
              <a:latin typeface="Times New Roman" panose="02020603050405020304" pitchFamily="18" charset="0"/>
              <a:cs typeface="Times New Roman" panose="02020603050405020304" pitchFamily="18" charset="0"/>
            </a:endParaRPr>
          </a:p>
          <a:p>
            <a:pPr marL="285750" indent="-285750" algn="just">
              <a:buFontTx/>
              <a:buChar char="-"/>
            </a:pPr>
            <a:endParaRPr lang="en-US" dirty="0">
              <a:latin typeface="Times New Roman" panose="02020603050405020304" pitchFamily="18" charset="0"/>
              <a:cs typeface="Times New Roman" panose="02020603050405020304" pitchFamily="18" charset="0"/>
            </a:endParaRPr>
          </a:p>
          <a:p>
            <a:pPr marL="285750" indent="-285750" algn="just">
              <a:buFontTx/>
              <a:buChar char="-"/>
            </a:pPr>
            <a:r>
              <a:rPr lang="en-US" b="1" dirty="0">
                <a:latin typeface="Times New Roman" panose="02020603050405020304" pitchFamily="18" charset="0"/>
                <a:cs typeface="Times New Roman" panose="02020603050405020304" pitchFamily="18" charset="0"/>
              </a:rPr>
              <a:t>FCL</a:t>
            </a:r>
            <a:r>
              <a:rPr lang="en-US" dirty="0">
                <a:latin typeface="Times New Roman" panose="02020603050405020304" pitchFamily="18" charset="0"/>
                <a:cs typeface="Times New Roman" panose="02020603050405020304" pitchFamily="18" charset="0"/>
              </a:rPr>
              <a:t> is a collection of classes, interfaces and value type that you can use to perform many programming tasks: data processing, accessing file, working with text…</a:t>
            </a:r>
            <a:endParaRPr lang="en-US" dirty="0">
              <a:latin typeface="Times New Roman" panose="02020603050405020304" pitchFamily="18" charset="0"/>
              <a:cs typeface="Times New Roman" panose="02020603050405020304" pitchFamily="18" charset="0"/>
            </a:endParaRPr>
          </a:p>
        </p:txBody>
      </p:sp>
      <p:pic>
        <p:nvPicPr>
          <p:cNvPr id="2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0564" y="1985669"/>
            <a:ext cx="4302983" cy="4245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803512"/>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Triển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class:</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abstract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Abstract class bao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gồm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sau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instance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class.</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Abstract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thường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ảo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(virtual method),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method).</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sealed co abstract class.</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5669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trừu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tượng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pic>
        <p:nvPicPr>
          <p:cNvPr id="7170" name="Picture 2" descr="What is Abstraction in OOP - PHP - Learn Simpl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6709" y="4308449"/>
            <a:ext cx="6264957" cy="23493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93410" y="2564091"/>
            <a:ext cx="131976" cy="369332"/>
          </a:xfrm>
          <a:prstGeom prst="rect">
            <a:avLst/>
          </a:prstGeom>
          <a:noFill/>
        </p:spPr>
        <p:txBody>
          <a:bodyPr wrap="square" rtlCol="0">
            <a:spAutoFit/>
          </a:bodyPr>
          <a:lstStyle/>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8804333"/>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b="0" dirty="0">
                <a:solidFill>
                  <a:srgbClr val="569CD6"/>
                </a:solidFill>
                <a:effectLst/>
                <a:latin typeface="Fira Code" pitchFamily="1" charset="0"/>
              </a:rPr>
              <a:t>	  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abstract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protected</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name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protected</a:t>
            </a:r>
            <a:r>
              <a:rPr lang="en-US" b="0" dirty="0">
                <a:solidFill>
                  <a:srgbClr val="D4D4D4"/>
                </a:solidFill>
                <a:effectLst/>
                <a:latin typeface="Fira Code" pitchFamily="1" charset="0"/>
              </a:rPr>
              <a:t> </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damage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abstract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void</a:t>
            </a:r>
            <a:r>
              <a:rPr lang="en-US" b="0" dirty="0">
                <a:solidFill>
                  <a:srgbClr val="D4D4D4"/>
                </a:solidFill>
                <a:effectLst/>
                <a:latin typeface="Fira Code" pitchFamily="1" charset="0"/>
              </a:rPr>
              <a:t> </a:t>
            </a:r>
            <a:r>
              <a:rPr lang="en-US" b="0" dirty="0">
                <a:solidFill>
                  <a:srgbClr val="FFC000"/>
                </a:solidFill>
                <a:effectLst/>
                <a:latin typeface="Fira Code" pitchFamily="1" charset="0"/>
              </a:rPr>
              <a:t>Attack</a:t>
            </a:r>
            <a:r>
              <a:rPr lang="en-US" b="0" dirty="0">
                <a:solidFill>
                  <a:srgbClr val="D4D4D4"/>
                </a:solidFill>
                <a:effectLst/>
                <a:latin typeface="Fira Code" pitchFamily="1" charset="0"/>
              </a:rPr>
              <a:t>(</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damage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br>
              <a:rPr lang="en-US" b="0" dirty="0">
                <a:solidFill>
                  <a:srgbClr val="D4D4D4"/>
                </a:solidFill>
                <a:effectLst/>
                <a:latin typeface="Fira Code" pitchFamily="1" charset="0"/>
              </a:rPr>
            </a:br>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a:solidFill>
                  <a:srgbClr val="4EC9B0"/>
                </a:solidFill>
                <a:effectLst/>
                <a:latin typeface="Fira Code" pitchFamily="1" charset="0"/>
              </a:rPr>
              <a:t>Pikachu</a:t>
            </a:r>
            <a:r>
              <a:rPr lang="en-US" b="0" dirty="0">
                <a:solidFill>
                  <a:srgbClr val="D4D4D4"/>
                </a:solidFill>
                <a:effectLst/>
                <a:latin typeface="Fira Code" pitchFamily="1" charset="0"/>
              </a:rPr>
              <a:t> : </a:t>
            </a:r>
            <a:r>
              <a:rPr lang="en-US" b="0" dirty="0" err="1">
                <a:solidFill>
                  <a:srgbClr val="4EC9B0"/>
                </a:solidFill>
                <a:effectLst/>
                <a:latin typeface="Fira Code" pitchFamily="1" charset="0"/>
              </a:rPr>
              <a:t>Pokemon</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override</a:t>
            </a:r>
            <a:r>
              <a:rPr lang="en-US" b="0" dirty="0">
                <a:solidFill>
                  <a:srgbClr val="D4D4D4"/>
                </a:solidFill>
                <a:effectLst/>
                <a:latin typeface="Fira Code" pitchFamily="1" charset="0"/>
              </a:rPr>
              <a:t> </a:t>
            </a:r>
            <a:r>
              <a:rPr lang="en-US" b="0" dirty="0">
                <a:solidFill>
                  <a:srgbClr val="569CD6"/>
                </a:solidFill>
                <a:effectLst/>
                <a:latin typeface="Fira Code" pitchFamily="1" charset="0"/>
              </a:rPr>
              <a:t>void</a:t>
            </a:r>
            <a:r>
              <a:rPr lang="en-US" b="0" dirty="0">
                <a:solidFill>
                  <a:srgbClr val="D4D4D4"/>
                </a:solidFill>
                <a:effectLst/>
                <a:latin typeface="Fira Code" pitchFamily="1" charset="0"/>
              </a:rPr>
              <a:t> </a:t>
            </a:r>
            <a:r>
              <a:rPr lang="en-US" b="0" dirty="0">
                <a:solidFill>
                  <a:srgbClr val="FFC000"/>
                </a:solidFill>
                <a:effectLst/>
                <a:latin typeface="Fira Code" pitchFamily="1" charset="0"/>
              </a:rPr>
              <a:t>Attack</a:t>
            </a:r>
            <a:r>
              <a:rPr lang="en-US" b="0" dirty="0">
                <a:solidFill>
                  <a:srgbClr val="D4D4D4"/>
                </a:solidFill>
                <a:effectLst/>
                <a:latin typeface="Fira Code" pitchFamily="1" charset="0"/>
              </a:rPr>
              <a:t>(</a:t>
            </a:r>
            <a:r>
              <a:rPr lang="en-US" b="0" dirty="0">
                <a:solidFill>
                  <a:srgbClr val="569CD6"/>
                </a:solidFill>
                <a:effectLst/>
                <a:latin typeface="Fira Code" pitchFamily="1" charset="0"/>
              </a:rPr>
              <a:t>int</a:t>
            </a:r>
            <a:r>
              <a:rPr lang="en-US" b="0" dirty="0">
                <a:solidFill>
                  <a:srgbClr val="D4D4D4"/>
                </a:solidFill>
                <a:effectLst/>
                <a:latin typeface="Fira Code" pitchFamily="1" charset="0"/>
              </a:rPr>
              <a:t> </a:t>
            </a:r>
            <a:r>
              <a:rPr lang="en-US" b="0" dirty="0">
                <a:solidFill>
                  <a:srgbClr val="9CDCFE"/>
                </a:solidFill>
                <a:effectLst/>
                <a:latin typeface="Fira Code" pitchFamily="1" charset="0"/>
              </a:rPr>
              <a:t>damage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err="1">
                <a:solidFill>
                  <a:srgbClr val="569CD6"/>
                </a:solidFill>
                <a:effectLst/>
                <a:latin typeface="Fira Code" pitchFamily="1" charset="0"/>
              </a:rPr>
              <a:t>this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damage</a:t>
            </a:r>
            <a:r>
              <a:rPr lang="en-US" b="0" dirty="0">
                <a:solidFill>
                  <a:srgbClr val="D4D4D4"/>
                </a:solidFill>
                <a:effectLst/>
                <a:latin typeface="Fira Code" pitchFamily="1" charset="0"/>
              </a:rPr>
              <a:t> = </a:t>
            </a:r>
            <a:r>
              <a:rPr lang="en-US" b="0" dirty="0">
                <a:solidFill>
                  <a:srgbClr val="9CDCFE"/>
                </a:solidFill>
                <a:effectLst/>
                <a:latin typeface="Fira Code" pitchFamily="1" charset="0"/>
              </a:rPr>
              <a:t>damage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rgbClr val="FFC000"/>
                </a:solidFill>
                <a:effectLst/>
                <a:latin typeface="Fira Code" pitchFamily="1" charset="0"/>
              </a:rPr>
              <a:t>WriteLine</a:t>
            </a:r>
            <a:r>
              <a:rPr lang="en-US" b="0" dirty="0">
                <a:solidFill>
                  <a:srgbClr val="D4D4D4"/>
                </a:solidFill>
                <a:effectLst/>
                <a:latin typeface="Fira Code" pitchFamily="1" charset="0"/>
              </a:rPr>
              <a:t>(</a:t>
            </a:r>
            <a:r>
              <a:rPr lang="en-US" b="0" dirty="0">
                <a:solidFill>
                  <a:srgbClr val="CE9178"/>
                </a:solidFill>
                <a:effectLst/>
                <a:latin typeface="Fira Code" pitchFamily="1" charset="0"/>
              </a:rPr>
              <a:t>"Electric {0} Vol"</a:t>
            </a:r>
            <a:r>
              <a:rPr lang="en-US" b="0" dirty="0">
                <a:solidFill>
                  <a:srgbClr val="D4D4D4"/>
                </a:solidFill>
                <a:effectLst/>
                <a:latin typeface="Fira Code" pitchFamily="1" charset="0"/>
              </a:rPr>
              <a:t>, </a:t>
            </a:r>
            <a:r>
              <a:rPr lang="en-US" b="0" dirty="0" err="1">
                <a:solidFill>
                  <a:srgbClr val="569CD6"/>
                </a:solidFill>
                <a:effectLst/>
                <a:latin typeface="Fira Code" pitchFamily="1" charset="0"/>
              </a:rPr>
              <a:t>this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damage</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5064848"/>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Triển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bằng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interface: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giản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interface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bản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implement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phải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tuân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theo.</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Interface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cái</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gì</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dẫn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xuất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làm</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thế</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đồng</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Interface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access modifier,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dẫn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xuất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implement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interface</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5669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trừu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tượng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6193410" y="2564091"/>
            <a:ext cx="131976" cy="369332"/>
          </a:xfrm>
          <a:prstGeom prst="rect">
            <a:avLst/>
          </a:prstGeom>
          <a:noFill/>
        </p:spPr>
        <p:txBody>
          <a:bodyPr wrap="square" rtlCol="0">
            <a:spAutoFit/>
          </a:bodyPr>
          <a:lstStyle/>
          <a:p>
            <a:endParaRPr lang="en-US" dirty="0"/>
          </a:p>
        </p:txBody>
      </p:sp>
      <p:pic>
        <p:nvPicPr>
          <p:cNvPr id="6146" name="Picture 2" descr="Interfaces in oops and when to use interface - Learn Simpl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7142" y="3640701"/>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9235220"/>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b="0" dirty="0">
                <a:solidFill>
                  <a:srgbClr val="569CD6"/>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interface</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TrainPokemon</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pokemonName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TrainPokemon</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pokemonName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"{0}, I choose you! "</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pokemonName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dirty="0">
              <a:solidFill>
                <a:srgbClr val="DCDCAA"/>
              </a:solidFill>
              <a:latin typeface="Fira Code" pitchFamily="1" charset="0"/>
            </a:endParaRPr>
          </a:p>
          <a:p>
            <a:r>
              <a:rPr lang="en-US" dirty="0">
                <a:latin typeface="Times New Roman" panose="02020603050405020304" pitchFamily="18" charset="0"/>
                <a:ea typeface="Tahoma" panose="020B0604030504040204" pitchFamily="34" charset="0"/>
                <a:cs typeface="Times New Roman" panose="02020603050405020304" pitchFamily="18" charset="0"/>
              </a:rPr>
              <a:t>Ở </a:t>
            </a:r>
            <a:r>
              <a:rPr lang="en-US" dirty="0" err="1">
                <a:latin typeface="Times New Roman" panose="02020603050405020304" pitchFamily="18" charset="0"/>
                <a:ea typeface="Tahoma" panose="020B0604030504040204" pitchFamily="34" charset="0"/>
                <a:cs typeface="Times New Roman" panose="02020603050405020304" pitchFamily="18" charset="0"/>
              </a:rPr>
              <a:t>trong</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dirty="0" err="1">
                <a:latin typeface="Times New Roman" panose="02020603050405020304" pitchFamily="18" charset="0"/>
                <a:ea typeface="Tahoma" panose="020B0604030504040204" pitchFamily="34" charset="0"/>
                <a:cs typeface="Times New Roman" panose="02020603050405020304" pitchFamily="18" charset="0"/>
              </a:rPr>
              <a:t>hàm</a:t>
            </a:r>
            <a:r>
              <a:rPr lang="en-US" dirty="0">
                <a:latin typeface="Times New Roman" panose="02020603050405020304" pitchFamily="18" charset="0"/>
                <a:ea typeface="Tahoma" panose="020B0604030504040204" pitchFamily="34" charset="0"/>
                <a:cs typeface="Times New Roman" panose="02020603050405020304" pitchFamily="18" charset="0"/>
              </a:rPr>
              <a:t> </a:t>
            </a:r>
            <a:r>
              <a:rPr lang="en-US" b="0" dirty="0">
                <a:solidFill>
                  <a:srgbClr val="FFC000"/>
                </a:solidFill>
                <a:effectLst/>
                <a:latin typeface="Fira Code" pitchFamily="1" charset="0"/>
              </a:rPr>
              <a:t>Main</a:t>
            </a:r>
            <a:r>
              <a:rPr lang="en-US" dirty="0">
                <a:latin typeface="Times New Roman" panose="02020603050405020304" pitchFamily="18" charset="0"/>
                <a:ea typeface="Tahoma" panose="020B0604030504040204" pitchFamily="34" charset="0"/>
                <a:cs typeface="Times New Roman" panose="02020603050405020304" pitchFamily="18" charset="0"/>
              </a:rPr>
              <a:t>:</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r>
              <a:rPr lang="en-US" b="0" dirty="0">
                <a:solidFill>
                  <a:srgbClr val="4EC9B0"/>
                </a:solidFill>
                <a:effectLst/>
                <a:latin typeface="Fira Code" pitchFamily="1" charset="0"/>
              </a:rPr>
              <a:t>	</a:t>
            </a:r>
            <a:r>
              <a:rPr lang="en-US" sz="1600" b="0" dirty="0">
                <a:solidFill>
                  <a:srgbClr val="4EC9B0"/>
                </a:solidFill>
                <a:effectLst/>
                <a:latin typeface="Fira Code" pitchFamily="1" charset="0"/>
              </a:rPr>
              <a:t> Satoshi</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satoshi</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satoshi</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TrainPokemon</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"Pikachu"</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//Output: Pikachu, I choose you! </a:t>
            </a:r>
            <a:endParaRPr lang="en-US" sz="1600" b="0" dirty="0">
              <a:solidFill>
                <a:srgbClr val="D4D4D4"/>
              </a:solidFill>
              <a:effectLst/>
              <a:latin typeface="Fira Code" pitchFamily="1" charset="0"/>
            </a:endParaRPr>
          </a:p>
          <a:p>
            <a:endParaRPr lang="en-US" b="0" dirty="0">
              <a:solidFill>
                <a:srgbClr val="D4D4D4"/>
              </a:solidFill>
              <a:effectLst/>
              <a:latin typeface="Fira Code" pitchFamily="1" charset="0"/>
            </a:endParaRPr>
          </a:p>
          <a:p>
            <a:endParaRPr lang="en-US" b="0" dirty="0">
              <a:solidFill>
                <a:srgbClr val="D4D4D4"/>
              </a:solidFill>
              <a:effectLst/>
              <a:latin typeface="Fira Code" pitchFamily="1"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191443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 OOP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534280" cy="4003019"/>
          </a:xfrm>
          <a:prstGeom prst="rect">
            <a:avLst/>
          </a:prstGeom>
        </p:spPr>
        <p:txBody>
          <a:bodyPr wrap="square">
            <a:spAutoFit/>
          </a:bodyPr>
          <a:lstStyle/>
          <a:p>
            <a:pPr algn="ct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So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sánh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class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Interface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5669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2.1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trừu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tượng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6193410" y="2564091"/>
            <a:ext cx="131976" cy="369332"/>
          </a:xfrm>
          <a:prstGeom prst="rect">
            <a:avLst/>
          </a:prstGeom>
          <a:noFill/>
        </p:spPr>
        <p:txBody>
          <a:bodyPr wrap="square" rtlCol="0">
            <a:spAutoFit/>
          </a:bodyPr>
          <a:lstStyle/>
          <a:p>
            <a:endParaRPr lang="en-US" dirty="0"/>
          </a:p>
        </p:txBody>
      </p:sp>
      <p:pic>
        <p:nvPicPr>
          <p:cNvPr id="7172" name="Picture 4" descr="Difference between Abstract Class and Interface in Java | DigitalOcea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5686" y="2057525"/>
            <a:ext cx="7909069" cy="447245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894726" y="137159"/>
            <a:ext cx="184731" cy="369332"/>
          </a:xfrm>
          <a:prstGeom prst="rect">
            <a:avLst/>
          </a:prstGeom>
          <a:noFill/>
        </p:spPr>
        <p:txBody>
          <a:bodyPr wrap="none" rtlCol="0">
            <a:spAutoFit/>
          </a:bodyP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4738319" cy="732700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gói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(Encapsulation)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năng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che</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dấu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tin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môi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trường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ngoài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Việc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môi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trường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ngoài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liệu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tùy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qua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access modifier :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public, private, protected, internal, protected internal.</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pic>
        <p:nvPicPr>
          <p:cNvPr id="8194" name="Picture 2" descr="Tính đóng gói (Encapsulation) trong lập trình hướng đối tượng -  MarketEnterprise Vietna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636" y="1919282"/>
            <a:ext cx="5394835" cy="4165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3431" y="1671745"/>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42668"/>
          </a:xfrm>
          <a:prstGeom prst="rect">
            <a:avLst/>
          </a:prstGeom>
        </p:spPr>
        <p:txBody>
          <a:bodyPr wrap="square">
            <a:spAutoFit/>
          </a:bodyPr>
          <a:lstStyle/>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 modifier </a:t>
            </a:r>
            <a:r>
              <a:rPr lang="en-US" altLang="ko-KR" sz="1600" b="1" kern="0" dirty="0">
                <a:solidFill>
                  <a:schemeClr val="accent6"/>
                </a:solidFill>
                <a:latin typeface="Times New Roman" panose="02020603050405020304" pitchFamily="18" charset="0"/>
                <a:ea typeface="나눔바른고딕" panose="020B0603020101020101" pitchFamily="50" charset="-127"/>
                <a:cs typeface="Times New Roman" panose="02020603050405020304" pitchFamily="18" charset="0"/>
              </a:rPr>
              <a:t>Public</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public.</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cũng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ngoài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 modifier </a:t>
            </a:r>
            <a:r>
              <a:rPr lang="en-US" altLang="ko-KR" sz="1600" b="1" kern="0" dirty="0">
                <a:solidFill>
                  <a:schemeClr val="accent2"/>
                </a:solidFill>
                <a:latin typeface="Times New Roman" panose="02020603050405020304" pitchFamily="18" charset="0"/>
                <a:ea typeface="나눔바른고딕" panose="020B0603020101020101" pitchFamily="50" charset="-127"/>
                <a:cs typeface="Times New Roman" panose="02020603050405020304" pitchFamily="18" charset="0"/>
              </a:rPr>
              <a:t>Private</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phạm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vi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nghĩa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Đây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access modifier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nếu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35" name="직사각형 32"/>
          <p:cNvSpPr/>
          <p:nvPr/>
        </p:nvSpPr>
        <p:spPr>
          <a:xfrm>
            <a:off x="6458124" y="1757075"/>
            <a:ext cx="4738319" cy="4280018"/>
          </a:xfrm>
          <a:prstGeom prst="rect">
            <a:avLst/>
          </a:prstGeom>
        </p:spPr>
        <p:txBody>
          <a:bodyPr wrap="square">
            <a:spAutoFit/>
          </a:bodyPr>
          <a:lstStyle/>
          <a:p>
            <a:endParaRPr lang="en-US" sz="1600" b="0" dirty="0">
              <a:solidFill>
                <a:srgbClr val="D4D4D4"/>
              </a:solidFill>
              <a:effectLst/>
              <a:latin typeface="Fira Code" pitchFamily="1" charset="0"/>
            </a:endParaRPr>
          </a:p>
          <a:p>
            <a:endParaRPr lang="en-US" sz="1600" dirty="0">
              <a:solidFill>
                <a:srgbClr val="D4D4D4"/>
              </a:solidFill>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pic>
        <p:nvPicPr>
          <p:cNvPr id="11266" name="Picture 2" descr="Access Modifiers in C# | Types of Access Modifiers in 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6835" y="1720488"/>
            <a:ext cx="6113910" cy="254167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187019" y="1414021"/>
            <a:ext cx="184731" cy="369332"/>
          </a:xfrm>
          <a:prstGeom prst="rect">
            <a:avLst/>
          </a:prstGeom>
          <a:noFill/>
        </p:spPr>
        <p:txBody>
          <a:bodyPr wrap="none" rtlCol="0">
            <a:spAutoFit/>
          </a:bodyPr>
          <a:lstStyle/>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3431" y="1671745"/>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8883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 modifier </a:t>
            </a:r>
            <a:r>
              <a:rPr lang="en-US" altLang="ko-KR"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Protected</a:t>
            </a:r>
            <a:r>
              <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phạm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vi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nghĩa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con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này</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subclass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protected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 modifier </a:t>
            </a:r>
            <a:r>
              <a:rPr lang="en-US" altLang="ko-KR" sz="1600" b="1" kern="0" dirty="0">
                <a:solidFill>
                  <a:srgbClr val="FFC000"/>
                </a:solidFill>
                <a:latin typeface="Times New Roman" panose="02020603050405020304" pitchFamily="18" charset="0"/>
                <a:ea typeface="나눔바른고딕" panose="020B0603020101020101" pitchFamily="50" charset="-127"/>
                <a:cs typeface="Times New Roman" panose="02020603050405020304" pitchFamily="18" charset="0"/>
              </a:rPr>
              <a:t>Internal</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b="0" i="0" dirty="0" err="1">
                <a:solidFill>
                  <a:srgbClr val="000000"/>
                </a:solidFill>
                <a:effectLst/>
                <a:latin typeface="Times New Roman" panose="02020603050405020304" pitchFamily="18" charset="0"/>
                <a:cs typeface="Times New Roman" panose="02020603050405020304" pitchFamily="18" charset="0"/>
              </a:rPr>
              <a:t>Truy</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cập</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bị</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giới</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hạn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trong</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phạm</a:t>
            </a:r>
            <a:r>
              <a:rPr lang="en-US" sz="1600" b="0" i="0" dirty="0">
                <a:solidFill>
                  <a:srgbClr val="000000"/>
                </a:solidFill>
                <a:effectLst/>
                <a:latin typeface="Times New Roman" panose="02020603050405020304" pitchFamily="18" charset="0"/>
                <a:cs typeface="Times New Roman" panose="02020603050405020304" pitchFamily="18" charset="0"/>
              </a:rPr>
              <a:t> vi Assembly </a:t>
            </a:r>
            <a:r>
              <a:rPr lang="en-US" sz="1600" b="0" i="0" dirty="0" err="1">
                <a:solidFill>
                  <a:srgbClr val="000000"/>
                </a:solidFill>
                <a:effectLst/>
                <a:latin typeface="Times New Roman" panose="02020603050405020304" pitchFamily="18" charset="0"/>
                <a:cs typeface="Times New Roman" panose="02020603050405020304" pitchFamily="18" charset="0"/>
              </a:rPr>
              <a:t>của</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dự</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án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hiện</a:t>
            </a:r>
            <a:r>
              <a:rPr lang="en-US" sz="1600" b="0" i="0" dirty="0">
                <a:solidFill>
                  <a:srgbClr val="000000"/>
                </a:solidFill>
                <a:effectLst/>
                <a:latin typeface="Times New Roman" panose="02020603050405020304" pitchFamily="18" charset="0"/>
                <a:cs typeface="Times New Roman" panose="02020603050405020304" pitchFamily="18" charset="0"/>
              </a:rPr>
              <a:t> </a:t>
            </a:r>
            <a:r>
              <a:rPr lang="en-US" sz="1600" b="0" i="0" dirty="0" err="1">
                <a:solidFill>
                  <a:srgbClr val="000000"/>
                </a:solidFill>
                <a:effectLst/>
                <a:latin typeface="Times New Roman" panose="02020603050405020304" pitchFamily="18" charset="0"/>
                <a:cs typeface="Times New Roman" panose="02020603050405020304" pitchFamily="18" charset="0"/>
              </a:rPr>
              <a:t>tại</a:t>
            </a:r>
            <a:r>
              <a:rPr lang="en-US" sz="1600" b="0" i="0" dirty="0">
                <a:solidFill>
                  <a:srgbClr val="000000"/>
                </a:solidFill>
                <a:effectLst/>
                <a:latin typeface="Times New Roman" panose="02020603050405020304" pitchFamily="18" charset="0"/>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tự</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public,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chỗ</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thị</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internal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phạm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vi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assembly.</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Access modifier </a:t>
            </a:r>
            <a:r>
              <a:rPr lang="en-US" altLang="ko-KR" sz="1600" b="1" kern="0" dirty="0">
                <a:solidFill>
                  <a:srgbClr val="7030A0"/>
                </a:solidFill>
                <a:latin typeface="Times New Roman" panose="02020603050405020304" pitchFamily="18" charset="0"/>
                <a:ea typeface="나눔바른고딕" panose="020B0603020101020101" pitchFamily="50" charset="-127"/>
                <a:cs typeface="Times New Roman" panose="02020603050405020304" pitchFamily="18" charset="0"/>
              </a:rPr>
              <a:t>Protected Internal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Chỉ</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subclass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assembly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trường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internal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trường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qua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instant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hoặc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subclass</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88835"/>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a:solidFill>
                  <a:schemeClr val="accent6">
                    <a:lumMod val="75000"/>
                  </a:schemeClr>
                </a:solidFill>
                <a:latin typeface="Times New Roman" panose="02020603050405020304" pitchFamily="18" charset="0"/>
                <a:ea typeface="나눔바른고딕" panose="020B0603020101020101" pitchFamily="50" charset="-127"/>
                <a:cs typeface="Times New Roman" panose="02020603050405020304" pitchFamily="18" charset="0"/>
              </a:rPr>
              <a:t>Access modifier Public</a:t>
            </a:r>
            <a:endParaRPr lang="en-US" altLang="ko-KR" b="1" kern="0" dirty="0">
              <a:solidFill>
                <a:schemeClr val="accent6">
                  <a:lumMod val="75000"/>
                </a:schemeClr>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PokemonMaster</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Name</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get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set</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b="0" dirty="0">
                <a:solidFill>
                  <a:srgbClr val="569CD6"/>
                </a:solidFill>
                <a:effectLst/>
                <a:latin typeface="Fira Code" pitchFamily="1" charset="0"/>
              </a:rPr>
              <a:t>  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err="1">
                <a:solidFill>
                  <a:srgbClr val="FFC000"/>
                </a:solidFill>
                <a:effectLst/>
                <a:latin typeface="Fira Code" pitchFamily="1" charset="0"/>
              </a:rPr>
              <a:t>TrainPokemon</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dirty="0">
                <a:solidFill>
                  <a:srgbClr val="D4D4D4"/>
                </a:solidFill>
                <a:latin typeface="Fira Code" pitchFamily="1" charset="0"/>
              </a:rPr>
              <a:t>  </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a:solidFill>
                  <a:srgbClr val="C586C0"/>
                </a:solidFill>
                <a:effectLst/>
                <a:latin typeface="Fira Code" pitchFamily="1" charset="0"/>
              </a:rPr>
              <a:t>return</a:t>
            </a:r>
            <a:r>
              <a:rPr lang="en-US" b="0" dirty="0">
                <a:solidFill>
                  <a:srgbClr val="D4D4D4"/>
                </a:solidFill>
                <a:effectLst/>
                <a:latin typeface="Fira Code" pitchFamily="1" charset="0"/>
              </a:rPr>
              <a:t> </a:t>
            </a:r>
            <a:r>
              <a:rPr lang="en-US" b="0" dirty="0">
                <a:solidFill>
                  <a:srgbClr val="CE9178"/>
                </a:solidFill>
                <a:effectLst/>
                <a:latin typeface="Fira Code" pitchFamily="1" charset="0"/>
              </a:rPr>
              <a:t>"</a:t>
            </a:r>
            <a:r>
              <a:rPr lang="en-US" b="0" dirty="0" err="1">
                <a:solidFill>
                  <a:srgbClr val="CE9178"/>
                </a:solidFill>
                <a:effectLst/>
                <a:latin typeface="Fira Code" pitchFamily="1" charset="0"/>
              </a:rPr>
              <a:t>charmander</a:t>
            </a:r>
            <a:r>
              <a:rPr lang="en-US" b="0" dirty="0">
                <a:solidFill>
                  <a:srgbClr val="CE9178"/>
                </a:solidFill>
                <a:effectLst/>
                <a:latin typeface="Fira Code" pitchFamily="1" charset="0"/>
              </a:rPr>
              <a:t>"</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endParaRPr lang="en-US" sz="1800" dirty="0">
              <a:solidFill>
                <a:srgbClr val="D4D4D4"/>
              </a:solidFill>
              <a:latin typeface="Fira Code" pitchFamily="1" charset="0"/>
            </a:endParaRPr>
          </a:p>
          <a:p>
            <a:r>
              <a:rPr lang="en-US" dirty="0">
                <a:solidFill>
                  <a:srgbClr val="569CD6"/>
                </a:solidFill>
                <a:latin typeface="Fira Code" pitchFamily="1" charset="0"/>
              </a:rPr>
              <a:t>   </a:t>
            </a:r>
            <a:r>
              <a:rPr lang="en-US" sz="1800" b="0" dirty="0">
                <a:solidFill>
                  <a:srgbClr val="569CD6"/>
                </a:solidFill>
                <a:effectLst/>
                <a:latin typeface="Fira Code" pitchFamily="1" charset="0"/>
              </a:rPr>
              <a:t>public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static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void</a:t>
            </a:r>
            <a:r>
              <a:rPr lang="en-US" sz="1800" b="0" dirty="0">
                <a:solidFill>
                  <a:srgbClr val="D4D4D4"/>
                </a:solidFill>
                <a:effectLst/>
                <a:latin typeface="Fira Code" pitchFamily="1" charset="0"/>
              </a:rPr>
              <a:t> </a:t>
            </a:r>
            <a:r>
              <a:rPr lang="en-US" sz="1800" b="0" dirty="0">
                <a:solidFill>
                  <a:srgbClr val="FFC000"/>
                </a:solidFill>
                <a:effectLst/>
                <a:latin typeface="Fira Code" pitchFamily="1" charset="0"/>
              </a:rPr>
              <a:t>Main</a:t>
            </a:r>
            <a:r>
              <a:rPr lang="en-US" sz="1800" b="0" dirty="0">
                <a:solidFill>
                  <a:srgbClr val="D4D4D4"/>
                </a:solidFill>
                <a:effectLst/>
                <a:latin typeface="Fira Code" pitchFamily="1" charset="0"/>
              </a:rPr>
              <a:t>(</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 </a:t>
            </a:r>
            <a:r>
              <a:rPr lang="en-US" sz="1800" b="0" dirty="0" err="1">
                <a:solidFill>
                  <a:srgbClr val="9CDCFE"/>
                </a:solidFill>
                <a:effectLst/>
                <a:latin typeface="Fira Code" pitchFamily="1" charset="0"/>
              </a:rPr>
              <a:t>args</a:t>
            </a:r>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PokemonMaster</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ask</a:t>
            </a:r>
            <a:r>
              <a:rPr lang="en-US" sz="1800" b="0" dirty="0">
                <a:solidFill>
                  <a:srgbClr val="D4D4D4"/>
                </a:solidFill>
                <a:effectLst/>
                <a:latin typeface="Fira Code" pitchFamily="1" charset="0"/>
              </a:rPr>
              <a:t> = </a:t>
            </a:r>
            <a:r>
              <a:rPr lang="en-US" sz="1800" b="0" dirty="0">
                <a:solidFill>
                  <a:srgbClr val="569CD6"/>
                </a:solidFill>
                <a:effectLst/>
                <a:latin typeface="Fira Code" pitchFamily="1" charset="0"/>
              </a:rPr>
              <a:t>new</a:t>
            </a:r>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PokemonMaster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9CDCFE"/>
                </a:solidFill>
                <a:effectLst/>
                <a:latin typeface="Fira Code" pitchFamily="1" charset="0"/>
              </a:rPr>
              <a:t>ask</a:t>
            </a:r>
            <a:r>
              <a:rPr lang="en-US" sz="1800" b="0" dirty="0" err="1">
                <a:solidFill>
                  <a:srgbClr val="D4D4D4"/>
                </a:solidFill>
                <a:effectLst/>
                <a:latin typeface="Fira Code" pitchFamily="1" charset="0"/>
              </a:rPr>
              <a:t>.</a:t>
            </a:r>
            <a:r>
              <a:rPr lang="en-US" sz="1800" b="0" dirty="0" err="1">
                <a:solidFill>
                  <a:srgbClr val="9CDCFE"/>
                </a:solidFill>
                <a:effectLst/>
                <a:latin typeface="Fira Code" pitchFamily="1" charset="0"/>
              </a:rPr>
              <a:t>Name</a:t>
            </a:r>
            <a:r>
              <a:rPr lang="en-US" sz="1800" b="0" dirty="0">
                <a:solidFill>
                  <a:srgbClr val="D4D4D4"/>
                </a:solidFill>
                <a:effectLst/>
                <a:latin typeface="Fira Code" pitchFamily="1" charset="0"/>
              </a:rPr>
              <a:t> = </a:t>
            </a:r>
            <a:r>
              <a:rPr lang="en-US" sz="1800" b="0" dirty="0">
                <a:solidFill>
                  <a:srgbClr val="CE9178"/>
                </a:solidFill>
                <a:effectLst/>
                <a:latin typeface="Fira Code" pitchFamily="1" charset="0"/>
              </a:rPr>
              <a:t>"Satoshi"</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Console</a:t>
            </a:r>
            <a:r>
              <a:rPr lang="en-US" sz="1800" b="0" dirty="0" err="1">
                <a:solidFill>
                  <a:srgbClr val="D4D4D4"/>
                </a:solidFill>
                <a:effectLst/>
                <a:latin typeface="Fira Code" pitchFamily="1" charset="0"/>
              </a:rPr>
              <a:t>.</a:t>
            </a:r>
            <a:r>
              <a:rPr lang="en-US" sz="1800" b="0" dirty="0" err="1">
                <a:solidFill>
                  <a:srgbClr val="FFC000"/>
                </a:solidFill>
                <a:effectLst/>
                <a:latin typeface="Fira Code" pitchFamily="1" charset="0"/>
              </a:rPr>
              <a:t>WriteLine</a:t>
            </a:r>
            <a:r>
              <a:rPr lang="en-US" sz="1800" b="0" dirty="0">
                <a:solidFill>
                  <a:srgbClr val="D4D4D4"/>
                </a:solidFill>
                <a:effectLst/>
                <a:latin typeface="Fira Code" pitchFamily="1" charset="0"/>
              </a:rPr>
              <a:t>(</a:t>
            </a:r>
            <a:r>
              <a:rPr lang="en-US" sz="1800" b="0" dirty="0">
                <a:solidFill>
                  <a:srgbClr val="CE9178"/>
                </a:solidFill>
                <a:effectLst/>
                <a:latin typeface="Fira Code" pitchFamily="1" charset="0"/>
              </a:rPr>
              <a:t>$"{</a:t>
            </a:r>
            <a:r>
              <a:rPr lang="en-US" sz="1800" b="0" dirty="0" err="1">
                <a:solidFill>
                  <a:srgbClr val="9CDCFE"/>
                </a:solidFill>
                <a:effectLst/>
                <a:latin typeface="Fira Code" pitchFamily="1" charset="0"/>
              </a:rPr>
              <a:t>ask</a:t>
            </a:r>
            <a:r>
              <a:rPr lang="en-US" sz="1800" b="0" dirty="0" err="1">
                <a:solidFill>
                  <a:srgbClr val="D4D4D4"/>
                </a:solidFill>
                <a:effectLst/>
                <a:latin typeface="Fira Code" pitchFamily="1" charset="0"/>
              </a:rPr>
              <a:t>.</a:t>
            </a:r>
            <a:r>
              <a:rPr lang="en-US" sz="1800" b="0" dirty="0" err="1">
                <a:solidFill>
                  <a:srgbClr val="9CDCFE"/>
                </a:solidFill>
                <a:effectLst/>
                <a:latin typeface="Fira Code" pitchFamily="1" charset="0"/>
              </a:rPr>
              <a:t>Name</a:t>
            </a:r>
            <a:r>
              <a:rPr lang="en-US" sz="1800" b="0" dirty="0">
                <a:solidFill>
                  <a:srgbClr val="CE9178"/>
                </a:solidFill>
                <a:effectLst/>
                <a:latin typeface="Fira Code" pitchFamily="1" charset="0"/>
              </a:rPr>
              <a:t>} {</a:t>
            </a:r>
            <a:r>
              <a:rPr lang="en-US" sz="1800" b="0" dirty="0" err="1">
                <a:solidFill>
                  <a:srgbClr val="9CDCFE"/>
                </a:solidFill>
                <a:effectLst/>
                <a:latin typeface="Fira Code" pitchFamily="1" charset="0"/>
              </a:rPr>
              <a:t>ask</a:t>
            </a:r>
            <a:r>
              <a:rPr lang="en-US" sz="1800" b="0" dirty="0" err="1">
                <a:solidFill>
                  <a:srgbClr val="D4D4D4"/>
                </a:solidFill>
                <a:effectLst/>
                <a:latin typeface="Fira Code" pitchFamily="1" charset="0"/>
              </a:rPr>
              <a:t>.</a:t>
            </a:r>
            <a:r>
              <a:rPr lang="en-US" sz="1800" b="0" dirty="0" err="1">
                <a:solidFill>
                  <a:srgbClr val="FFC000"/>
                </a:solidFill>
                <a:effectLst/>
                <a:latin typeface="Fira Code" pitchFamily="1" charset="0"/>
              </a:rPr>
              <a:t>TrainPokemon</a:t>
            </a:r>
            <a:r>
              <a:rPr lang="en-US" sz="1800" b="0" dirty="0">
                <a:solidFill>
                  <a:srgbClr val="CE9178"/>
                </a:solidFill>
                <a:effectLst/>
                <a:latin typeface="Fira Code" pitchFamily="1" charset="0"/>
              </a:rPr>
              <a:t>()}"</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b="0" dirty="0">
                <a:solidFill>
                  <a:srgbClr val="6A9955"/>
                </a:solidFill>
                <a:effectLst/>
                <a:latin typeface="Fira Code" pitchFamily="1" charset="0"/>
              </a:rPr>
              <a:t>      //Output: Satoshi </a:t>
            </a:r>
            <a:r>
              <a:rPr lang="en-US" b="0" dirty="0" err="1">
                <a:solidFill>
                  <a:srgbClr val="6A9955"/>
                </a:solidFill>
                <a:effectLst/>
                <a:latin typeface="Fira Code" pitchFamily="1" charset="0"/>
              </a:rPr>
              <a:t>tranning</a:t>
            </a:r>
            <a:r>
              <a:rPr lang="en-US" b="0" dirty="0">
                <a:solidFill>
                  <a:srgbClr val="6A9955"/>
                </a:solidFill>
                <a:effectLst/>
                <a:latin typeface="Fira Code" pitchFamily="1" charset="0"/>
              </a:rPr>
              <a:t> Charmander.</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35" name="직사각형 32"/>
          <p:cNvSpPr/>
          <p:nvPr/>
        </p:nvSpPr>
        <p:spPr>
          <a:xfrm>
            <a:off x="6458124" y="1757075"/>
            <a:ext cx="4738319" cy="4280018"/>
          </a:xfrm>
          <a:prstGeom prst="rect">
            <a:avLst/>
          </a:prstGeom>
        </p:spPr>
        <p:txBody>
          <a:bodyPr wrap="square">
            <a:spAutoFit/>
          </a:bodyPr>
          <a:lstStyle/>
          <a:p>
            <a:endParaRPr lang="en-US" sz="1600" b="0" dirty="0">
              <a:solidFill>
                <a:srgbClr val="D4D4D4"/>
              </a:solidFill>
              <a:effectLst/>
              <a:latin typeface="Fira Code" pitchFamily="1" charset="0"/>
            </a:endParaRPr>
          </a:p>
          <a:p>
            <a:endParaRPr lang="en-US" sz="1600" dirty="0">
              <a:solidFill>
                <a:srgbClr val="D4D4D4"/>
              </a:solidFill>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11183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a:solidFill>
                  <a:schemeClr val="accent2"/>
                </a:solidFill>
                <a:latin typeface="Times New Roman" panose="02020603050405020304" pitchFamily="18" charset="0"/>
                <a:ea typeface="나눔바른고딕" panose="020B0603020101020101" pitchFamily="50" charset="-127"/>
                <a:cs typeface="Times New Roman" panose="02020603050405020304" pitchFamily="18" charset="0"/>
              </a:rPr>
              <a:t>Access modifier Private</a:t>
            </a:r>
            <a:endParaRPr lang="en-US" altLang="ko-KR" b="1" kern="0" dirty="0">
              <a:solidFill>
                <a:schemeClr val="accent2"/>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PokemonMaster</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a:solidFill>
                  <a:srgbClr val="569CD6"/>
                </a:solidFill>
                <a:effectLst/>
                <a:latin typeface="Fira Code" pitchFamily="1" charset="0"/>
              </a:rPr>
              <a:t>private</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Name</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get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set</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b="0" dirty="0">
                <a:solidFill>
                  <a:srgbClr val="569CD6"/>
                </a:solidFill>
                <a:effectLst/>
                <a:latin typeface="Fira Code" pitchFamily="1" charset="0"/>
              </a:rPr>
              <a:t>  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err="1">
                <a:solidFill>
                  <a:srgbClr val="FFC000"/>
                </a:solidFill>
                <a:effectLst/>
                <a:latin typeface="Fira Code" pitchFamily="1" charset="0"/>
              </a:rPr>
              <a:t>TrainPokemon</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dirty="0">
                <a:solidFill>
                  <a:srgbClr val="D4D4D4"/>
                </a:solidFill>
                <a:latin typeface="Fira Code" pitchFamily="1" charset="0"/>
              </a:rPr>
              <a:t>  </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a:solidFill>
                  <a:srgbClr val="C586C0"/>
                </a:solidFill>
                <a:effectLst/>
                <a:latin typeface="Fira Code" pitchFamily="1" charset="0"/>
              </a:rPr>
              <a:t>return</a:t>
            </a:r>
            <a:r>
              <a:rPr lang="en-US" b="0" dirty="0">
                <a:solidFill>
                  <a:srgbClr val="D4D4D4"/>
                </a:solidFill>
                <a:effectLst/>
                <a:latin typeface="Fira Code" pitchFamily="1" charset="0"/>
              </a:rPr>
              <a:t> </a:t>
            </a:r>
            <a:r>
              <a:rPr lang="en-US" b="0" dirty="0">
                <a:solidFill>
                  <a:srgbClr val="CE9178"/>
                </a:solidFill>
                <a:effectLst/>
                <a:latin typeface="Fira Code" pitchFamily="1" charset="0"/>
              </a:rPr>
              <a:t>$" {</a:t>
            </a:r>
            <a:r>
              <a:rPr lang="en-US" b="0" dirty="0" err="1">
                <a:solidFill>
                  <a:srgbClr val="569CD6"/>
                </a:solidFill>
                <a:effectLst/>
                <a:latin typeface="Fira Code" pitchFamily="1" charset="0"/>
              </a:rPr>
              <a:t>this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Name</a:t>
            </a:r>
            <a:r>
              <a:rPr lang="en-US" b="0" dirty="0">
                <a:solidFill>
                  <a:srgbClr val="CE9178"/>
                </a:solidFill>
                <a:effectLst/>
                <a:latin typeface="Fira Code" pitchFamily="1" charset="0"/>
              </a:rPr>
              <a:t>} </a:t>
            </a:r>
            <a:r>
              <a:rPr lang="en-US" b="0" dirty="0" err="1">
                <a:solidFill>
                  <a:srgbClr val="CE9178"/>
                </a:solidFill>
                <a:effectLst/>
                <a:latin typeface="Fira Code" pitchFamily="1" charset="0"/>
              </a:rPr>
              <a:t>tranning</a:t>
            </a:r>
            <a:r>
              <a:rPr lang="en-US" b="0" dirty="0">
                <a:solidFill>
                  <a:srgbClr val="CE9178"/>
                </a:solidFill>
                <a:effectLst/>
                <a:latin typeface="Fira Code" pitchFamily="1" charset="0"/>
              </a:rPr>
              <a:t> Charmander."</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endParaRPr lang="en-US" sz="1800" dirty="0">
              <a:solidFill>
                <a:srgbClr val="D4D4D4"/>
              </a:solidFill>
              <a:latin typeface="Fira Code" pitchFamily="1" charset="0"/>
            </a:endParaRPr>
          </a:p>
          <a:p>
            <a:r>
              <a:rPr lang="en-US" dirty="0">
                <a:solidFill>
                  <a:srgbClr val="569CD6"/>
                </a:solidFill>
                <a:latin typeface="Fira Code" pitchFamily="1" charset="0"/>
              </a:rPr>
              <a:t>   </a:t>
            </a:r>
            <a:r>
              <a:rPr lang="en-US" sz="1800" b="0" dirty="0">
                <a:solidFill>
                  <a:srgbClr val="569CD6"/>
                </a:solidFill>
                <a:effectLst/>
                <a:latin typeface="Fira Code" pitchFamily="1" charset="0"/>
              </a:rPr>
              <a:t>public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static</a:t>
            </a:r>
            <a:r>
              <a:rPr lang="en-US" sz="1800" b="0" dirty="0">
                <a:solidFill>
                  <a:srgbClr val="D4D4D4"/>
                </a:solidFill>
                <a:effectLst/>
                <a:latin typeface="Fira Code" pitchFamily="1" charset="0"/>
              </a:rPr>
              <a:t> </a:t>
            </a:r>
            <a:r>
              <a:rPr lang="en-US" sz="1800" b="0" dirty="0">
                <a:solidFill>
                  <a:srgbClr val="569CD6"/>
                </a:solidFill>
                <a:effectLst/>
                <a:latin typeface="Fira Code" pitchFamily="1" charset="0"/>
              </a:rPr>
              <a:t>void</a:t>
            </a:r>
            <a:r>
              <a:rPr lang="en-US" sz="1800" b="0" dirty="0">
                <a:solidFill>
                  <a:srgbClr val="D4D4D4"/>
                </a:solidFill>
                <a:effectLst/>
                <a:latin typeface="Fira Code" pitchFamily="1" charset="0"/>
              </a:rPr>
              <a:t> </a:t>
            </a:r>
            <a:r>
              <a:rPr lang="en-US" sz="1800" b="0" dirty="0">
                <a:solidFill>
                  <a:srgbClr val="FFC000"/>
                </a:solidFill>
                <a:effectLst/>
                <a:latin typeface="Fira Code" pitchFamily="1" charset="0"/>
              </a:rPr>
              <a:t>Main</a:t>
            </a:r>
            <a:r>
              <a:rPr lang="en-US" sz="1800" b="0" dirty="0">
                <a:solidFill>
                  <a:srgbClr val="D4D4D4"/>
                </a:solidFill>
                <a:effectLst/>
                <a:latin typeface="Fira Code" pitchFamily="1" charset="0"/>
              </a:rPr>
              <a:t>(</a:t>
            </a:r>
            <a:r>
              <a:rPr lang="en-US" sz="1800" b="0" dirty="0">
                <a:solidFill>
                  <a:srgbClr val="569CD6"/>
                </a:solidFill>
                <a:effectLst/>
                <a:latin typeface="Fira Code" pitchFamily="1" charset="0"/>
              </a:rPr>
              <a:t>string</a:t>
            </a:r>
            <a:r>
              <a:rPr lang="en-US" sz="1800" b="0" dirty="0">
                <a:solidFill>
                  <a:srgbClr val="D4D4D4"/>
                </a:solidFill>
                <a:effectLst/>
                <a:latin typeface="Fira Code" pitchFamily="1" charset="0"/>
              </a:rPr>
              <a:t>[] </a:t>
            </a:r>
            <a:r>
              <a:rPr lang="en-US" sz="1800" b="0" dirty="0" err="1">
                <a:solidFill>
                  <a:srgbClr val="9CDCFE"/>
                </a:solidFill>
                <a:effectLst/>
                <a:latin typeface="Fira Code" pitchFamily="1" charset="0"/>
              </a:rPr>
              <a:t>args</a:t>
            </a:r>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PokemonMaster</a:t>
            </a:r>
            <a:r>
              <a:rPr lang="en-US" sz="1800" b="0" dirty="0">
                <a:solidFill>
                  <a:srgbClr val="D4D4D4"/>
                </a:solidFill>
                <a:effectLst/>
                <a:latin typeface="Fira Code" pitchFamily="1" charset="0"/>
              </a:rPr>
              <a:t> </a:t>
            </a:r>
            <a:r>
              <a:rPr lang="en-US" sz="1800" b="0" dirty="0">
                <a:solidFill>
                  <a:srgbClr val="9CDCFE"/>
                </a:solidFill>
                <a:effectLst/>
                <a:latin typeface="Fira Code" pitchFamily="1" charset="0"/>
              </a:rPr>
              <a:t>ask</a:t>
            </a:r>
            <a:r>
              <a:rPr lang="en-US" sz="1800" b="0" dirty="0">
                <a:solidFill>
                  <a:srgbClr val="D4D4D4"/>
                </a:solidFill>
                <a:effectLst/>
                <a:latin typeface="Fira Code" pitchFamily="1" charset="0"/>
              </a:rPr>
              <a:t> = </a:t>
            </a:r>
            <a:r>
              <a:rPr lang="en-US" sz="1800" b="0" dirty="0">
                <a:solidFill>
                  <a:srgbClr val="569CD6"/>
                </a:solidFill>
                <a:effectLst/>
                <a:latin typeface="Fira Code" pitchFamily="1" charset="0"/>
              </a:rPr>
              <a:t>new</a:t>
            </a:r>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PokemonMaster</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sz="1800" b="0" dirty="0">
                <a:solidFill>
                  <a:srgbClr val="D4D4D4"/>
                </a:solidFill>
                <a:effectLst/>
                <a:latin typeface="Fira Code" pitchFamily="1" charset="0"/>
              </a:rPr>
              <a:t>      </a:t>
            </a:r>
            <a:r>
              <a:rPr lang="en-US" sz="1800" b="0" u="sng" dirty="0" err="1">
                <a:solidFill>
                  <a:srgbClr val="FF0000"/>
                </a:solidFill>
                <a:effectLst/>
                <a:latin typeface="Fira Code" pitchFamily="1" charset="0"/>
              </a:rPr>
              <a:t>ask.Name</a:t>
            </a:r>
            <a:r>
              <a:rPr lang="en-US" sz="1800" b="0" u="sng" dirty="0">
                <a:solidFill>
                  <a:srgbClr val="FF0000"/>
                </a:solidFill>
                <a:effectLst/>
                <a:latin typeface="Fira Code" pitchFamily="1" charset="0"/>
              </a:rPr>
              <a:t> = "Satoshi</a:t>
            </a:r>
            <a:r>
              <a:rPr lang="en-US" sz="1800" b="0" dirty="0">
                <a:solidFill>
                  <a:srgbClr val="FF0000"/>
                </a:solidFill>
                <a:effectLst/>
                <a:latin typeface="Fira Code" pitchFamily="1" charset="0"/>
              </a:rPr>
              <a:t>";  //Error</a:t>
            </a:r>
            <a:endParaRPr lang="en-US" sz="1800" b="0" dirty="0">
              <a:solidFill>
                <a:srgbClr val="FF0000"/>
              </a:solidFill>
              <a:effectLst/>
              <a:latin typeface="Fira Code" pitchFamily="1" charset="0"/>
            </a:endParaRPr>
          </a:p>
          <a:p>
            <a:r>
              <a:rPr lang="en-US" sz="1800" b="0" dirty="0">
                <a:solidFill>
                  <a:srgbClr val="D4D4D4"/>
                </a:solidFill>
                <a:effectLst/>
                <a:latin typeface="Fira Code" pitchFamily="1" charset="0"/>
              </a:rPr>
              <a:t>      </a:t>
            </a:r>
            <a:r>
              <a:rPr lang="en-US" sz="1800" b="0" dirty="0" err="1">
                <a:solidFill>
                  <a:srgbClr val="4EC9B0"/>
                </a:solidFill>
                <a:effectLst/>
                <a:latin typeface="Fira Code" pitchFamily="1" charset="0"/>
              </a:rPr>
              <a:t>Console</a:t>
            </a:r>
            <a:r>
              <a:rPr lang="en-US" sz="1800" b="0" dirty="0" err="1">
                <a:solidFill>
                  <a:srgbClr val="D4D4D4"/>
                </a:solidFill>
                <a:effectLst/>
                <a:latin typeface="Fira Code" pitchFamily="1" charset="0"/>
              </a:rPr>
              <a:t>.</a:t>
            </a:r>
            <a:r>
              <a:rPr lang="en-US" sz="1800" b="0" dirty="0" err="1">
                <a:solidFill>
                  <a:srgbClr val="FFC000"/>
                </a:solidFill>
                <a:effectLst/>
                <a:latin typeface="Fira Code" pitchFamily="1" charset="0"/>
              </a:rPr>
              <a:t>WriteLine</a:t>
            </a:r>
            <a:r>
              <a:rPr lang="en-US" sz="1800" b="0" dirty="0">
                <a:solidFill>
                  <a:srgbClr val="D4D4D4"/>
                </a:solidFill>
                <a:effectLst/>
                <a:latin typeface="Fira Code" pitchFamily="1" charset="0"/>
              </a:rPr>
              <a:t>(</a:t>
            </a:r>
            <a:r>
              <a:rPr lang="en-US" sz="1800" b="0" dirty="0">
                <a:solidFill>
                  <a:srgbClr val="CE9178"/>
                </a:solidFill>
                <a:effectLst/>
                <a:latin typeface="Fira Code" pitchFamily="1" charset="0"/>
              </a:rPr>
              <a:t>$"{</a:t>
            </a:r>
            <a:r>
              <a:rPr lang="en-US" sz="1800" b="0" dirty="0" err="1">
                <a:solidFill>
                  <a:srgbClr val="FF0000"/>
                </a:solidFill>
                <a:effectLst/>
                <a:latin typeface="Fira Code" pitchFamily="1" charset="0"/>
              </a:rPr>
              <a:t>ask.Name</a:t>
            </a:r>
            <a:r>
              <a:rPr lang="en-US" sz="1800" b="0" dirty="0">
                <a:solidFill>
                  <a:srgbClr val="CE9178"/>
                </a:solidFill>
                <a:effectLst/>
                <a:latin typeface="Fira Code" pitchFamily="1" charset="0"/>
              </a:rPr>
              <a:t>} {</a:t>
            </a:r>
            <a:r>
              <a:rPr lang="en-US" sz="1800" b="0" dirty="0" err="1">
                <a:solidFill>
                  <a:srgbClr val="9CDCFE"/>
                </a:solidFill>
                <a:effectLst/>
                <a:latin typeface="Fira Code" pitchFamily="1" charset="0"/>
              </a:rPr>
              <a:t>ask</a:t>
            </a:r>
            <a:r>
              <a:rPr lang="en-US" sz="1800" b="0" dirty="0" err="1">
                <a:solidFill>
                  <a:srgbClr val="D4D4D4"/>
                </a:solidFill>
                <a:effectLst/>
                <a:latin typeface="Fira Code" pitchFamily="1" charset="0"/>
              </a:rPr>
              <a:t>.</a:t>
            </a:r>
            <a:r>
              <a:rPr lang="en-US" sz="1800" b="0" dirty="0" err="1">
                <a:solidFill>
                  <a:srgbClr val="FFC000"/>
                </a:solidFill>
                <a:effectLst/>
                <a:latin typeface="Fira Code" pitchFamily="1" charset="0"/>
              </a:rPr>
              <a:t>TrainPokemon</a:t>
            </a:r>
            <a:r>
              <a:rPr lang="en-US" sz="1800" b="0" dirty="0">
                <a:solidFill>
                  <a:srgbClr val="CE9178"/>
                </a:solidFill>
                <a:effectLst/>
                <a:latin typeface="Fira Code" pitchFamily="1" charset="0"/>
              </a:rPr>
              <a:t>()}"</a:t>
            </a:r>
            <a:r>
              <a:rPr lang="en-US" sz="1800" b="0" dirty="0">
                <a:solidFill>
                  <a:srgbClr val="D4D4D4"/>
                </a:solidFill>
                <a:effectLst/>
                <a:latin typeface="Fira Code" pitchFamily="1" charset="0"/>
              </a:rPr>
              <a:t>);</a:t>
            </a:r>
            <a:endParaRPr lang="en-US" sz="1800" b="0" dirty="0">
              <a:solidFill>
                <a:srgbClr val="D4D4D4"/>
              </a:solidFill>
              <a:effectLst/>
              <a:latin typeface="Fira Code" pitchFamily="1" charset="0"/>
            </a:endParaRPr>
          </a:p>
          <a:p>
            <a:r>
              <a:rPr lang="en-US" b="0" dirty="0">
                <a:solidFill>
                  <a:srgbClr val="6A9955"/>
                </a:solidFill>
                <a:effectLst/>
                <a:latin typeface="Fira Code" pitchFamily="1" charset="0"/>
              </a:rPr>
              <a:t>      //Output: </a:t>
            </a:r>
            <a:r>
              <a:rPr lang="en-US" b="0" dirty="0">
                <a:solidFill>
                  <a:srgbClr val="FF0000"/>
                </a:solidFill>
                <a:effectLst/>
                <a:latin typeface="Fira Code" pitchFamily="1" charset="0"/>
              </a:rPr>
              <a:t>'</a:t>
            </a:r>
            <a:r>
              <a:rPr lang="en-US" b="0" dirty="0" err="1">
                <a:solidFill>
                  <a:srgbClr val="FF0000"/>
                </a:solidFill>
                <a:effectLst/>
                <a:latin typeface="Fira Code" pitchFamily="1" charset="0"/>
              </a:rPr>
              <a:t>Program.PokemonMaster.Name</a:t>
            </a:r>
            <a:r>
              <a:rPr lang="en-US" b="0" dirty="0">
                <a:solidFill>
                  <a:srgbClr val="FF0000"/>
                </a:solidFill>
                <a:effectLst/>
                <a:latin typeface="Fira Code" pitchFamily="1" charset="0"/>
              </a:rPr>
              <a:t>' is inaccessible due to its protection level.</a:t>
            </a:r>
            <a:endParaRPr lang="en-US" sz="1800" b="0" dirty="0">
              <a:solidFill>
                <a:srgbClr val="FF0000"/>
              </a:solidFill>
              <a:effectLst/>
              <a:latin typeface="Fira Code" pitchFamily="1" charset="0"/>
            </a:endParaRPr>
          </a:p>
          <a:p>
            <a:r>
              <a:rPr lang="en-US" sz="1800" b="0" dirty="0">
                <a:solidFill>
                  <a:srgbClr val="D4D4D4"/>
                </a:solidFill>
                <a:effectLst/>
                <a:latin typeface="Fira Code" pitchFamily="1" charset="0"/>
              </a:rPr>
              <a:t>   }</a:t>
            </a:r>
            <a:endParaRPr lang="en-US" sz="1800" b="0" dirty="0">
              <a:solidFill>
                <a:srgbClr val="D4D4D4"/>
              </a:solidFill>
              <a:effectLst/>
              <a:latin typeface="Fira Code" pitchFamily="1"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35" name="직사각형 32"/>
          <p:cNvSpPr/>
          <p:nvPr/>
        </p:nvSpPr>
        <p:spPr>
          <a:xfrm>
            <a:off x="6458124" y="1757075"/>
            <a:ext cx="4738319" cy="4280018"/>
          </a:xfrm>
          <a:prstGeom prst="rect">
            <a:avLst/>
          </a:prstGeom>
        </p:spPr>
        <p:txBody>
          <a:bodyPr wrap="square">
            <a:spAutoFit/>
          </a:bodyPr>
          <a:lstStyle/>
          <a:p>
            <a:endParaRPr lang="en-US" sz="1600" b="0" dirty="0">
              <a:solidFill>
                <a:srgbClr val="D4D4D4"/>
              </a:solidFill>
              <a:effectLst/>
              <a:latin typeface="Fira Code" pitchFamily="1" charset="0"/>
            </a:endParaRPr>
          </a:p>
          <a:p>
            <a:endParaRPr lang="en-US" sz="1600" dirty="0">
              <a:solidFill>
                <a:srgbClr val="D4D4D4"/>
              </a:solidFill>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2037716" y="500222"/>
            <a:ext cx="3025187"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1.2.2. </a:t>
            </a:r>
            <a:r>
              <a:rPr lang="en-US" sz="2000" b="0" i="0" dirty="0">
                <a:solidFill>
                  <a:srgbClr val="000000"/>
                </a:solidFill>
                <a:effectLst/>
                <a:latin typeface="Times New Roman" panose="02020603050405020304" pitchFamily="18" charset="0"/>
                <a:cs typeface="Times New Roman" panose="02020603050405020304" pitchFamily="18" charset="0"/>
              </a:rPr>
              <a:t>Application of .NET</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aphicFrame>
        <p:nvGraphicFramePr>
          <p:cNvPr id="3" name="Object 2"/>
          <p:cNvGraphicFramePr>
            <a:graphicFrameLocks noChangeAspect="1"/>
          </p:cNvGraphicFramePr>
          <p:nvPr/>
        </p:nvGraphicFramePr>
        <p:xfrm>
          <a:off x="1831252" y="1757075"/>
          <a:ext cx="9499067" cy="2596652"/>
        </p:xfrm>
        <a:graphic>
          <a:graphicData uri="http://schemas.openxmlformats.org/presentationml/2006/ole">
            <mc:AlternateContent xmlns:mc="http://schemas.openxmlformats.org/markup-compatibility/2006">
              <mc:Choice xmlns:v="urn:schemas-microsoft-com:vml" Requires="v">
                <p:oleObj spid="_x0000_s1041" name="Bitmap Image" r:id="rId11" imgW="10287000" imgH="4762500" progId="PBrush">
                  <p:embed/>
                </p:oleObj>
              </mc:Choice>
              <mc:Fallback>
                <p:oleObj name="Bitmap Image" r:id="rId11" imgW="10287000" imgH="4762500" progId="PBrush">
                  <p:embed/>
                  <p:pic>
                    <p:nvPicPr>
                      <p:cNvPr id="0" name="Object 2"/>
                      <p:cNvPicPr/>
                      <p:nvPr/>
                    </p:nvPicPr>
                    <p:blipFill>
                      <a:blip r:embed="rId12"/>
                      <a:stretch>
                        <a:fillRect/>
                      </a:stretch>
                    </p:blipFill>
                    <p:spPr>
                      <a:xfrm>
                        <a:off x="1831252" y="1757075"/>
                        <a:ext cx="9499067" cy="2596652"/>
                      </a:xfrm>
                      <a:prstGeom prst="rect">
                        <a:avLst/>
                      </a:prstGeom>
                    </p:spPr>
                  </p:pic>
                </p:oleObj>
              </mc:Fallback>
            </mc:AlternateContent>
          </a:graphicData>
        </a:graphic>
      </p:graphicFrame>
      <p:sp>
        <p:nvSpPr>
          <p:cNvPr id="10" name="TextBox 9"/>
          <p:cNvSpPr txBox="1"/>
          <p:nvPr/>
        </p:nvSpPr>
        <p:spPr>
          <a:xfrm>
            <a:off x="1831252" y="4563502"/>
            <a:ext cx="9499067"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.NET can be build project on:</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Desktop with WPF, </a:t>
            </a:r>
            <a:r>
              <a:rPr lang="en-US" dirty="0" err="1">
                <a:latin typeface="Times New Roman" panose="02020603050405020304" pitchFamily="18" charset="0"/>
                <a:cs typeface="Times New Roman" panose="02020603050405020304" pitchFamily="18" charset="0"/>
              </a:rPr>
              <a:t>Winform</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Mobile with Xamarin,  </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Clound</a:t>
            </a:r>
            <a:r>
              <a:rPr lang="en-US" dirty="0">
                <a:latin typeface="Times New Roman" panose="02020603050405020304" pitchFamily="18" charset="0"/>
                <a:cs typeface="Times New Roman" panose="02020603050405020304" pitchFamily="18" charset="0"/>
              </a:rPr>
              <a:t> (Azure </a:t>
            </a:r>
            <a:r>
              <a:rPr lang="en-US" dirty="0" err="1">
                <a:latin typeface="Times New Roman" panose="02020603050405020304" pitchFamily="18" charset="0"/>
                <a:cs typeface="Times New Roman" panose="02020603050405020304" pitchFamily="18" charset="0"/>
              </a:rPr>
              <a:t>Clound</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Gaming (Unity),  </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IOT,  AI….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7973337"/>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Access modifier Protected</a:t>
            </a:r>
            <a:endParaRPr lang="en-US" altLang="ko-KR"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b="0" dirty="0">
                <a:solidFill>
                  <a:srgbClr val="569CD6"/>
                </a:solidFill>
                <a:effectLst/>
                <a:latin typeface="Fira Code" pitchFamily="1" charset="0"/>
              </a:rPr>
              <a:t>	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abstract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PokemonMaster</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protected</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a:solidFill>
                  <a:srgbClr val="9CDCFE"/>
                </a:solidFill>
                <a:effectLst/>
                <a:latin typeface="Fira Code" pitchFamily="1" charset="0"/>
              </a:rPr>
              <a:t>Name</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get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set</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protected</a:t>
            </a:r>
            <a:r>
              <a:rPr lang="en-US" b="0" dirty="0">
                <a:solidFill>
                  <a:srgbClr val="D4D4D4"/>
                </a:solidFill>
                <a:effectLst/>
                <a:latin typeface="Fira Code" pitchFamily="1" charset="0"/>
              </a:rPr>
              <a:t> </a:t>
            </a:r>
            <a:r>
              <a:rPr lang="en-US" b="0" dirty="0">
                <a:solidFill>
                  <a:srgbClr val="569CD6"/>
                </a:solidFill>
                <a:effectLst/>
                <a:latin typeface="Fira Code" pitchFamily="1" charset="0"/>
              </a:rPr>
              <a:t>abstract</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err="1">
                <a:solidFill>
                  <a:srgbClr val="FFC000"/>
                </a:solidFill>
                <a:effectLst/>
                <a:latin typeface="Fira Code" pitchFamily="1" charset="0"/>
              </a:rPr>
              <a:t>TrainPokemon</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br>
              <a:rPr lang="en-US" b="0" dirty="0">
                <a:solidFill>
                  <a:srgbClr val="D4D4D4"/>
                </a:solidFill>
                <a:effectLst/>
                <a:latin typeface="Fira Code" pitchFamily="1" charset="0"/>
              </a:rPr>
            </a:br>
            <a:r>
              <a:rPr lang="en-US" b="0" dirty="0">
                <a:solidFill>
                  <a:srgbClr val="D4D4D4"/>
                </a:solidFill>
                <a:effectLst/>
                <a:latin typeface="Fira Code" pitchFamily="1" charset="0"/>
              </a:rPr>
              <a:t>        </a:t>
            </a:r>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class</a:t>
            </a:r>
            <a:r>
              <a:rPr lang="en-US" b="0" dirty="0">
                <a:solidFill>
                  <a:srgbClr val="D4D4D4"/>
                </a:solidFill>
                <a:effectLst/>
                <a:latin typeface="Fira Code" pitchFamily="1" charset="0"/>
              </a:rPr>
              <a:t> </a:t>
            </a:r>
            <a:r>
              <a:rPr lang="en-US" b="0" dirty="0">
                <a:solidFill>
                  <a:srgbClr val="4EC9B0"/>
                </a:solidFill>
                <a:effectLst/>
                <a:latin typeface="Fira Code" pitchFamily="1" charset="0"/>
              </a:rPr>
              <a:t>Satoshi</a:t>
            </a:r>
            <a:r>
              <a:rPr lang="en-US" b="0" dirty="0">
                <a:solidFill>
                  <a:srgbClr val="D4D4D4"/>
                </a:solidFill>
                <a:effectLst/>
                <a:latin typeface="Fira Code" pitchFamily="1" charset="0"/>
              </a:rPr>
              <a:t> : </a:t>
            </a:r>
            <a:r>
              <a:rPr lang="en-US" b="0" dirty="0" err="1">
                <a:solidFill>
                  <a:srgbClr val="4EC9B0"/>
                </a:solidFill>
                <a:effectLst/>
                <a:latin typeface="Fira Code" pitchFamily="1" charset="0"/>
              </a:rPr>
              <a:t>PokemonMaster</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569CD6"/>
                </a:solidFill>
                <a:effectLst/>
                <a:latin typeface="Fira Code" pitchFamily="1" charset="0"/>
              </a:rPr>
              <a:t>protected</a:t>
            </a:r>
            <a:r>
              <a:rPr lang="en-US" b="0" dirty="0">
                <a:solidFill>
                  <a:srgbClr val="D4D4D4"/>
                </a:solidFill>
                <a:effectLst/>
                <a:latin typeface="Fira Code" pitchFamily="1" charset="0"/>
              </a:rPr>
              <a:t> </a:t>
            </a:r>
            <a:r>
              <a:rPr lang="en-US" b="0" dirty="0">
                <a:solidFill>
                  <a:srgbClr val="569CD6"/>
                </a:solidFill>
                <a:effectLst/>
                <a:latin typeface="Fira Code" pitchFamily="1" charset="0"/>
              </a:rPr>
              <a:t>override</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err="1">
                <a:solidFill>
                  <a:srgbClr val="FFC000"/>
                </a:solidFill>
                <a:effectLst/>
                <a:latin typeface="Fira Code" pitchFamily="1" charset="0"/>
              </a:rPr>
              <a:t>TrainPokemon</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r>
              <a:rPr lang="en-US" b="0" dirty="0">
                <a:solidFill>
                  <a:srgbClr val="C586C0"/>
                </a:solidFill>
                <a:effectLst/>
                <a:latin typeface="Fira Code" pitchFamily="1" charset="0"/>
              </a:rPr>
              <a:t>return</a:t>
            </a:r>
            <a:r>
              <a:rPr lang="en-US" b="0" dirty="0">
                <a:solidFill>
                  <a:srgbClr val="D4D4D4"/>
                </a:solidFill>
                <a:effectLst/>
                <a:latin typeface="Fira Code" pitchFamily="1" charset="0"/>
              </a:rPr>
              <a:t> </a:t>
            </a:r>
            <a:r>
              <a:rPr lang="en-US" b="0" dirty="0">
                <a:solidFill>
                  <a:srgbClr val="CE9178"/>
                </a:solidFill>
                <a:effectLst/>
                <a:latin typeface="Fira Code" pitchFamily="1" charset="0"/>
              </a:rPr>
              <a:t>$" {</a:t>
            </a:r>
            <a:r>
              <a:rPr lang="en-US" b="0" dirty="0" err="1">
                <a:solidFill>
                  <a:srgbClr val="569CD6"/>
                </a:solidFill>
                <a:effectLst/>
                <a:latin typeface="Fira Code" pitchFamily="1" charset="0"/>
              </a:rPr>
              <a:t>this</a:t>
            </a:r>
            <a:r>
              <a:rPr lang="en-US" b="0" dirty="0" err="1">
                <a:solidFill>
                  <a:srgbClr val="D4D4D4"/>
                </a:solidFill>
                <a:effectLst/>
                <a:latin typeface="Fira Code" pitchFamily="1" charset="0"/>
              </a:rPr>
              <a:t>.</a:t>
            </a:r>
            <a:r>
              <a:rPr lang="en-US" b="0" dirty="0" err="1">
                <a:solidFill>
                  <a:srgbClr val="9CDCFE"/>
                </a:solidFill>
                <a:effectLst/>
                <a:latin typeface="Fira Code" pitchFamily="1" charset="0"/>
              </a:rPr>
              <a:t>Name</a:t>
            </a:r>
            <a:r>
              <a:rPr lang="en-US" b="0" dirty="0">
                <a:solidFill>
                  <a:srgbClr val="CE9178"/>
                </a:solidFill>
                <a:effectLst/>
                <a:latin typeface="Fira Code" pitchFamily="1" charset="0"/>
              </a:rPr>
              <a:t>} </a:t>
            </a:r>
            <a:r>
              <a:rPr lang="en-US" b="0" dirty="0" err="1">
                <a:solidFill>
                  <a:srgbClr val="CE9178"/>
                </a:solidFill>
                <a:effectLst/>
                <a:latin typeface="Fira Code" pitchFamily="1" charset="0"/>
              </a:rPr>
              <a:t>tranning</a:t>
            </a:r>
            <a:r>
              <a:rPr lang="en-US" b="0" dirty="0">
                <a:solidFill>
                  <a:srgbClr val="CE9178"/>
                </a:solidFill>
                <a:effectLst/>
                <a:latin typeface="Fira Code" pitchFamily="1" charset="0"/>
              </a:rPr>
              <a:t> Charmander."</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380973"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đóng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gói</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35" name="직사각형 32"/>
          <p:cNvSpPr/>
          <p:nvPr/>
        </p:nvSpPr>
        <p:spPr>
          <a:xfrm>
            <a:off x="6458124" y="1757075"/>
            <a:ext cx="4738319" cy="4280018"/>
          </a:xfrm>
          <a:prstGeom prst="rect">
            <a:avLst/>
          </a:prstGeom>
        </p:spPr>
        <p:txBody>
          <a:bodyPr wrap="square">
            <a:spAutoFit/>
          </a:bodyPr>
          <a:lstStyle/>
          <a:p>
            <a:endParaRPr lang="en-US" sz="1600" b="0" dirty="0">
              <a:solidFill>
                <a:srgbClr val="D4D4D4"/>
              </a:solidFill>
              <a:effectLst/>
              <a:latin typeface="Fira Code" pitchFamily="1" charset="0"/>
            </a:endParaRPr>
          </a:p>
          <a:p>
            <a:endParaRPr lang="en-US" sz="1600" dirty="0">
              <a:solidFill>
                <a:srgbClr val="D4D4D4"/>
              </a:solidFill>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4902783" cy="732700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năng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sẵn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sẵn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cha(</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 (subclass)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thành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phần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nghĩa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cha</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dựa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chung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ta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ra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baseclass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những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chung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đấy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pic>
        <p:nvPicPr>
          <p:cNvPr id="12292" name="Picture 4" descr="Inheritance Types | Java Inheritance Type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08190" y="1738963"/>
            <a:ext cx="4640734" cy="4640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88835"/>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protected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protected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override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tranning</a:t>
            </a:r>
            <a:r>
              <a:rPr lang="en-US" sz="1600" b="0" dirty="0">
                <a:solidFill>
                  <a:srgbClr val="CE9178"/>
                </a:solidFill>
                <a:effectLst/>
                <a:latin typeface="Fira Code" pitchFamily="1" charset="0"/>
              </a:rPr>
              <a:t> </a:t>
            </a:r>
            <a:r>
              <a:rPr lang="en-US" sz="1600" b="0" dirty="0" err="1">
                <a:solidFill>
                  <a:srgbClr val="CE9178"/>
                </a:solidFill>
                <a:effectLst/>
                <a:latin typeface="Fira Code" pitchFamily="1" charset="0"/>
              </a:rPr>
              <a:t>Pokemon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Takeshi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protected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override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CE9178"/>
                </a:solidFill>
                <a:effectLst/>
                <a:latin typeface="Fira Code" pitchFamily="1" charset="0"/>
              </a:rPr>
              <a:t>$"take of </a:t>
            </a:r>
            <a:r>
              <a:rPr lang="en-US" sz="1600" b="0" dirty="0" err="1">
                <a:solidFill>
                  <a:srgbClr val="CE9178"/>
                </a:solidFill>
                <a:effectLst/>
                <a:latin typeface="Fira Code" pitchFamily="1" charset="0"/>
              </a:rPr>
              <a:t>pokemon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10049041" cy="863505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Khởi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cơ</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sở</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dẫn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xuất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(subclass)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thuộc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cơ</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sở</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trước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dẫn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xuất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protected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this</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base</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Từ</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khóa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base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cập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constructor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0" dirty="0" err="1">
                <a:solidFill>
                  <a:srgbClr val="4EC9B0"/>
                </a:solidFill>
                <a:effectLst/>
                <a:latin typeface="Fira Code" pitchFamily="1" charset="0"/>
              </a:rPr>
              <a:t>PokemonMaster</a:t>
            </a:r>
            <a:r>
              <a:rPr lang="en-US" sz="1600" dirty="0">
                <a:solidFill>
                  <a:srgbClr val="4EC9B0"/>
                </a:solidFill>
                <a:latin typeface="Fira Code" pitchFamily="1" charset="0"/>
              </a:rPr>
              <a:t>.</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2.3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10049041" cy="8881277"/>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hỗ</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kế</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thừa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implement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interface.</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interface</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IPerson</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protected</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IPerson</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Tranning</a:t>
            </a:r>
            <a:r>
              <a:rPr lang="en-US" sz="1600" b="0" dirty="0">
                <a:solidFill>
                  <a:srgbClr val="CE9178"/>
                </a:solidFill>
                <a:effectLst/>
                <a:latin typeface="Fira Code" pitchFamily="1" charset="0"/>
              </a:rPr>
              <a:t> </a:t>
            </a:r>
            <a:r>
              <a:rPr lang="en-US" sz="1600" b="0" dirty="0" err="1">
                <a:solidFill>
                  <a:srgbClr val="CE9178"/>
                </a:solidFill>
                <a:effectLst/>
                <a:latin typeface="Fira Code" pitchFamily="1" charset="0"/>
              </a:rPr>
              <a:t>Pokemon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2.3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5076272" cy="7819448"/>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năng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đối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vụ</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theo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nhau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bao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gồm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2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loại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1" i="0" dirty="0">
                <a:solidFill>
                  <a:srgbClr val="666666"/>
                </a:solidFill>
                <a:effectLst/>
                <a:latin typeface="Times New Roman" panose="02020603050405020304" pitchFamily="18" charset="0"/>
                <a:cs typeface="Times New Roman" panose="02020603050405020304" pitchFamily="18" charset="0"/>
              </a:rPr>
              <a:t>Compile time polymorphism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sz="1600" b="1" i="0" dirty="0">
                <a:solidFill>
                  <a:srgbClr val="666666"/>
                </a:solidFill>
                <a:effectLst/>
                <a:latin typeface="Times New Roman" panose="02020603050405020304" pitchFamily="18" charset="0"/>
                <a:cs typeface="Times New Roman" panose="02020603050405020304" pitchFamily="18" charset="0"/>
              </a:rPr>
              <a:t>Runtime polymorphism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4263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hình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pic>
        <p:nvPicPr>
          <p:cNvPr id="15366" name="Picture 6" descr="Tính đa hình (Polymorphism) trong lập trình hướng đối tượng  MarketEnterprise Vietna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0526" y="1943547"/>
            <a:ext cx="4777947" cy="42470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9334908" y="4447754"/>
            <a:ext cx="573946" cy="5232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i="0" dirty="0">
                <a:solidFill>
                  <a:schemeClr val="bg1"/>
                </a:solidFill>
                <a:effectLst/>
                <a:latin typeface="Arial" panose="020B0604020202020204" pitchFamily="34" charset="0"/>
              </a:rPr>
              <a:t>woof </a:t>
            </a:r>
            <a:r>
              <a:rPr lang="en-US" sz="1400" b="0" i="0" dirty="0" err="1">
                <a:solidFill>
                  <a:schemeClr val="bg1"/>
                </a:solidFill>
                <a:effectLst/>
                <a:latin typeface="Arial" panose="020B0604020202020204" pitchFamily="34" charset="0"/>
              </a:rPr>
              <a:t>woof</a:t>
            </a:r>
            <a:endParaRPr lang="en-US" sz="1400" dirty="0">
              <a:solidFill>
                <a:schemeClr val="bg1"/>
              </a:solidFill>
            </a:endParaRPr>
          </a:p>
        </p:txBody>
      </p:sp>
      <p:sp>
        <p:nvSpPr>
          <p:cNvPr id="37" name="TextBox 36"/>
          <p:cNvSpPr txBox="1"/>
          <p:nvPr/>
        </p:nvSpPr>
        <p:spPr>
          <a:xfrm>
            <a:off x="6939990" y="3565306"/>
            <a:ext cx="1553415"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i="0" dirty="0">
                <a:solidFill>
                  <a:schemeClr val="bg1"/>
                </a:solidFill>
                <a:effectLst/>
                <a:latin typeface="Arial" panose="020B0604020202020204" pitchFamily="34" charset="0"/>
              </a:rPr>
              <a:t>Chirping </a:t>
            </a:r>
            <a:r>
              <a:rPr lang="en-US" sz="1400" b="0" i="0" dirty="0" err="1">
                <a:solidFill>
                  <a:schemeClr val="bg1"/>
                </a:solidFill>
                <a:effectLst/>
                <a:latin typeface="Arial" panose="020B0604020202020204" pitchFamily="34" charset="0"/>
              </a:rPr>
              <a:t>chirping</a:t>
            </a:r>
            <a:endParaRPr lang="en-US" sz="1400" dirty="0">
              <a:solidFill>
                <a:schemeClr val="bg1"/>
              </a:solidFill>
            </a:endParaRPr>
          </a:p>
        </p:txBody>
      </p:sp>
      <p:sp>
        <p:nvSpPr>
          <p:cNvPr id="38" name="TextBox 37"/>
          <p:cNvSpPr txBox="1"/>
          <p:nvPr/>
        </p:nvSpPr>
        <p:spPr>
          <a:xfrm>
            <a:off x="8661042" y="2102469"/>
            <a:ext cx="701058" cy="3077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400" b="0" i="0" dirty="0">
                <a:solidFill>
                  <a:schemeClr val="bg1"/>
                </a:solidFill>
                <a:effectLst/>
                <a:latin typeface="Arial" panose="020B0604020202020204" pitchFamily="34" charset="0"/>
              </a:rPr>
              <a:t>hello</a:t>
            </a:r>
            <a:endParaRPr lang="en-US" sz="1400"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142614"/>
          </a:xfrm>
          <a:prstGeom prst="rect">
            <a:avLst/>
          </a:prstGeom>
        </p:spPr>
        <p:txBody>
          <a:bodyPr wrap="square">
            <a:spAutoFit/>
          </a:bodyPr>
          <a:lstStyle/>
          <a:p>
            <a:pPr>
              <a:lnSpc>
                <a:spcPct val="150000"/>
              </a:lnSpc>
            </a:pPr>
            <a:r>
              <a:rPr lang="en-US" altLang="ko-KR" sz="18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sz="18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8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sz="18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2 </a:t>
            </a:r>
            <a:r>
              <a:rPr lang="en-US" altLang="ko-KR" sz="18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loại</a:t>
            </a:r>
            <a:r>
              <a:rPr lang="en-US" altLang="ko-KR" sz="18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8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8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800"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hay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còn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tĩnh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cung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cấp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kỹ</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thuật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hiện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tĩnh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overloading):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hoặc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liệu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của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truyền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(operator overloading):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định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nghĩa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lại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hoặc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hầu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hết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sẵn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hay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còn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phép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lớp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trừu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tượng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(abstract class)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cung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cấp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triển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nhận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khuôn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mẫu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sẽ</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chạy</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Lợi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ích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tính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mềm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dẻo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mất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gian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nhận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4263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hình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63505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biên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(method overloading)</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1" dirty="0">
                <a:solidFill>
                  <a:srgbClr val="569CD6"/>
                </a:solidFill>
                <a:effectLst/>
                <a:latin typeface="Fira Code" pitchFamily="1" charset="0"/>
              </a:rPr>
              <a:t> 	</a:t>
            </a:r>
            <a:r>
              <a:rPr lang="en-US" sz="1600" dirty="0">
                <a:solidFill>
                  <a:srgbClr val="569CD6"/>
                </a:solidFill>
                <a:effectLst/>
                <a:latin typeface="Fira Code" pitchFamily="1" charset="0"/>
              </a:rPr>
              <a:t>public</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void</a:t>
            </a:r>
            <a:r>
              <a:rPr lang="en-US" sz="1600" dirty="0">
                <a:solidFill>
                  <a:srgbClr val="D4D4D4"/>
                </a:solidFill>
                <a:effectLst/>
                <a:latin typeface="Fira Code" pitchFamily="1" charset="0"/>
              </a:rPr>
              <a:t> </a:t>
            </a:r>
            <a:r>
              <a:rPr lang="en-US" sz="1600" dirty="0">
                <a:solidFill>
                  <a:schemeClr val="accent4"/>
                </a:solidFill>
                <a:effectLst/>
                <a:latin typeface="Fira Code" pitchFamily="1" charset="0"/>
              </a:rPr>
              <a:t>Resize</a:t>
            </a:r>
            <a:r>
              <a:rPr lang="en-US" sz="1600" dirty="0">
                <a:solidFill>
                  <a:srgbClr val="D4D4D4"/>
                </a:solidFill>
                <a:effectLst/>
                <a:latin typeface="Fira Code" pitchFamily="1" charset="0"/>
              </a:rPr>
              <a:t>(</a:t>
            </a:r>
            <a:r>
              <a:rPr lang="en-US" sz="1600" dirty="0">
                <a:solidFill>
                  <a:srgbClr val="569CD6"/>
                </a:solidFill>
                <a:effectLst/>
                <a:latin typeface="Fira Code" pitchFamily="1" charset="0"/>
              </a:rPr>
              <a:t>int</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width</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int</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height</a:t>
            </a: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br>
              <a:rPr lang="en-US" sz="1600" dirty="0">
                <a:solidFill>
                  <a:srgbClr val="D4D4D4"/>
                </a:solidFill>
                <a:effectLst/>
                <a:latin typeface="Fira Code" pitchFamily="1" charset="0"/>
              </a:rPr>
            </a:b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br>
              <a:rPr lang="en-US" sz="1600" dirty="0">
                <a:solidFill>
                  <a:srgbClr val="D4D4D4"/>
                </a:solidFill>
                <a:effectLst/>
                <a:latin typeface="Fira Code" pitchFamily="1" charset="0"/>
              </a:rPr>
            </a:b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public</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void</a:t>
            </a:r>
            <a:r>
              <a:rPr lang="en-US" sz="1600" dirty="0">
                <a:solidFill>
                  <a:srgbClr val="D4D4D4"/>
                </a:solidFill>
                <a:effectLst/>
                <a:latin typeface="Fira Code" pitchFamily="1" charset="0"/>
              </a:rPr>
              <a:t> </a:t>
            </a:r>
            <a:r>
              <a:rPr lang="en-US" sz="1600" dirty="0">
                <a:solidFill>
                  <a:schemeClr val="accent4"/>
                </a:solidFill>
                <a:effectLst/>
                <a:latin typeface="Fira Code" pitchFamily="1" charset="0"/>
              </a:rPr>
              <a:t>Resize</a:t>
            </a:r>
            <a:r>
              <a:rPr lang="en-US" sz="1600" dirty="0">
                <a:solidFill>
                  <a:srgbClr val="D4D4D4"/>
                </a:solidFill>
                <a:effectLst/>
                <a:latin typeface="Fira Code" pitchFamily="1" charset="0"/>
              </a:rPr>
              <a:t>(</a:t>
            </a:r>
            <a:r>
              <a:rPr lang="en-US" sz="1600" dirty="0">
                <a:solidFill>
                  <a:srgbClr val="569CD6"/>
                </a:solidFill>
                <a:effectLst/>
                <a:latin typeface="Fira Code" pitchFamily="1" charset="0"/>
              </a:rPr>
              <a:t>double</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width</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double</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height</a:t>
            </a: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br>
              <a:rPr lang="en-US" sz="1600" dirty="0">
                <a:solidFill>
                  <a:srgbClr val="D4D4D4"/>
                </a:solidFill>
                <a:effectLst/>
                <a:latin typeface="Fira Code" pitchFamily="1" charset="0"/>
              </a:rPr>
            </a:b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br>
              <a:rPr lang="en-US" sz="1600" dirty="0">
                <a:solidFill>
                  <a:srgbClr val="D4D4D4"/>
                </a:solidFill>
                <a:effectLst/>
                <a:latin typeface="Fira Code" pitchFamily="1" charset="0"/>
              </a:rPr>
            </a:b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public</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void</a:t>
            </a:r>
            <a:r>
              <a:rPr lang="en-US" sz="1600" dirty="0">
                <a:solidFill>
                  <a:srgbClr val="D4D4D4"/>
                </a:solidFill>
                <a:effectLst/>
                <a:latin typeface="Fira Code" pitchFamily="1" charset="0"/>
              </a:rPr>
              <a:t> </a:t>
            </a:r>
            <a:r>
              <a:rPr lang="en-US" sz="1600" dirty="0">
                <a:solidFill>
                  <a:schemeClr val="accent4"/>
                </a:solidFill>
                <a:effectLst/>
                <a:latin typeface="Fira Code" pitchFamily="1" charset="0"/>
              </a:rPr>
              <a:t>Resize</a:t>
            </a:r>
            <a:r>
              <a:rPr lang="en-US" sz="1600" dirty="0">
                <a:solidFill>
                  <a:srgbClr val="D4D4D4"/>
                </a:solidFill>
                <a:effectLst/>
                <a:latin typeface="Fira Code" pitchFamily="1" charset="0"/>
              </a:rPr>
              <a:t>(</a:t>
            </a:r>
            <a:r>
              <a:rPr lang="en-US" sz="1600" dirty="0">
                <a:solidFill>
                  <a:srgbClr val="569CD6"/>
                </a:solidFill>
                <a:effectLst/>
                <a:latin typeface="Fira Code" pitchFamily="1" charset="0"/>
              </a:rPr>
              <a:t>decimal</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width</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decimal</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height</a:t>
            </a: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br>
              <a:rPr lang="en-US" sz="1600" dirty="0">
                <a:solidFill>
                  <a:srgbClr val="D4D4D4"/>
                </a:solidFill>
                <a:effectLst/>
                <a:latin typeface="Fira Code" pitchFamily="1" charset="0"/>
              </a:rPr>
            </a:b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public</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void</a:t>
            </a:r>
            <a:r>
              <a:rPr lang="en-US" sz="1600" dirty="0">
                <a:solidFill>
                  <a:srgbClr val="D4D4D4"/>
                </a:solidFill>
                <a:effectLst/>
                <a:latin typeface="Fira Code" pitchFamily="1" charset="0"/>
              </a:rPr>
              <a:t> </a:t>
            </a:r>
            <a:r>
              <a:rPr lang="en-US" sz="1600" dirty="0">
                <a:solidFill>
                  <a:schemeClr val="accent4"/>
                </a:solidFill>
                <a:effectLst/>
                <a:latin typeface="Fira Code" pitchFamily="1" charset="0"/>
              </a:rPr>
              <a:t>Resize</a:t>
            </a:r>
            <a:r>
              <a:rPr lang="en-US" sz="1600" dirty="0">
                <a:solidFill>
                  <a:srgbClr val="D4D4D4"/>
                </a:solidFill>
                <a:effectLst/>
                <a:latin typeface="Fira Code" pitchFamily="1" charset="0"/>
              </a:rPr>
              <a:t>(</a:t>
            </a:r>
            <a:r>
              <a:rPr lang="en-US" sz="1600" dirty="0">
                <a:solidFill>
                  <a:srgbClr val="569CD6"/>
                </a:solidFill>
                <a:effectLst/>
                <a:latin typeface="Fira Code" pitchFamily="1" charset="0"/>
              </a:rPr>
              <a:t>long</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width</a:t>
            </a:r>
            <a:r>
              <a:rPr lang="en-US" sz="1600" dirty="0">
                <a:solidFill>
                  <a:srgbClr val="D4D4D4"/>
                </a:solidFill>
                <a:effectLst/>
                <a:latin typeface="Fira Code" pitchFamily="1" charset="0"/>
              </a:rPr>
              <a:t>, </a:t>
            </a:r>
            <a:r>
              <a:rPr lang="en-US" sz="1600" dirty="0">
                <a:solidFill>
                  <a:srgbClr val="569CD6"/>
                </a:solidFill>
                <a:effectLst/>
                <a:latin typeface="Fira Code" pitchFamily="1" charset="0"/>
              </a:rPr>
              <a:t>double</a:t>
            </a:r>
            <a:r>
              <a:rPr lang="en-US" sz="1600" dirty="0">
                <a:solidFill>
                  <a:srgbClr val="D4D4D4"/>
                </a:solidFill>
                <a:effectLst/>
                <a:latin typeface="Fira Code" pitchFamily="1" charset="0"/>
              </a:rPr>
              <a:t> </a:t>
            </a:r>
            <a:r>
              <a:rPr lang="en-US" sz="1600" dirty="0">
                <a:solidFill>
                  <a:srgbClr val="9CDCFE"/>
                </a:solidFill>
                <a:effectLst/>
                <a:latin typeface="Fira Code" pitchFamily="1" charset="0"/>
              </a:rPr>
              <a:t>height</a:t>
            </a:r>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r>
              <a:rPr lang="en-US" sz="1600" dirty="0">
                <a:solidFill>
                  <a:srgbClr val="D4D4D4"/>
                </a:solidFill>
                <a:effectLst/>
                <a:latin typeface="Fira Code" pitchFamily="1" charset="0"/>
              </a:rPr>
              <a:t>       }</a:t>
            </a:r>
            <a:endParaRPr lang="en-US" sz="1600" dirty="0">
              <a:solidFill>
                <a:srgbClr val="D4D4D4"/>
              </a:solidFill>
              <a:effectLst/>
              <a:latin typeface="Fira Code" pitchFamily="1" charset="0"/>
            </a:endParaRPr>
          </a:p>
          <a:p>
            <a:pPr marL="285750" indent="-285750">
              <a:lnSpc>
                <a:spcPct val="150000"/>
              </a:lnSpc>
              <a:buFontTx/>
              <a:buChar char="-"/>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4263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hình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635056"/>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biên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dịch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Nạp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chồng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toán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(operator overloading):</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1" dirty="0">
                <a:solidFill>
                  <a:srgbClr val="569CD6"/>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chemeClr val="accent4"/>
                </a:solidFill>
                <a:effectLst/>
                <a:latin typeface="Fira Code" pitchFamily="1" charset="0"/>
              </a:rPr>
              <a:t>showFullName</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chemeClr val="accent4"/>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this</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4263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hình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7850226"/>
          </a:xfrm>
          <a:prstGeom prst="rect">
            <a:avLst/>
          </a:prstGeom>
        </p:spPr>
        <p:txBody>
          <a:bodyPr wrap="square">
            <a:spAutoFit/>
          </a:bodyPr>
          <a:lstStyle/>
          <a:p>
            <a:endParaRPr lang="en-US" sz="1600" b="1" dirty="0">
              <a:solidFill>
                <a:srgbClr val="569CD6"/>
              </a:solidFill>
              <a:latin typeface="Fira Code" pitchFamily="1" charset="0"/>
            </a:endParaRPr>
          </a:p>
          <a:p>
            <a:endParaRPr lang="en-US" sz="1600" b="1" dirty="0">
              <a:solidFill>
                <a:srgbClr val="569CD6"/>
              </a:solidFill>
              <a:latin typeface="Fira Code" pitchFamily="1" charset="0"/>
            </a:endParaRPr>
          </a:p>
          <a:p>
            <a:r>
              <a:rPr lang="en-US" sz="1600" b="1" dirty="0">
                <a:solidFill>
                  <a:srgbClr val="569CD6"/>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operator</a:t>
            </a:r>
            <a:r>
              <a:rPr lang="en-US" sz="1600" b="0" dirty="0">
                <a:solidFill>
                  <a:srgbClr val="D4D4D4"/>
                </a:solidFill>
                <a:effectLst/>
                <a:latin typeface="Fira Code" pitchFamily="1" charset="0"/>
              </a:rPr>
              <a:t>+(</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fullname</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person</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fullname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person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chemeClr val="accent4"/>
                </a:solidFill>
                <a:effectLst/>
                <a:latin typeface="Fira Code" pitchFamily="1" charset="0"/>
              </a:rPr>
              <a:t>Main</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args</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nobita</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"Nobi </a:t>
            </a:r>
            <a:r>
              <a:rPr lang="en-US" sz="1600" b="0" dirty="0" err="1">
                <a:solidFill>
                  <a:srgbClr val="CE9178"/>
                </a:solidFill>
                <a:effectLst/>
                <a:latin typeface="Fira Code" pitchFamily="1" charset="0"/>
              </a:rPr>
              <a:t>Nobita</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shizuka</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new</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Shizu</a:t>
            </a:r>
            <a:r>
              <a:rPr lang="en-US" sz="1600" b="0" dirty="0">
                <a:solidFill>
                  <a:srgbClr val="CE9178"/>
                </a:solidFill>
                <a:effectLst/>
                <a:latin typeface="Fira Code" pitchFamily="1" charset="0"/>
              </a:rPr>
              <a:t> Shizuka"</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chaien</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nobita</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shizuka</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chaien</a:t>
            </a:r>
            <a:r>
              <a:rPr lang="en-US" sz="1600" b="0" dirty="0" err="1">
                <a:solidFill>
                  <a:srgbClr val="D4D4D4"/>
                </a:solidFill>
                <a:effectLst/>
                <a:latin typeface="Fira Code" pitchFamily="1" charset="0"/>
              </a:rPr>
              <a:t>.</a:t>
            </a:r>
            <a:r>
              <a:rPr lang="en-US" sz="1600" b="0" dirty="0" err="1">
                <a:solidFill>
                  <a:schemeClr val="accent4"/>
                </a:solidFill>
                <a:effectLst/>
                <a:latin typeface="Fira Code" pitchFamily="1" charset="0"/>
              </a:rPr>
              <a:t>showFullName</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//Output: Nobi </a:t>
            </a:r>
            <a:r>
              <a:rPr lang="en-US" sz="1600" b="0" dirty="0" err="1">
                <a:solidFill>
                  <a:srgbClr val="6A9955"/>
                </a:solidFill>
                <a:effectLst/>
                <a:latin typeface="Fira Code" pitchFamily="1" charset="0"/>
              </a:rPr>
              <a:t>Nobita</a:t>
            </a:r>
            <a:r>
              <a:rPr lang="en-US" sz="1600" b="0" dirty="0">
                <a:solidFill>
                  <a:srgbClr val="6A9955"/>
                </a:solidFill>
                <a:effectLst/>
                <a:latin typeface="Fira Code" pitchFamily="1" charset="0"/>
              </a:rPr>
              <a:t> </a:t>
            </a:r>
            <a:r>
              <a:rPr lang="en-US" sz="1600" b="0" dirty="0" err="1">
                <a:solidFill>
                  <a:srgbClr val="6A9955"/>
                </a:solidFill>
                <a:effectLst/>
                <a:latin typeface="Fira Code" pitchFamily="1" charset="0"/>
              </a:rPr>
              <a:t>Shizu</a:t>
            </a:r>
            <a:r>
              <a:rPr lang="en-US" sz="1600" b="0" dirty="0">
                <a:solidFill>
                  <a:srgbClr val="6A9955"/>
                </a:solidFill>
                <a:effectLst/>
                <a:latin typeface="Fira Code" pitchFamily="1" charset="0"/>
              </a:rPr>
              <a:t> Shizuka</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42638"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2.4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đa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hình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31252" y="494184"/>
            <a:ext cx="1622495"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1.3 Data Type</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2" name="직사각형 31"/>
          <p:cNvSpPr/>
          <p:nvPr/>
        </p:nvSpPr>
        <p:spPr>
          <a:xfrm>
            <a:off x="1574880" y="1676987"/>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3" name="직사각형 32"/>
          <p:cNvSpPr/>
          <p:nvPr/>
        </p:nvSpPr>
        <p:spPr>
          <a:xfrm>
            <a:off x="1552557" y="1339980"/>
            <a:ext cx="9987517" cy="5588068"/>
          </a:xfrm>
          <a:prstGeom prst="rect">
            <a:avLst/>
          </a:prstGeom>
          <a:ln>
            <a:solidFill>
              <a:schemeClr val="tx1"/>
            </a:solidFill>
          </a:ln>
        </p:spPr>
        <p:txBody>
          <a:bodyPr wrap="square">
            <a:spAutoFit/>
          </a:bodyPr>
          <a:lstStyle/>
          <a:p>
            <a:pPr lvl="0">
              <a:lnSpc>
                <a:spcPct val="150000"/>
              </a:lnSpc>
            </a:pPr>
            <a:endPar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Data type concept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For example, when going on buffet, at the selection table there will be a lot of food such as shrimp, squid, fish, shoulder coal, shoulder core….There are different data types, with different characteristics.</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And they are stored on different trays: plate of meat, pot for hotpot,.. These are variables to store data types</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Thus, for each data type, we need the corresponding data type to store that data type. Ex: hotpot and a plate or meat cannot be put in one cup. Of course it is, but no one will do that.</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lvl="0" indent="-285750">
              <a:lnSpc>
                <a:spcPct val="150000"/>
              </a:lnSpc>
              <a:buFontTx/>
              <a:buChar char="-"/>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C# has primitive data types like: </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int</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integer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double</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real </a:t>
            </a:r>
            <a:r>
              <a:rPr lang="en-US" altLang="ko-KR" sz="1600" dirty="0" err="1">
                <a:latin typeface="Times New Roman" panose="02020603050405020304" pitchFamily="18" charset="0"/>
                <a:ea typeface="나눔바른고딕" panose="020B0603020101020101" pitchFamily="50" charset="-127"/>
                <a:cs typeface="Times New Roman" panose="02020603050405020304" pitchFamily="18" charset="0"/>
              </a:rPr>
              <a:t>numer</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bool</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logic type (true or false)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string</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string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r>
              <a:rPr lang="en-US" altLang="ko-KR" sz="1600" b="1" dirty="0">
                <a:latin typeface="Times New Roman" panose="02020603050405020304" pitchFamily="18" charset="0"/>
                <a:ea typeface="나눔바른고딕" panose="020B0603020101020101" pitchFamily="50" charset="-127"/>
                <a:cs typeface="Times New Roman" panose="02020603050405020304" pitchFamily="18" charset="0"/>
              </a:rPr>
              <a:t>char</a:t>
            </a: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character type</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1">
              <a:lnSpc>
                <a:spcPct val="150000"/>
              </a:lnSpc>
            </a:pP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a:p>
            <a:pPr lvl="0">
              <a:lnSpc>
                <a:spcPct val="150000"/>
              </a:lnSpc>
            </a:pPr>
            <a:r>
              <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88835"/>
          </a:xfrm>
          <a:prstGeom prst="rect">
            <a:avLst/>
          </a:prstGeom>
        </p:spPr>
        <p:txBody>
          <a:bodyPr wrap="square">
            <a:spAutoFit/>
          </a:bodyPr>
          <a:lstStyle/>
          <a:p>
            <a:pPr>
              <a:lnSpc>
                <a:spcPct val="150000"/>
              </a:lnSpc>
            </a:pP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đa</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hình</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ở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thời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điểm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thực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dirty="0">
                <a:solidFill>
                  <a:srgbClr val="D4D4D4"/>
                </a:solidFill>
                <a:latin typeface="Fira Code" pitchFamily="1" charset="0"/>
              </a:rPr>
              <a:t> </a:t>
            </a:r>
            <a:r>
              <a:rPr lang="en-US" sz="1600" b="0" dirty="0">
                <a:solidFill>
                  <a:srgbClr val="569CD6"/>
                </a:solidFill>
                <a:effectLst/>
                <a:latin typeface="Fira Code" pitchFamily="1" charset="0"/>
              </a:rPr>
              <a:t>abstract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Satoshi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dirty="0">
                <a:solidFill>
                  <a:srgbClr val="D4D4D4"/>
                </a:solidFill>
                <a:latin typeface="Fira Code" pitchFamily="1" charset="0"/>
              </a:rPr>
              <a:t> </a:t>
            </a:r>
            <a:r>
              <a:rPr lang="en-US" sz="1600" b="0" dirty="0">
                <a:solidFill>
                  <a:srgbClr val="569CD6"/>
                </a:solidFill>
                <a:effectLst/>
                <a:latin typeface="Fira Code" pitchFamily="1" charset="0"/>
              </a:rPr>
              <a:t>override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tranning</a:t>
            </a:r>
            <a:r>
              <a:rPr lang="en-US" sz="1600" b="0" dirty="0">
                <a:solidFill>
                  <a:srgbClr val="CE9178"/>
                </a:solidFill>
                <a:effectLst/>
                <a:latin typeface="Fira Code" pitchFamily="1" charset="0"/>
              </a:rPr>
              <a:t> </a:t>
            </a:r>
            <a:r>
              <a:rPr lang="en-US" sz="1600" b="0" dirty="0" err="1">
                <a:solidFill>
                  <a:srgbClr val="CE9178"/>
                </a:solidFill>
                <a:effectLst/>
                <a:latin typeface="Fira Code" pitchFamily="1" charset="0"/>
              </a:rPr>
              <a:t>Pokemon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class</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Takeshi</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PokemonMaster</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dirty="0">
                <a:solidFill>
                  <a:srgbClr val="D4D4D4"/>
                </a:solidFill>
                <a:latin typeface="Fira Code" pitchFamily="1" charset="0"/>
              </a:rPr>
              <a:t> </a:t>
            </a:r>
            <a:r>
              <a:rPr lang="en-US" sz="1600" b="0" dirty="0">
                <a:solidFill>
                  <a:srgbClr val="569CD6"/>
                </a:solidFill>
                <a:effectLst/>
                <a:latin typeface="Fira Code" pitchFamily="1" charset="0"/>
              </a:rPr>
              <a:t>override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Work</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CE9178"/>
                </a:solidFill>
                <a:effectLst/>
                <a:latin typeface="Fira Code" pitchFamily="1" charset="0"/>
              </a:rPr>
              <a:t>$"take of </a:t>
            </a:r>
            <a:r>
              <a:rPr lang="en-US" sz="1600" b="0" dirty="0" err="1">
                <a:solidFill>
                  <a:srgbClr val="CE9178"/>
                </a:solidFill>
                <a:effectLst/>
                <a:latin typeface="Fira Code" pitchFamily="1" charset="0"/>
              </a:rPr>
              <a:t>Pokemon</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1" y="1663364"/>
            <a:ext cx="9660718" cy="8311891"/>
          </a:xfrm>
          <a:prstGeom prst="rect">
            <a:avLst/>
          </a:prstGeom>
        </p:spPr>
        <p:txBody>
          <a:bodyPr wrap="square">
            <a:spAutoFit/>
          </a:bodyPr>
          <a:lstStyle/>
          <a:p>
            <a:pPr lvl="1"/>
            <a:endParaRPr lang="en-US" b="0" dirty="0">
              <a:solidFill>
                <a:srgbClr val="569CD6"/>
              </a:solidFill>
              <a:effectLst/>
              <a:latin typeface="Fira Code" pitchFamily="1" charset="0"/>
            </a:endParaRPr>
          </a:p>
          <a:p>
            <a:pPr lvl="1"/>
            <a:r>
              <a:rPr lang="en-US" b="0" dirty="0">
                <a:solidFill>
                  <a:srgbClr val="569CD6"/>
                </a:solidFill>
                <a:effectLst/>
                <a:latin typeface="Fira Code" pitchFamily="1" charset="0"/>
              </a:rPr>
              <a:t>public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static</a:t>
            </a:r>
            <a:r>
              <a:rPr lang="en-US" b="0" dirty="0">
                <a:solidFill>
                  <a:srgbClr val="D4D4D4"/>
                </a:solidFill>
                <a:effectLst/>
                <a:latin typeface="Fira Code" pitchFamily="1" charset="0"/>
              </a:rPr>
              <a:t> </a:t>
            </a:r>
            <a:r>
              <a:rPr lang="en-US" b="0" dirty="0">
                <a:solidFill>
                  <a:srgbClr val="569CD6"/>
                </a:solidFill>
                <a:effectLst/>
                <a:latin typeface="Fira Code" pitchFamily="1" charset="0"/>
              </a:rPr>
              <a:t>void</a:t>
            </a:r>
            <a:r>
              <a:rPr lang="en-US" b="0" dirty="0">
                <a:solidFill>
                  <a:srgbClr val="D4D4D4"/>
                </a:solidFill>
                <a:effectLst/>
                <a:latin typeface="Fira Code" pitchFamily="1" charset="0"/>
              </a:rPr>
              <a:t> </a:t>
            </a:r>
            <a:r>
              <a:rPr lang="en-US" b="0" dirty="0">
                <a:solidFill>
                  <a:schemeClr val="accent4"/>
                </a:solidFill>
                <a:effectLst/>
                <a:latin typeface="Fira Code" pitchFamily="1" charset="0"/>
              </a:rPr>
              <a:t>Main</a:t>
            </a:r>
            <a:r>
              <a:rPr lang="en-US" b="0" dirty="0">
                <a:solidFill>
                  <a:srgbClr val="D4D4D4"/>
                </a:solidFill>
                <a:effectLst/>
                <a:latin typeface="Fira Code" pitchFamily="1" charset="0"/>
              </a:rPr>
              <a:t>(</a:t>
            </a:r>
            <a:r>
              <a:rPr lang="en-US" b="0" dirty="0">
                <a:solidFill>
                  <a:srgbClr val="569CD6"/>
                </a:solidFill>
                <a:effectLst/>
                <a:latin typeface="Fira Code" pitchFamily="1" charset="0"/>
              </a:rPr>
              <a:t>string</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args</a:t>
            </a:r>
            <a:r>
              <a:rPr lang="en-US" b="0" dirty="0">
                <a:solidFill>
                  <a:srgbClr val="D4D4D4"/>
                </a:solidFill>
                <a:effectLst/>
                <a:latin typeface="Fira Code" pitchFamily="1" charset="0"/>
              </a:rPr>
              <a:t>) </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PokemonMaster</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takeshi</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new</a:t>
            </a:r>
            <a:r>
              <a:rPr lang="en-US" b="0" dirty="0">
                <a:solidFill>
                  <a:srgbClr val="D4D4D4"/>
                </a:solidFill>
                <a:effectLst/>
                <a:latin typeface="Fira Code" pitchFamily="1" charset="0"/>
              </a:rPr>
              <a:t> </a:t>
            </a:r>
            <a:r>
              <a:rPr lang="en-US" b="0" dirty="0">
                <a:solidFill>
                  <a:srgbClr val="4EC9B0"/>
                </a:solidFill>
                <a:effectLst/>
                <a:latin typeface="Fira Code" pitchFamily="1" charset="0"/>
              </a:rPr>
              <a:t>Takeshi</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chemeClr val="accent4"/>
                </a:solidFill>
                <a:effectLst/>
                <a:latin typeface="Fira Code" pitchFamily="1" charset="0"/>
              </a:rPr>
              <a:t>WriteLine</a:t>
            </a:r>
            <a:r>
              <a:rPr lang="en-US" b="0" dirty="0">
                <a:solidFill>
                  <a:srgbClr val="D4D4D4"/>
                </a:solidFill>
                <a:effectLst/>
                <a:latin typeface="Fira Code" pitchFamily="1" charset="0"/>
              </a:rPr>
              <a:t>(</a:t>
            </a:r>
            <a:r>
              <a:rPr lang="en-US" b="0" dirty="0" err="1">
                <a:solidFill>
                  <a:srgbClr val="9CDCFE"/>
                </a:solidFill>
                <a:effectLst/>
                <a:latin typeface="Fira Code" pitchFamily="1" charset="0"/>
              </a:rPr>
              <a:t>takeshi</a:t>
            </a:r>
            <a:r>
              <a:rPr lang="en-US" b="0" dirty="0" err="1">
                <a:solidFill>
                  <a:srgbClr val="D4D4D4"/>
                </a:solidFill>
                <a:effectLst/>
                <a:latin typeface="Fira Code" pitchFamily="1" charset="0"/>
              </a:rPr>
              <a:t>.</a:t>
            </a:r>
            <a:r>
              <a:rPr lang="en-US" b="0" dirty="0" err="1">
                <a:solidFill>
                  <a:schemeClr val="accent4"/>
                </a:solidFill>
                <a:effectLst/>
                <a:latin typeface="Fira Code" pitchFamily="1" charset="0"/>
              </a:rPr>
              <a:t>Work</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6A9955"/>
                </a:solidFill>
                <a:effectLst/>
                <a:latin typeface="Fira Code" pitchFamily="1" charset="0"/>
              </a:rPr>
              <a:t>    //Output: take of </a:t>
            </a:r>
            <a:r>
              <a:rPr lang="en-US" b="0" dirty="0" err="1">
                <a:solidFill>
                  <a:srgbClr val="6A9955"/>
                </a:solidFill>
                <a:effectLst/>
                <a:latin typeface="Fira Code" pitchFamily="1" charset="0"/>
              </a:rPr>
              <a:t>Pokemon</a:t>
            </a:r>
            <a:r>
              <a:rPr lang="en-US" b="0" dirty="0">
                <a:solidFill>
                  <a:srgbClr val="6A9955"/>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PokemonMaster</a:t>
            </a:r>
            <a:r>
              <a:rPr lang="en-US" b="0" dirty="0">
                <a:solidFill>
                  <a:srgbClr val="D4D4D4"/>
                </a:solidFill>
                <a:effectLst/>
                <a:latin typeface="Fira Code" pitchFamily="1" charset="0"/>
              </a:rPr>
              <a:t> </a:t>
            </a:r>
            <a:r>
              <a:rPr lang="en-US" b="0" dirty="0" err="1">
                <a:solidFill>
                  <a:srgbClr val="9CDCFE"/>
                </a:solidFill>
                <a:effectLst/>
                <a:latin typeface="Fira Code" pitchFamily="1" charset="0"/>
              </a:rPr>
              <a:t>satoshi</a:t>
            </a:r>
            <a:r>
              <a:rPr lang="en-US" b="0" dirty="0">
                <a:solidFill>
                  <a:srgbClr val="D4D4D4"/>
                </a:solidFill>
                <a:effectLst/>
                <a:latin typeface="Fira Code" pitchFamily="1" charset="0"/>
              </a:rPr>
              <a:t> = </a:t>
            </a:r>
            <a:r>
              <a:rPr lang="en-US" b="0" dirty="0">
                <a:solidFill>
                  <a:srgbClr val="569CD6"/>
                </a:solidFill>
                <a:effectLst/>
                <a:latin typeface="Fira Code" pitchFamily="1" charset="0"/>
              </a:rPr>
              <a:t>new</a:t>
            </a:r>
            <a:r>
              <a:rPr lang="en-US" b="0" dirty="0">
                <a:solidFill>
                  <a:srgbClr val="D4D4D4"/>
                </a:solidFill>
                <a:effectLst/>
                <a:latin typeface="Fira Code" pitchFamily="1" charset="0"/>
              </a:rPr>
              <a:t> </a:t>
            </a:r>
            <a:r>
              <a:rPr lang="en-US" b="0" dirty="0">
                <a:solidFill>
                  <a:srgbClr val="4EC9B0"/>
                </a:solidFill>
                <a:effectLst/>
                <a:latin typeface="Fira Code" pitchFamily="1" charset="0"/>
              </a:rPr>
              <a:t>Satoshi</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    </a:t>
            </a:r>
            <a:r>
              <a:rPr lang="en-US" b="0" dirty="0" err="1">
                <a:solidFill>
                  <a:srgbClr val="4EC9B0"/>
                </a:solidFill>
                <a:effectLst/>
                <a:latin typeface="Fira Code" pitchFamily="1" charset="0"/>
              </a:rPr>
              <a:t>Console</a:t>
            </a:r>
            <a:r>
              <a:rPr lang="en-US" b="0" dirty="0" err="1">
                <a:solidFill>
                  <a:srgbClr val="D4D4D4"/>
                </a:solidFill>
                <a:effectLst/>
                <a:latin typeface="Fira Code" pitchFamily="1" charset="0"/>
              </a:rPr>
              <a:t>.</a:t>
            </a:r>
            <a:r>
              <a:rPr lang="en-US" b="0" dirty="0" err="1">
                <a:solidFill>
                  <a:schemeClr val="accent4"/>
                </a:solidFill>
                <a:effectLst/>
                <a:latin typeface="Fira Code" pitchFamily="1" charset="0"/>
              </a:rPr>
              <a:t>WriteLine</a:t>
            </a:r>
            <a:r>
              <a:rPr lang="en-US" b="0" dirty="0">
                <a:solidFill>
                  <a:srgbClr val="D4D4D4"/>
                </a:solidFill>
                <a:effectLst/>
                <a:latin typeface="Fira Code" pitchFamily="1" charset="0"/>
              </a:rPr>
              <a:t>(</a:t>
            </a:r>
            <a:r>
              <a:rPr lang="en-US" b="0" dirty="0" err="1">
                <a:solidFill>
                  <a:srgbClr val="9CDCFE"/>
                </a:solidFill>
                <a:effectLst/>
                <a:latin typeface="Fira Code" pitchFamily="1" charset="0"/>
              </a:rPr>
              <a:t>satoshi</a:t>
            </a:r>
            <a:r>
              <a:rPr lang="en-US" b="0" dirty="0" err="1">
                <a:solidFill>
                  <a:srgbClr val="D4D4D4"/>
                </a:solidFill>
                <a:effectLst/>
                <a:latin typeface="Fira Code" pitchFamily="1" charset="0"/>
              </a:rPr>
              <a:t>.</a:t>
            </a:r>
            <a:r>
              <a:rPr lang="en-US" b="0" dirty="0" err="1">
                <a:solidFill>
                  <a:schemeClr val="accent4"/>
                </a:solidFill>
                <a:effectLst/>
                <a:latin typeface="Fira Code" pitchFamily="1" charset="0"/>
              </a:rPr>
              <a:t>Work</a:t>
            </a:r>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6A9955"/>
                </a:solidFill>
                <a:effectLst/>
                <a:latin typeface="Fira Code" pitchFamily="1" charset="0"/>
              </a:rPr>
              <a:t>    //Output: </a:t>
            </a:r>
            <a:r>
              <a:rPr lang="en-US" b="0" dirty="0" err="1">
                <a:solidFill>
                  <a:srgbClr val="6A9955"/>
                </a:solidFill>
                <a:effectLst/>
                <a:latin typeface="Fira Code" pitchFamily="1" charset="0"/>
              </a:rPr>
              <a:t>tranning</a:t>
            </a:r>
            <a:r>
              <a:rPr lang="en-US" b="0" dirty="0">
                <a:solidFill>
                  <a:srgbClr val="6A9955"/>
                </a:solidFill>
                <a:effectLst/>
                <a:latin typeface="Fira Code" pitchFamily="1" charset="0"/>
              </a:rPr>
              <a:t> of </a:t>
            </a:r>
            <a:r>
              <a:rPr lang="en-US" b="0" dirty="0" err="1">
                <a:solidFill>
                  <a:srgbClr val="6A9955"/>
                </a:solidFill>
                <a:effectLst/>
                <a:latin typeface="Fira Code" pitchFamily="1" charset="0"/>
              </a:rPr>
              <a:t>Pokemon</a:t>
            </a:r>
            <a:r>
              <a:rPr lang="en-US" b="0" dirty="0">
                <a:solidFill>
                  <a:srgbClr val="6A9955"/>
                </a:solidFill>
                <a:effectLst/>
                <a:latin typeface="Fira Code" pitchFamily="1" charset="0"/>
              </a:rPr>
              <a:t>.</a:t>
            </a:r>
            <a:endParaRPr lang="en-US" b="0" dirty="0">
              <a:solidFill>
                <a:srgbClr val="D4D4D4"/>
              </a:solidFill>
              <a:effectLst/>
              <a:latin typeface="Fira Code" pitchFamily="1" charset="0"/>
            </a:endParaRPr>
          </a:p>
          <a:p>
            <a:pPr lvl="1"/>
            <a:r>
              <a:rPr lang="en-US" b="0" dirty="0">
                <a:solidFill>
                  <a:srgbClr val="D4D4D4"/>
                </a:solidFill>
                <a:effectLst/>
                <a:latin typeface="Fira Code" pitchFamily="1" charset="0"/>
              </a:rPr>
              <a:t>}</a:t>
            </a:r>
            <a:endParaRPr lang="en-US" b="0" dirty="0">
              <a:solidFill>
                <a:srgbClr val="D4D4D4"/>
              </a:solidFill>
              <a:effectLst/>
              <a:latin typeface="Fira Code" pitchFamily="1" charset="0"/>
            </a:endParaRPr>
          </a:p>
          <a:p>
            <a:pPr lvl="1"/>
            <a:endParaRPr lang="en-US" dirty="0">
              <a:solidFill>
                <a:srgbClr val="D4D4D4"/>
              </a:solidFill>
              <a:latin typeface="Fira Code" pitchFamily="1" charset="0"/>
            </a:endParaRPr>
          </a:p>
          <a:p>
            <a:pPr lvl="1"/>
            <a:r>
              <a:rPr lang="en-US" sz="1600" b="0" dirty="0">
                <a:effectLst/>
                <a:latin typeface="Times New Roman" panose="02020603050405020304" pitchFamily="18" charset="0"/>
                <a:cs typeface="Times New Roman" panose="02020603050405020304" pitchFamily="18" charset="0"/>
              </a:rPr>
              <a:t>Ở </a:t>
            </a:r>
            <a:r>
              <a:rPr lang="en-US" sz="1600" b="0" dirty="0" err="1">
                <a:effectLst/>
                <a:latin typeface="Times New Roman" panose="02020603050405020304" pitchFamily="18" charset="0"/>
                <a:cs typeface="Times New Roman" panose="02020603050405020304" pitchFamily="18" charset="0"/>
              </a:rPr>
              <a:t>trên</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như</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bạn</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đã</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thấy</a:t>
            </a:r>
            <a:r>
              <a:rPr lang="en-US" sz="1600" b="0" dirty="0">
                <a:effectLst/>
                <a:latin typeface="Times New Roman" panose="02020603050405020304" pitchFamily="18" charset="0"/>
                <a:cs typeface="Times New Roman" panose="02020603050405020304" pitchFamily="18" charset="0"/>
              </a:rPr>
              <a:t>, 2 </a:t>
            </a:r>
            <a:r>
              <a:rPr lang="en-US" sz="1600" b="0" dirty="0" err="1">
                <a:effectLst/>
                <a:latin typeface="Times New Roman" panose="02020603050405020304" pitchFamily="18" charset="0"/>
                <a:cs typeface="Times New Roman" panose="02020603050405020304" pitchFamily="18" charset="0"/>
              </a:rPr>
              <a:t>lớp</a:t>
            </a:r>
            <a:r>
              <a:rPr lang="en-US" sz="1600" b="0" dirty="0">
                <a:effectLst/>
                <a:latin typeface="Times New Roman" panose="02020603050405020304" pitchFamily="18" charset="0"/>
                <a:cs typeface="Times New Roman" panose="02020603050405020304" pitchFamily="18" charset="0"/>
              </a:rPr>
              <a:t> </a:t>
            </a:r>
            <a:r>
              <a:rPr lang="en-US" sz="1600" b="0" dirty="0">
                <a:solidFill>
                  <a:srgbClr val="4EC9B0"/>
                </a:solidFill>
                <a:effectLst/>
                <a:latin typeface="Fira Code" pitchFamily="1" charset="0"/>
              </a:rPr>
              <a:t>Satoshi </a:t>
            </a:r>
            <a:r>
              <a:rPr lang="en-US" sz="1600" b="0" dirty="0" err="1">
                <a:effectLst/>
                <a:latin typeface="Times New Roman" panose="02020603050405020304" pitchFamily="18" charset="0"/>
                <a:cs typeface="Times New Roman" panose="02020603050405020304" pitchFamily="18" charset="0"/>
              </a:rPr>
              <a:t>và</a:t>
            </a:r>
            <a:r>
              <a:rPr lang="en-US" sz="1600" b="0" dirty="0">
                <a:solidFill>
                  <a:srgbClr val="4EC9B0"/>
                </a:solidFill>
                <a:effectLst/>
                <a:latin typeface="Fira Code" pitchFamily="1" charset="0"/>
              </a:rPr>
              <a:t> Takeshi </a:t>
            </a:r>
            <a:r>
              <a:rPr lang="en-US" sz="1600" b="0" dirty="0" err="1">
                <a:effectLst/>
                <a:latin typeface="Times New Roman" panose="02020603050405020304" pitchFamily="18" charset="0"/>
                <a:cs typeface="Times New Roman" panose="02020603050405020304" pitchFamily="18" charset="0"/>
              </a:rPr>
              <a:t>đều</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kế</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thừa</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từ</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lớp</a:t>
            </a:r>
            <a:r>
              <a:rPr lang="en-US" sz="1600" b="0" dirty="0">
                <a:effectLst/>
                <a:latin typeface="Times New Roman" panose="02020603050405020304" pitchFamily="18" charset="0"/>
                <a:cs typeface="Times New Roman" panose="02020603050405020304" pitchFamily="18" charset="0"/>
              </a:rPr>
              <a:t> </a:t>
            </a:r>
            <a:r>
              <a:rPr lang="en-US" sz="1600" b="0" dirty="0" err="1">
                <a:solidFill>
                  <a:srgbClr val="60CFB8"/>
                </a:solidFill>
                <a:effectLst/>
                <a:latin typeface="Fira Code" pitchFamily="1" charset="0"/>
                <a:ea typeface="Fira Code" pitchFamily="1" charset="0"/>
                <a:cs typeface="Fira Code" pitchFamily="1" charset="0"/>
              </a:rPr>
              <a:t>PokemonMaster</a:t>
            </a:r>
            <a:r>
              <a:rPr lang="en-US" sz="1600" b="0" dirty="0">
                <a:solidFill>
                  <a:srgbClr val="60CFB8"/>
                </a:solidFill>
                <a:effectLst/>
                <a:latin typeface="Fira Code" pitchFamily="1" charset="0"/>
                <a:ea typeface="Fira Code" pitchFamily="1" charset="0"/>
                <a:cs typeface="Fira Code" pitchFamily="1" charset="0"/>
              </a:rPr>
              <a:t> </a:t>
            </a:r>
            <a:r>
              <a:rPr lang="en-US" sz="1600" b="0" dirty="0" err="1">
                <a:effectLst/>
                <a:latin typeface="Times New Roman" panose="02020603050405020304" pitchFamily="18" charset="0"/>
                <a:ea typeface="Fira Code" pitchFamily="1" charset="0"/>
                <a:cs typeface="Times New Roman" panose="02020603050405020304" pitchFamily="18" charset="0"/>
              </a:rPr>
              <a:t>và</a:t>
            </a:r>
            <a:r>
              <a:rPr lang="en-US" sz="1600" b="0" dirty="0">
                <a:effectLst/>
                <a:latin typeface="Times New Roman" panose="02020603050405020304" pitchFamily="18" charset="0"/>
                <a:ea typeface="Fira Code" pitchFamily="1" charset="0"/>
                <a:cs typeface="Times New Roman" panose="02020603050405020304" pitchFamily="18" charset="0"/>
              </a:rPr>
              <a:t> </a:t>
            </a:r>
            <a:r>
              <a:rPr lang="en-US" sz="1600" b="0" dirty="0" err="1">
                <a:effectLst/>
                <a:latin typeface="Times New Roman" panose="02020603050405020304" pitchFamily="18" charset="0"/>
                <a:ea typeface="Fira Code" pitchFamily="1" charset="0"/>
                <a:cs typeface="Times New Roman" panose="02020603050405020304" pitchFamily="18" charset="0"/>
              </a:rPr>
              <a:t>kiểu</a:t>
            </a:r>
            <a:r>
              <a:rPr lang="en-US" sz="1600" b="0" dirty="0">
                <a:effectLst/>
                <a:latin typeface="Times New Roman" panose="02020603050405020304" pitchFamily="18" charset="0"/>
                <a:ea typeface="Fira Code" pitchFamily="1" charset="0"/>
                <a:cs typeface="Times New Roman" panose="02020603050405020304" pitchFamily="18" charset="0"/>
              </a:rPr>
              <a:t> </a:t>
            </a:r>
            <a:r>
              <a:rPr lang="en-US" sz="1600" b="0" dirty="0" err="1">
                <a:effectLst/>
                <a:latin typeface="Times New Roman" panose="02020603050405020304" pitchFamily="18" charset="0"/>
                <a:ea typeface="Fira Code" pitchFamily="1" charset="0"/>
                <a:cs typeface="Times New Roman" panose="02020603050405020304" pitchFamily="18" charset="0"/>
              </a:rPr>
              <a:t>của</a:t>
            </a:r>
            <a:r>
              <a:rPr lang="en-US" sz="1600" b="0" dirty="0">
                <a:effectLst/>
                <a:latin typeface="Times New Roman" panose="02020603050405020304" pitchFamily="18" charset="0"/>
                <a:ea typeface="Fira Code" pitchFamily="1" charset="0"/>
                <a:cs typeface="Times New Roman" panose="02020603050405020304" pitchFamily="18" charset="0"/>
              </a:rPr>
              <a:t> </a:t>
            </a:r>
            <a:r>
              <a:rPr lang="en-US" sz="1600" b="0" dirty="0" err="1">
                <a:solidFill>
                  <a:srgbClr val="9CDCFE"/>
                </a:solidFill>
                <a:effectLst/>
                <a:latin typeface="Fira Code" pitchFamily="1" charset="0"/>
              </a:rPr>
              <a:t>takeshi</a:t>
            </a:r>
            <a:r>
              <a:rPr lang="en-US" sz="1600" b="0" dirty="0">
                <a:solidFill>
                  <a:srgbClr val="9CDCFE"/>
                </a:solidFill>
                <a:effectLst/>
                <a:latin typeface="Fira Code" pitchFamily="1" charset="0"/>
              </a:rPr>
              <a:t>, </a:t>
            </a:r>
            <a:r>
              <a:rPr lang="en-US" sz="1600" b="0" dirty="0" err="1">
                <a:solidFill>
                  <a:srgbClr val="9CDCFE"/>
                </a:solidFill>
                <a:effectLst/>
                <a:latin typeface="Fira Code" pitchFamily="1" charset="0"/>
              </a:rPr>
              <a:t>satoshi</a:t>
            </a:r>
            <a:r>
              <a:rPr lang="en-US" sz="1600" b="0" dirty="0">
                <a:solidFill>
                  <a:srgbClr val="9CDCFE"/>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đều</a:t>
            </a:r>
            <a:r>
              <a:rPr lang="en-US" sz="1600" b="0" dirty="0">
                <a:solidFill>
                  <a:srgbClr val="9CDCFE"/>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là</a:t>
            </a:r>
            <a:r>
              <a:rPr lang="en-US" sz="1600" b="0" dirty="0">
                <a:solidFill>
                  <a:srgbClr val="9CDCFE"/>
                </a:solidFill>
                <a:effectLst/>
                <a:latin typeface="Fira Code" pitchFamily="1" charset="0"/>
              </a:rPr>
              <a:t> </a:t>
            </a:r>
            <a:r>
              <a:rPr lang="en-US" sz="1600" b="0" dirty="0" err="1">
                <a:solidFill>
                  <a:srgbClr val="4EC9B0"/>
                </a:solidFill>
                <a:effectLst/>
                <a:latin typeface="Fira Code" pitchFamily="1" charset="0"/>
              </a:rPr>
              <a:t>PokemonMaster</a:t>
            </a:r>
            <a:r>
              <a:rPr lang="en-US" sz="1600" dirty="0">
                <a:solidFill>
                  <a:srgbClr val="4EC9B0"/>
                </a:solidFill>
                <a:latin typeface="Fira Code" pitchFamily="1" charset="0"/>
              </a:rPr>
              <a:t> </a:t>
            </a:r>
            <a:r>
              <a:rPr lang="en-US" sz="1600" dirty="0" err="1">
                <a:latin typeface="Times New Roman" panose="02020603050405020304" pitchFamily="18" charset="0"/>
                <a:cs typeface="Times New Roman" panose="02020603050405020304" pitchFamily="18" charset="0"/>
              </a:rPr>
              <a:t>nhưng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gọi</a:t>
            </a:r>
            <a:r>
              <a:rPr lang="en-US" sz="1600" dirty="0">
                <a:latin typeface="Times New Roman" panose="02020603050405020304" pitchFamily="18" charset="0"/>
                <a:cs typeface="Times New Roman" panose="02020603050405020304" pitchFamily="18" charset="0"/>
              </a:rPr>
              <a:t> subclass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đè</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solidFill>
                  <a:srgbClr val="4EC9B0"/>
                </a:solidFill>
                <a:latin typeface="Fira Code" pitchFamily="1" charset="0"/>
              </a:rPr>
              <a:t> </a:t>
            </a:r>
            <a:r>
              <a:rPr lang="en-US" sz="1600" b="0" dirty="0">
                <a:solidFill>
                  <a:schemeClr val="accent4"/>
                </a:solidFill>
                <a:effectLst/>
                <a:latin typeface="Fira Code" pitchFamily="1" charset="0"/>
              </a:rPr>
              <a:t>Work</a:t>
            </a:r>
            <a:r>
              <a:rPr lang="en-US" sz="1600" b="0" dirty="0">
                <a:solidFill>
                  <a:srgbClr val="D4D4D4"/>
                </a:solidFill>
                <a:effectLst/>
                <a:latin typeface="Fira Code" pitchFamily="1" charset="0"/>
              </a:rPr>
              <a:t>() </a:t>
            </a:r>
            <a:r>
              <a:rPr lang="en-US" sz="1600" dirty="0" err="1">
                <a:latin typeface="Times New Roman" panose="02020603050405020304" pitchFamily="18" charset="0"/>
                <a:cs typeface="Times New Roman" panose="02020603050405020304" pitchFamily="18" charset="0"/>
              </a:rPr>
              <a:t>vì</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runtime,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b="0" dirty="0" err="1">
                <a:solidFill>
                  <a:srgbClr val="9CDCFE"/>
                </a:solidFill>
                <a:effectLst/>
                <a:latin typeface="Fira Code" pitchFamily="1" charset="0"/>
              </a:rPr>
              <a:t>takeshi</a:t>
            </a:r>
            <a:r>
              <a:rPr lang="en-US" sz="1600" b="0" dirty="0">
                <a:solidFill>
                  <a:srgbClr val="9CDCFE"/>
                </a:solidFill>
                <a:effectLst/>
                <a:latin typeface="Fira Code" pitchFamily="1" charset="0"/>
              </a:rPr>
              <a:t>, Satoshi </a:t>
            </a:r>
            <a:r>
              <a:rPr lang="en-US" sz="1600" b="0" dirty="0" err="1">
                <a:effectLst/>
                <a:latin typeface="Times New Roman" panose="02020603050405020304" pitchFamily="18" charset="0"/>
                <a:cs typeface="Times New Roman" panose="02020603050405020304" pitchFamily="18" charset="0"/>
              </a:rPr>
              <a:t>tham</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chiếu</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là</a:t>
            </a:r>
            <a:r>
              <a:rPr lang="en-US" sz="1600" b="0" dirty="0">
                <a:solidFill>
                  <a:srgbClr val="9CDCFE"/>
                </a:solidFill>
                <a:effectLst/>
                <a:latin typeface="Times New Roman" panose="02020603050405020304" pitchFamily="18" charset="0"/>
                <a:cs typeface="Times New Roman" panose="02020603050405020304" pitchFamily="18" charset="0"/>
              </a:rPr>
              <a:t> </a:t>
            </a:r>
            <a:r>
              <a:rPr lang="en-US" sz="1600" b="0" dirty="0">
                <a:solidFill>
                  <a:srgbClr val="4EC9B0"/>
                </a:solidFill>
                <a:effectLst/>
                <a:latin typeface="Fira Code" pitchFamily="1" charset="0"/>
              </a:rPr>
              <a:t>Takeshi </a:t>
            </a:r>
            <a:r>
              <a:rPr lang="en-US" sz="1600" b="0" dirty="0" err="1">
                <a:effectLst/>
                <a:latin typeface="Times New Roman" panose="02020603050405020304" pitchFamily="18" charset="0"/>
                <a:cs typeface="Times New Roman" panose="02020603050405020304" pitchFamily="18" charset="0"/>
              </a:rPr>
              <a:t>và</a:t>
            </a:r>
            <a:r>
              <a:rPr lang="en-US" sz="1600" b="0" dirty="0">
                <a:solidFill>
                  <a:srgbClr val="4EC9B0"/>
                </a:solidFill>
                <a:effectLst/>
                <a:latin typeface="Fira Code" pitchFamily="1" charset="0"/>
              </a:rPr>
              <a:t> Satoshi</a:t>
            </a:r>
            <a:endParaRPr lang="en-US" sz="1600" b="0" dirty="0">
              <a:solidFill>
                <a:srgbClr val="4EC9B0"/>
              </a:solidFill>
              <a:effectLst/>
              <a:latin typeface="Fira Code" pitchFamily="1" charset="0"/>
            </a:endParaRPr>
          </a:p>
          <a:p>
            <a:pPr lvl="1"/>
            <a:r>
              <a:rPr lang="en-US" sz="1600" b="0" dirty="0">
                <a:solidFill>
                  <a:srgbClr val="9CDCFE"/>
                </a:solidFill>
                <a:effectLst/>
                <a:latin typeface="Fira Code" pitchFamily="1" charset="0"/>
              </a:rPr>
              <a:t>Takeshi</a:t>
            </a:r>
            <a:r>
              <a:rPr lang="en-US" sz="1600" b="0" dirty="0">
                <a:solidFill>
                  <a:srgbClr val="4EC9B0"/>
                </a:solidFill>
                <a:effectLst/>
                <a:latin typeface="Fira Code" pitchFamily="1" charset="0"/>
                <a:ea typeface="Fira Code" pitchFamily="1" charset="0"/>
                <a:cs typeface="Fira Code" pitchFamily="1" charset="0"/>
              </a:rPr>
              <a:t> </a:t>
            </a:r>
            <a:r>
              <a:rPr lang="en-US" sz="1600" b="0" dirty="0" err="1">
                <a:effectLst/>
                <a:latin typeface="Times New Roman" panose="02020603050405020304" pitchFamily="18" charset="0"/>
                <a:ea typeface="Fira Code" pitchFamily="1" charset="0"/>
                <a:cs typeface="Times New Roman" panose="02020603050405020304" pitchFamily="18" charset="0"/>
              </a:rPr>
              <a:t>và</a:t>
            </a:r>
            <a:r>
              <a:rPr lang="en-US" sz="1600" b="0" dirty="0">
                <a:solidFill>
                  <a:srgbClr val="4EC9B0"/>
                </a:solidFill>
                <a:effectLst/>
                <a:latin typeface="Fira Code" pitchFamily="1" charset="0"/>
                <a:ea typeface="Fira Code" pitchFamily="1" charset="0"/>
                <a:cs typeface="Fira Code" pitchFamily="1" charset="0"/>
              </a:rPr>
              <a:t> </a:t>
            </a:r>
            <a:r>
              <a:rPr lang="en-US" sz="1600" b="0" dirty="0" err="1">
                <a:solidFill>
                  <a:srgbClr val="9CDCFE"/>
                </a:solidFill>
                <a:effectLst/>
                <a:latin typeface="Fira Code" pitchFamily="1" charset="0"/>
              </a:rPr>
              <a:t>satoshi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đều</a:t>
            </a:r>
            <a:r>
              <a:rPr lang="en-US" sz="1600" b="0" dirty="0">
                <a:effectLst/>
                <a:latin typeface="Times New Roman" panose="02020603050405020304" pitchFamily="18" charset="0"/>
                <a:ea typeface="Fira Code" pitchFamily="1" charset="0"/>
                <a:cs typeface="Times New Roman" panose="02020603050405020304" pitchFamily="18" charset="0"/>
              </a:rPr>
              <a:t> override </a:t>
            </a:r>
            <a:r>
              <a:rPr lang="en-US" sz="1600" b="0" dirty="0" err="1">
                <a:effectLst/>
                <a:latin typeface="Times New Roman" panose="02020603050405020304" pitchFamily="18" charset="0"/>
                <a:ea typeface="Fira Code" pitchFamily="1" charset="0"/>
                <a:cs typeface="Times New Roman" panose="02020603050405020304" pitchFamily="18" charset="0"/>
              </a:rPr>
              <a:t>phương</a:t>
            </a:r>
            <a:r>
              <a:rPr lang="en-US" sz="1600" b="0" dirty="0">
                <a:effectLst/>
                <a:latin typeface="Times New Roman" panose="02020603050405020304" pitchFamily="18" charset="0"/>
                <a:ea typeface="Fira Code" pitchFamily="1" charset="0"/>
                <a:cs typeface="Times New Roman" panose="02020603050405020304" pitchFamily="18" charset="0"/>
              </a:rPr>
              <a:t> </a:t>
            </a:r>
            <a:r>
              <a:rPr lang="en-US" sz="1600" b="0" dirty="0" err="1">
                <a:effectLst/>
                <a:latin typeface="Times New Roman" panose="02020603050405020304" pitchFamily="18" charset="0"/>
                <a:ea typeface="Fira Code" pitchFamily="1" charset="0"/>
                <a:cs typeface="Times New Roman" panose="02020603050405020304" pitchFamily="18" charset="0"/>
              </a:rPr>
              <a:t>thức</a:t>
            </a:r>
            <a:r>
              <a:rPr lang="en-US" sz="1600" b="0" dirty="0">
                <a:effectLst/>
                <a:latin typeface="Times New Roman" panose="02020603050405020304" pitchFamily="18" charset="0"/>
                <a:ea typeface="Fira Code" pitchFamily="1" charset="0"/>
                <a:cs typeface="Times New Roman" panose="02020603050405020304" pitchFamily="18" charset="0"/>
              </a:rPr>
              <a:t> </a:t>
            </a:r>
            <a:r>
              <a:rPr lang="en-US" sz="1600" b="0" dirty="0">
                <a:solidFill>
                  <a:schemeClr val="accent4"/>
                </a:solidFill>
                <a:effectLst/>
                <a:latin typeface="Fira Code" pitchFamily="1" charset="0"/>
              </a:rPr>
              <a:t>Work</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nhưng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cách</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làm</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việc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khác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nhau</a:t>
            </a:r>
            <a:r>
              <a:rPr lang="en-US" sz="1600" b="0" dirty="0">
                <a:effectLst/>
                <a:latin typeface="Times New Roman" panose="02020603050405020304" pitchFamily="18" charset="0"/>
                <a:cs typeface="Times New Roman" panose="02020603050405020304" pitchFamily="18" charset="0"/>
              </a:rPr>
              <a:t> .</a:t>
            </a:r>
            <a:endParaRPr lang="en-US" sz="1600" b="0" dirty="0">
              <a:effectLst/>
              <a:latin typeface="Times New Roman" panose="02020603050405020304" pitchFamily="18" charset="0"/>
              <a:ea typeface="Fira Code" pitchFamily="1" charset="0"/>
              <a:cs typeface="Times New Roman" panose="02020603050405020304" pitchFamily="18" charset="0"/>
            </a:endParaRPr>
          </a:p>
          <a:p>
            <a:pPr lvl="1"/>
            <a:endParaRPr lang="en-US" sz="1600" b="0" dirty="0">
              <a:effectLst/>
              <a:latin typeface="Times New Roman" panose="02020603050405020304" pitchFamily="18" charset="0"/>
              <a:cs typeface="Times New Roman" panose="02020603050405020304" pitchFamily="18" charset="0"/>
            </a:endParaRPr>
          </a:p>
          <a:p>
            <a:pPr>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839432"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2.2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Tính</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kế</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thừa</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5211689" y="3268607"/>
            <a:ext cx="171017" cy="1025147"/>
          </a:xfrm>
          <a:prstGeom prst="rect">
            <a:avLst/>
          </a:prstGeom>
          <a:noFill/>
        </p:spPr>
        <p:txBody>
          <a:bodyPr wrap="square" rtlCol="0">
            <a:spAutoFit/>
          </a:bodyPr>
          <a:lstStyle/>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3. Delegate, Event, Lambda Expression </a:t>
            </a:r>
            <a:r>
              <a:rPr lang="en-US" altLang="ko-KR" sz="5400" dirty="0" err="1">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trong</a:t>
            </a:r>
            <a:r>
              <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rPr>
              <a:t> C#</a:t>
            </a:r>
            <a:endParaRPr lang="en-US" altLang="ko-KR" sz="5400" dirty="0">
              <a:solidFill>
                <a:schemeClr val="bg1"/>
              </a:solidFill>
              <a:effectLst>
                <a:outerShdw blurRad="38100" dist="38100" dir="2700000" algn="tl">
                  <a:srgbClr val="000000">
                    <a:alpha val="43137"/>
                  </a:srgbClr>
                </a:outerShdw>
              </a:effectLst>
              <a:latin typeface="나눔바른고딕" panose="020B0603020101020101" pitchFamily="50" charset="-127"/>
              <a:ea typeface="나눔바른고딕" panose="020B0603020101020101" pitchFamily="50" charset="-127"/>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6665286"/>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Delegate</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dữ</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liệu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chiếu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đến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phù</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hợp</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với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Khi dung </a:t>
            </a:r>
            <a:r>
              <a:rPr lang="en-US" altLang="ko-KR" sz="1600"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delegate</a:t>
            </a:r>
            <a:r>
              <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sự</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thích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trả</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Bạn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thể</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delegate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để</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xây</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dựng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callback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rgbClr val="00B050"/>
                </a:solidFill>
                <a:latin typeface="Times New Roman" panose="02020603050405020304" pitchFamily="18" charset="0"/>
                <a:ea typeface="나눔바른고딕" panose="020B0603020101020101" pitchFamily="50" charset="-127"/>
                <a:cs typeface="Times New Roman" panose="02020603050405020304" pitchFamily="18" charset="0"/>
              </a:rPr>
              <a:t>event</a:t>
            </a:r>
            <a:r>
              <a:rPr lang="en-US" altLang="ko-KR" sz="1600"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C#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thông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qua </a:t>
            </a:r>
            <a:r>
              <a:rPr lang="en-US" altLang="ko-KR" sz="1600"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delegate</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a:solidFill>
                  <a:schemeClr val="accent1"/>
                </a:solidFill>
                <a:latin typeface="Times New Roman" panose="02020603050405020304" pitchFamily="18" charset="0"/>
                <a:ea typeface="나눔바른고딕" panose="020B0603020101020101" pitchFamily="50" charset="-127"/>
                <a:cs typeface="Times New Roman" panose="02020603050405020304" pitchFamily="18" charset="0"/>
              </a:rPr>
              <a:t>Delegate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được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dùng</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phổ</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biến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khi</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các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biểu</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b="1" kern="0" dirty="0">
                <a:solidFill>
                  <a:schemeClr val="accent4"/>
                </a:solidFill>
                <a:latin typeface="Times New Roman" panose="02020603050405020304" pitchFamily="18" charset="0"/>
                <a:ea typeface="나눔바른고딕" panose="020B0603020101020101" pitchFamily="50" charset="-127"/>
                <a:cs typeface="Times New Roman" panose="02020603050405020304" pitchFamily="18" charset="0"/>
              </a:rPr>
              <a:t>lambda</a:t>
            </a:r>
            <a:endParaRPr lang="en-US" altLang="ko-KR" sz="1600" b="1" kern="0" dirty="0">
              <a:solidFill>
                <a:schemeClr val="accent4"/>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572406"/>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Cú</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pháp</a:t>
            </a:r>
            <a:r>
              <a:rPr lang="en-US" sz="1600" dirty="0">
                <a:effectLst/>
                <a:latin typeface="Times New Roman" panose="02020603050405020304" pitchFamily="18" charset="0"/>
                <a:cs typeface="Times New Roman" panose="02020603050405020304" pitchFamily="18" charset="0"/>
              </a:rPr>
              <a:t>:</a:t>
            </a: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pic>
        <p:nvPicPr>
          <p:cNvPr id="19462" name="Picture 6" descr="Creating and Using Simple Delegates in C# With a Program Example - Owlc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2412" y="2184497"/>
            <a:ext cx="7256536" cy="435387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203074"/>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③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Luồng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hoạt</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động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pic>
        <p:nvPicPr>
          <p:cNvPr id="34818" name="Picture 2" descr="Understanding Delegates In 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2441" y="2307081"/>
            <a:ext cx="5772150" cy="41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9342942"/>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tiên</a:t>
            </a:r>
            <a:r>
              <a:rPr lang="en-US" sz="1600" dirty="0">
                <a:latin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deleagate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ShowLog</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0" dirty="0">
                <a:solidFill>
                  <a:srgbClr val="569CD6"/>
                </a:solidFill>
                <a:effectLst/>
                <a:latin typeface="Fira Code" pitchFamily="1" charset="0"/>
              </a:rPr>
              <a:t>	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delegate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ShowLog</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message</a:t>
            </a:r>
            <a:r>
              <a:rPr lang="en-US" sz="1600" b="0" dirty="0">
                <a:solidFill>
                  <a:srgbClr val="D4D4D4"/>
                </a:solidFill>
                <a:effectLst/>
                <a:latin typeface="Fira Code" pitchFamily="1" charset="0"/>
              </a:rPr>
              <a:t>);</a:t>
            </a:r>
            <a:endParaRPr lang="en-US" sz="1600" b="0" dirty="0">
              <a:solidFill>
                <a:srgbClr val="4EC9B0"/>
              </a:solidFill>
              <a:effectLst/>
              <a:latin typeface="Fira Code" pitchFamily="1"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Khi </a:t>
            </a:r>
            <a:r>
              <a:rPr lang="en-US" sz="1600" dirty="0" err="1">
                <a:latin typeface="Times New Roman" panose="02020603050405020304" pitchFamily="18" charset="0"/>
                <a:cs typeface="Times New Roman" panose="02020603050405020304" pitchFamily="18" charset="0"/>
              </a:rPr>
              <a:t>đã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ShowLog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nó</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dùng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như</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một</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kiể</a:t>
            </a:r>
            <a:r>
              <a:rPr lang="en-US" sz="1600" dirty="0" err="1">
                <a:latin typeface="Times New Roman" panose="02020603050405020304" pitchFamily="18" charset="0"/>
                <a:cs typeface="Times New Roman" panose="02020603050405020304" pitchFamily="18" charset="0"/>
              </a:rPr>
              <a:t>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dữ</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đồng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dirty="0">
                <a:solidFill>
                  <a:srgbClr val="4EC9B0"/>
                </a:solidFill>
                <a:latin typeface="Fira Code" pitchFamily="1" charset="0"/>
              </a:rPr>
              <a:t>	</a:t>
            </a:r>
            <a:r>
              <a:rPr lang="en-US" sz="1600" b="0" dirty="0" err="1">
                <a:solidFill>
                  <a:srgbClr val="4EC9B0"/>
                </a:solidFill>
                <a:effectLst/>
                <a:latin typeface="Fira Code" pitchFamily="1" charset="0"/>
              </a:rPr>
              <a:t>ShowLog</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method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b="0" dirty="0">
                <a:solidFill>
                  <a:srgbClr val="FFC000"/>
                </a:solidFill>
                <a:effectLst/>
                <a:latin typeface="Fira Code" pitchFamily="1" charset="0"/>
              </a:rPr>
              <a:t>Warning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b="0" dirty="0">
                <a:solidFill>
                  <a:srgbClr val="FFC000"/>
                </a:solidFill>
                <a:effectLst/>
                <a:latin typeface="Fira Code" pitchFamily="1" charset="0"/>
              </a:rPr>
              <a:t>Info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string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void, </a:t>
            </a:r>
            <a:r>
              <a:rPr lang="en-US" sz="1600" dirty="0" err="1">
                <a:latin typeface="Times New Roman" panose="02020603050405020304" pitchFamily="18" charset="0"/>
                <a:cs typeface="Times New Roman" panose="02020603050405020304" pitchFamily="18" charset="0"/>
              </a:rPr>
              <a:t>giống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ShowLog</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Info</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ForegroundColor</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ConsoleColor</a:t>
            </a:r>
            <a:r>
              <a:rPr lang="en-US" sz="1600" b="0" dirty="0" err="1">
                <a:solidFill>
                  <a:srgbClr val="D4D4D4"/>
                </a:solidFill>
                <a:effectLst/>
                <a:latin typeface="Fira Code" pitchFamily="1" charset="0"/>
              </a:rPr>
              <a:t>.</a:t>
            </a:r>
            <a:r>
              <a:rPr lang="en-US" sz="1600" b="0" dirty="0" err="1">
                <a:solidFill>
                  <a:srgbClr val="4FC1FF"/>
                </a:solidFill>
                <a:effectLst/>
                <a:latin typeface="Fira Code" pitchFamily="1" charset="0"/>
              </a:rPr>
              <a:t>Green</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569CD6"/>
                </a:solidFill>
                <a:effectLst/>
                <a:latin typeface="Fira Code" pitchFamily="1" charset="0"/>
              </a:rPr>
              <a:t>string</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Format</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"Info: {0}"</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Warning</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ForegroundColor</a:t>
            </a:r>
            <a:r>
              <a:rPr lang="en-US" sz="1600" b="0" dirty="0">
                <a:solidFill>
                  <a:srgbClr val="D4D4D4"/>
                </a:solidFill>
                <a:effectLst/>
                <a:latin typeface="Fira Code" pitchFamily="1" charset="0"/>
              </a:rPr>
              <a:t> = </a:t>
            </a:r>
            <a:r>
              <a:rPr lang="en-US" sz="1600" b="0" dirty="0" err="1">
                <a:solidFill>
                  <a:srgbClr val="4EC9B0"/>
                </a:solidFill>
                <a:effectLst/>
                <a:latin typeface="Fira Code" pitchFamily="1" charset="0"/>
              </a:rPr>
              <a:t>ConsoleColor</a:t>
            </a:r>
            <a:r>
              <a:rPr lang="en-US" sz="1600" b="0" dirty="0" err="1">
                <a:solidFill>
                  <a:srgbClr val="D4D4D4"/>
                </a:solidFill>
                <a:effectLst/>
                <a:latin typeface="Fira Code" pitchFamily="1" charset="0"/>
              </a:rPr>
              <a:t>.</a:t>
            </a:r>
            <a:r>
              <a:rPr lang="en-US" sz="1600" b="0" dirty="0" err="1">
                <a:solidFill>
                  <a:srgbClr val="4FC1FF"/>
                </a:solidFill>
                <a:effectLst/>
                <a:latin typeface="Fira Code" pitchFamily="1" charset="0"/>
              </a:rPr>
              <a:t>Red</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569CD6"/>
                </a:solidFill>
                <a:effectLst/>
                <a:latin typeface="Fira Code" pitchFamily="1" charset="0"/>
              </a:rPr>
              <a:t>string</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Format</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"Waring: {0}"</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5" name="Rectangle: Rounded Corners 34"/>
          <p:cNvSpPr/>
          <p:nvPr/>
        </p:nvSpPr>
        <p:spPr>
          <a:xfrm>
            <a:off x="1896127" y="2230602"/>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
        <p:nvSpPr>
          <p:cNvPr id="36" name="Rectangle: Rounded Corners 35"/>
          <p:cNvSpPr/>
          <p:nvPr/>
        </p:nvSpPr>
        <p:spPr>
          <a:xfrm>
            <a:off x="1907024" y="2971650"/>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
        <p:nvSpPr>
          <p:cNvPr id="37" name="Rectangle: Rounded Corners 36"/>
          <p:cNvSpPr/>
          <p:nvPr/>
        </p:nvSpPr>
        <p:spPr>
          <a:xfrm>
            <a:off x="1923068" y="4046913"/>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57350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④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b="0" dirty="0" err="1">
                <a:solidFill>
                  <a:srgbClr val="9CDCFE"/>
                </a:solidFill>
                <a:effectLst/>
                <a:latin typeface="Fira Code" pitchFamily="1" charset="0"/>
              </a:rPr>
              <a:t>showLog</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và</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thi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deleagate</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static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void</a:t>
            </a:r>
            <a:r>
              <a:rPr lang="vi-VN" sz="1400" b="0" dirty="0">
                <a:solidFill>
                  <a:srgbClr val="D4D4D4"/>
                </a:solidFill>
                <a:effectLst/>
                <a:latin typeface="Fira Code" pitchFamily="1" charset="0"/>
              </a:rPr>
              <a:t> </a:t>
            </a:r>
            <a:r>
              <a:rPr lang="vi-VN" sz="1400" b="0" dirty="0">
                <a:solidFill>
                  <a:schemeClr val="accent4"/>
                </a:solidFill>
                <a:effectLst/>
                <a:latin typeface="Fira Code" pitchFamily="1" charset="0"/>
              </a:rPr>
              <a:t>TestShowLog</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r>
              <a:rPr lang="vi-VN" sz="1400" b="0" dirty="0">
                <a:solidFill>
                  <a:srgbClr val="4EC9B0"/>
                </a:solidFill>
                <a:effectLst/>
                <a:latin typeface="Fira Code" pitchFamily="1" charset="0"/>
              </a:rPr>
              <a:t>ShowLog</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showLog</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br>
              <a:rPr lang="vi-VN" sz="1400" b="0" dirty="0">
                <a:solidFill>
                  <a:srgbClr val="D4D4D4"/>
                </a:solidFill>
                <a:effectLst/>
                <a:latin typeface="Fira Code" pitchFamily="1" charset="0"/>
              </a:rPr>
            </a:b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showLog</a:t>
            </a:r>
            <a:r>
              <a:rPr lang="vi-VN" sz="1400" b="0" dirty="0">
                <a:solidFill>
                  <a:srgbClr val="D4D4D4"/>
                </a:solidFill>
                <a:effectLst/>
                <a:latin typeface="Fira Code" pitchFamily="1" charset="0"/>
              </a:rPr>
              <a:t> = </a:t>
            </a:r>
            <a:r>
              <a:rPr lang="vi-VN" sz="1400" b="0" dirty="0">
                <a:solidFill>
                  <a:srgbClr val="FFC000"/>
                </a:solidFill>
                <a:effectLst/>
                <a:latin typeface="Fira Code" pitchFamily="1" charset="0"/>
              </a:rPr>
              <a:t>Info</a:t>
            </a:r>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showLog gán bằng phương thức Info</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showLog</a:t>
            </a:r>
            <a:r>
              <a:rPr lang="vi-VN" sz="1400" b="0" dirty="0">
                <a:solidFill>
                  <a:srgbClr val="D4D4D4"/>
                </a:solidFill>
                <a:effectLst/>
                <a:latin typeface="Fira Code" pitchFamily="1" charset="0"/>
              </a:rPr>
              <a:t>(</a:t>
            </a:r>
            <a:r>
              <a:rPr lang="vi-VN" sz="1400" b="0" dirty="0">
                <a:solidFill>
                  <a:srgbClr val="CE9178"/>
                </a:solidFill>
                <a:effectLst/>
                <a:latin typeface="Fira Code" pitchFamily="1" charset="0"/>
              </a:rPr>
              <a:t>"Thông báo"</a:t>
            </a:r>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Thi hành delegate chính là thi hành Info</a:t>
            </a:r>
            <a:endParaRPr lang="vi-VN" sz="1400" b="0" dirty="0">
              <a:solidFill>
                <a:srgbClr val="D4D4D4"/>
              </a:solidFill>
              <a:effectLst/>
              <a:latin typeface="Fira Code" pitchFamily="1" charset="0"/>
            </a:endParaRPr>
          </a:p>
          <a:p>
            <a:br>
              <a:rPr lang="vi-VN" sz="1400" b="0" dirty="0">
                <a:solidFill>
                  <a:srgbClr val="D4D4D4"/>
                </a:solidFill>
                <a:effectLst/>
                <a:latin typeface="Fira Code" pitchFamily="1" charset="0"/>
              </a:rPr>
            </a:b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showLog</a:t>
            </a:r>
            <a:r>
              <a:rPr lang="vi-VN" sz="1400" b="0" dirty="0">
                <a:solidFill>
                  <a:srgbClr val="D4D4D4"/>
                </a:solidFill>
                <a:effectLst/>
                <a:latin typeface="Fira Code" pitchFamily="1" charset="0"/>
              </a:rPr>
              <a:t> = </a:t>
            </a:r>
            <a:r>
              <a:rPr lang="vi-VN" sz="1400" b="0" dirty="0">
                <a:solidFill>
                  <a:srgbClr val="FFC000"/>
                </a:solidFill>
                <a:effectLst/>
                <a:latin typeface="Fira Code" pitchFamily="1" charset="0"/>
              </a:rPr>
              <a:t>Warning</a:t>
            </a:r>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showLog gán bằng phương thức Warning</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showLog</a:t>
            </a:r>
            <a:r>
              <a:rPr lang="vi-VN" sz="1400" b="0" dirty="0">
                <a:solidFill>
                  <a:srgbClr val="D4D4D4"/>
                </a:solidFill>
                <a:effectLst/>
                <a:latin typeface="Fira Code" pitchFamily="1" charset="0"/>
              </a:rPr>
              <a:t>(</a:t>
            </a:r>
            <a:r>
              <a:rPr lang="vi-VN" sz="1400" b="0" dirty="0">
                <a:solidFill>
                  <a:srgbClr val="CE9178"/>
                </a:solidFill>
                <a:effectLst/>
                <a:latin typeface="Fira Code" pitchFamily="1" charset="0"/>
              </a:rPr>
              <a:t>"Thông báo"</a:t>
            </a:r>
            <a:r>
              <a:rPr lang="vi-VN" sz="1400" b="0" dirty="0">
                <a:solidFill>
                  <a:srgbClr val="D4D4D4"/>
                </a:solidFill>
                <a:effectLst/>
                <a:latin typeface="Fira Code" pitchFamily="1" charset="0"/>
              </a:rPr>
              <a:t>);   </a:t>
            </a:r>
            <a:r>
              <a:rPr lang="vi-VN" sz="1400" b="0" dirty="0">
                <a:solidFill>
                  <a:srgbClr val="6A9955"/>
                </a:solidFill>
                <a:effectLst/>
                <a:latin typeface="Fira Code" pitchFamily="1" charset="0"/>
              </a:rPr>
              <a:t>// Thi hành delegate chính là thi hành Info</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br>
              <a:rPr lang="vi-VN" sz="1400" b="0" dirty="0">
                <a:solidFill>
                  <a:srgbClr val="D4D4D4"/>
                </a:solidFill>
                <a:effectLst/>
                <a:latin typeface="Fira Code" pitchFamily="1" charset="0"/>
              </a:rPr>
            </a:br>
            <a:br>
              <a:rPr lang="vi-VN" sz="1400" b="0" dirty="0">
                <a:solidFill>
                  <a:srgbClr val="D4D4D4"/>
                </a:solidFill>
                <a:effectLst/>
                <a:latin typeface="Fira Code" pitchFamily="1" charset="0"/>
              </a:rPr>
            </a:b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public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static</a:t>
            </a:r>
            <a:r>
              <a:rPr lang="vi-VN" sz="1400" b="0" dirty="0">
                <a:solidFill>
                  <a:srgbClr val="D4D4D4"/>
                </a:solidFill>
                <a:effectLst/>
                <a:latin typeface="Fira Code" pitchFamily="1" charset="0"/>
              </a:rPr>
              <a:t> </a:t>
            </a:r>
            <a:r>
              <a:rPr lang="vi-VN" sz="1400" b="0" dirty="0">
                <a:solidFill>
                  <a:srgbClr val="569CD6"/>
                </a:solidFill>
                <a:effectLst/>
                <a:latin typeface="Fira Code" pitchFamily="1" charset="0"/>
              </a:rPr>
              <a:t>void</a:t>
            </a:r>
            <a:r>
              <a:rPr lang="vi-VN" sz="1400" b="0" dirty="0">
                <a:solidFill>
                  <a:srgbClr val="D4D4D4"/>
                </a:solidFill>
                <a:effectLst/>
                <a:latin typeface="Fira Code" pitchFamily="1" charset="0"/>
              </a:rPr>
              <a:t> </a:t>
            </a:r>
            <a:r>
              <a:rPr lang="vi-VN" sz="1400" b="0" dirty="0">
                <a:solidFill>
                  <a:schemeClr val="accent4"/>
                </a:solidFill>
                <a:effectLst/>
                <a:latin typeface="Fira Code" pitchFamily="1" charset="0"/>
              </a:rPr>
              <a:t>Main</a:t>
            </a:r>
            <a:r>
              <a:rPr lang="vi-VN" sz="1400" b="0" dirty="0">
                <a:solidFill>
                  <a:srgbClr val="D4D4D4"/>
                </a:solidFill>
                <a:effectLst/>
                <a:latin typeface="Fira Code" pitchFamily="1" charset="0"/>
              </a:rPr>
              <a:t>(</a:t>
            </a:r>
            <a:r>
              <a:rPr lang="vi-VN" sz="1400" b="0" dirty="0">
                <a:solidFill>
                  <a:srgbClr val="569CD6"/>
                </a:solidFill>
                <a:effectLst/>
                <a:latin typeface="Fira Code" pitchFamily="1" charset="0"/>
              </a:rPr>
              <a:t>string</a:t>
            </a:r>
            <a:r>
              <a:rPr lang="vi-VN" sz="1400" b="0" dirty="0">
                <a:solidFill>
                  <a:srgbClr val="D4D4D4"/>
                </a:solidFill>
                <a:effectLst/>
                <a:latin typeface="Fira Code" pitchFamily="1" charset="0"/>
              </a:rPr>
              <a:t>[] </a:t>
            </a:r>
            <a:r>
              <a:rPr lang="vi-VN" sz="1400" b="0" dirty="0">
                <a:solidFill>
                  <a:srgbClr val="9CDCFE"/>
                </a:solidFill>
                <a:effectLst/>
                <a:latin typeface="Fira Code" pitchFamily="1" charset="0"/>
              </a:rPr>
              <a:t>args</a:t>
            </a:r>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r>
              <a:rPr lang="vi-VN" sz="1400" b="0" dirty="0">
                <a:solidFill>
                  <a:schemeClr val="accent4"/>
                </a:solidFill>
                <a:effectLst/>
                <a:latin typeface="Fira Code" pitchFamily="1" charset="0"/>
              </a:rPr>
              <a:t>TestShowLog</a:t>
            </a:r>
            <a:r>
              <a:rPr lang="vi-VN" sz="1400" b="0" dirty="0">
                <a:solidFill>
                  <a:srgbClr val="D4D4D4"/>
                </a:solidFill>
                <a:effectLst/>
                <a:latin typeface="Fira Code" pitchFamily="1" charset="0"/>
              </a:rPr>
              <a:t>();</a:t>
            </a:r>
            <a:endParaRPr lang="vi-VN" sz="1400" b="0" dirty="0">
              <a:solidFill>
                <a:srgbClr val="D4D4D4"/>
              </a:solidFill>
              <a:effectLst/>
              <a:latin typeface="Fira Code" pitchFamily="1" charset="0"/>
            </a:endParaRPr>
          </a:p>
          <a:p>
            <a:r>
              <a:rPr lang="vi-VN" sz="1400" b="0" dirty="0">
                <a:solidFill>
                  <a:srgbClr val="D4D4D4"/>
                </a:solidFill>
                <a:effectLst/>
                <a:latin typeface="Fira Code" pitchFamily="1" charset="0"/>
              </a:rPr>
              <a:t>        }</a:t>
            </a:r>
            <a:endParaRPr lang="vi-VN" sz="1400" b="0" dirty="0">
              <a:solidFill>
                <a:srgbClr val="D4D4D4"/>
              </a:solidFill>
              <a:effectLst/>
              <a:latin typeface="Fira Code" pitchFamily="1" charset="0"/>
            </a:endParaRPr>
          </a:p>
          <a:p>
            <a:pPr marL="742950" lvl="1" indent="-285750">
              <a:lnSpc>
                <a:spcPct val="150000"/>
              </a:lnSpc>
              <a:buFontTx/>
              <a:buChar char="-"/>
            </a:pP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5" name="Rectangle: Rounded Corners 34"/>
          <p:cNvSpPr/>
          <p:nvPr/>
        </p:nvSpPr>
        <p:spPr>
          <a:xfrm>
            <a:off x="1896127" y="2230602"/>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S" dirty="0"/>
          </a:p>
        </p:txBody>
      </p:sp>
      <p:pic>
        <p:nvPicPr>
          <p:cNvPr id="31" name="Picture 30"/>
          <p:cNvPicPr>
            <a:picLocks noChangeAspect="1"/>
          </p:cNvPicPr>
          <p:nvPr/>
        </p:nvPicPr>
        <p:blipFill>
          <a:blip r:embed="rId11"/>
          <a:stretch>
            <a:fillRect/>
          </a:stretch>
        </p:blipFill>
        <p:spPr>
          <a:xfrm>
            <a:off x="3624803" y="5809930"/>
            <a:ext cx="6586883" cy="751416"/>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156907"/>
          </a:xfrm>
          <a:prstGeom prst="rect">
            <a:avLst/>
          </a:prstGeom>
        </p:spPr>
        <p:txBody>
          <a:bodyPr wrap="square">
            <a:spAutoFit/>
          </a:bodyPr>
          <a:lstStyle/>
          <a:p>
            <a:pPr lvl="1">
              <a:lnSpc>
                <a:spcPct val="150000"/>
              </a:lnSpc>
            </a:pP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0" name="Rectangle 29"/>
          <p:cNvSpPr/>
          <p:nvPr/>
        </p:nvSpPr>
        <p:spPr>
          <a:xfrm>
            <a:off x="2868351" y="2941812"/>
            <a:ext cx="1405470" cy="7658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0" dirty="0">
                <a:solidFill>
                  <a:srgbClr val="9CDCFE"/>
                </a:solidFill>
                <a:effectLst/>
                <a:latin typeface="Fira Code" pitchFamily="1" charset="0"/>
              </a:rPr>
              <a:t>showLog</a:t>
            </a:r>
            <a:endParaRPr lang="en-US" dirty="0"/>
          </a:p>
        </p:txBody>
      </p:sp>
      <p:sp>
        <p:nvSpPr>
          <p:cNvPr id="36" name="Rectangle 35"/>
          <p:cNvSpPr/>
          <p:nvPr/>
        </p:nvSpPr>
        <p:spPr>
          <a:xfrm>
            <a:off x="2140369" y="4678046"/>
            <a:ext cx="1252694" cy="65657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0" dirty="0">
                <a:solidFill>
                  <a:srgbClr val="FFFFFF"/>
                </a:solidFill>
                <a:effectLst/>
                <a:latin typeface="Fira Code" pitchFamily="1" charset="0"/>
              </a:rPr>
              <a:t>Warning</a:t>
            </a:r>
            <a:endParaRPr lang="en-US" dirty="0">
              <a:solidFill>
                <a:srgbClr val="FFFFFF"/>
              </a:solidFill>
            </a:endParaRPr>
          </a:p>
        </p:txBody>
      </p:sp>
      <p:sp>
        <p:nvSpPr>
          <p:cNvPr id="38" name="Rectangle 37"/>
          <p:cNvSpPr/>
          <p:nvPr/>
        </p:nvSpPr>
        <p:spPr>
          <a:xfrm>
            <a:off x="3744206" y="4667403"/>
            <a:ext cx="1252694" cy="65657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Fira Code" pitchFamily="1" charset="0"/>
              </a:rPr>
              <a:t>Info</a:t>
            </a:r>
            <a:endParaRPr lang="en-US" dirty="0">
              <a:solidFill>
                <a:srgbClr val="FFFFFF"/>
              </a:solidFill>
            </a:endParaRPr>
          </a:p>
        </p:txBody>
      </p:sp>
      <p:cxnSp>
        <p:nvCxnSpPr>
          <p:cNvPr id="40" name="Straight Arrow Connector 39"/>
          <p:cNvCxnSpPr>
            <a:stCxn id="30" idx="2"/>
            <a:endCxn id="36" idx="0"/>
          </p:cNvCxnSpPr>
          <p:nvPr/>
        </p:nvCxnSpPr>
        <p:spPr>
          <a:xfrm flipH="1">
            <a:off x="2766716" y="3707702"/>
            <a:ext cx="804370" cy="9703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0" idx="2"/>
            <a:endCxn id="38" idx="0"/>
          </p:cNvCxnSpPr>
          <p:nvPr/>
        </p:nvCxnSpPr>
        <p:spPr>
          <a:xfrm>
            <a:off x="3571086" y="3707702"/>
            <a:ext cx="799467" cy="9597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85244" y="2944086"/>
            <a:ext cx="1800835" cy="7658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0" dirty="0">
                <a:solidFill>
                  <a:srgbClr val="FFFFFF"/>
                </a:solidFill>
                <a:effectLst/>
                <a:latin typeface="Fira Code" pitchFamily="1" charset="0"/>
              </a:rPr>
              <a:t>TestShowLog</a:t>
            </a:r>
            <a:endParaRPr lang="en-US" dirty="0">
              <a:solidFill>
                <a:srgbClr val="FFFFFF"/>
              </a:solidFill>
            </a:endParaRPr>
          </a:p>
        </p:txBody>
      </p:sp>
      <p:sp>
        <p:nvSpPr>
          <p:cNvPr id="47" name="TextBox 46"/>
          <p:cNvSpPr txBox="1"/>
          <p:nvPr/>
        </p:nvSpPr>
        <p:spPr>
          <a:xfrm>
            <a:off x="3992200" y="3965524"/>
            <a:ext cx="887635" cy="276999"/>
          </a:xfrm>
          <a:prstGeom prst="rect">
            <a:avLst/>
          </a:prstGeom>
          <a:noFill/>
        </p:spPr>
        <p:txBody>
          <a:bodyPr wrap="square" rtlCol="0">
            <a:spAutoFit/>
          </a:bodyPr>
          <a:lstStyle/>
          <a:p>
            <a:r>
              <a:rPr lang="en-US" sz="1200" dirty="0"/>
              <a:t>Assign</a:t>
            </a:r>
            <a:endParaRPr lang="en-US" sz="1200" dirty="0"/>
          </a:p>
        </p:txBody>
      </p:sp>
      <p:sp>
        <p:nvSpPr>
          <p:cNvPr id="48" name="TextBox 47"/>
          <p:cNvSpPr txBox="1"/>
          <p:nvPr/>
        </p:nvSpPr>
        <p:spPr>
          <a:xfrm>
            <a:off x="2505428" y="4008273"/>
            <a:ext cx="887635" cy="276999"/>
          </a:xfrm>
          <a:prstGeom prst="rect">
            <a:avLst/>
          </a:prstGeom>
          <a:noFill/>
        </p:spPr>
        <p:txBody>
          <a:bodyPr wrap="square" rtlCol="0">
            <a:spAutoFit/>
          </a:bodyPr>
          <a:lstStyle/>
          <a:p>
            <a:r>
              <a:rPr lang="en-US" sz="1200" dirty="0"/>
              <a:t>Assign</a:t>
            </a:r>
            <a:endParaRPr lang="en-US" sz="1200" dirty="0"/>
          </a:p>
        </p:txBody>
      </p:sp>
      <p:cxnSp>
        <p:nvCxnSpPr>
          <p:cNvPr id="50" name="Straight Arrow Connector 49"/>
          <p:cNvCxnSpPr>
            <a:stCxn id="30" idx="3"/>
            <a:endCxn id="44" idx="1"/>
          </p:cNvCxnSpPr>
          <p:nvPr/>
        </p:nvCxnSpPr>
        <p:spPr>
          <a:xfrm>
            <a:off x="4273821" y="3324757"/>
            <a:ext cx="2411423" cy="2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107515" y="2994785"/>
            <a:ext cx="1252694" cy="276999"/>
          </a:xfrm>
          <a:prstGeom prst="rect">
            <a:avLst/>
          </a:prstGeom>
          <a:noFill/>
        </p:spPr>
        <p:txBody>
          <a:bodyPr wrap="square" rtlCol="0">
            <a:spAutoFit/>
          </a:bodyPr>
          <a:lstStyle/>
          <a:p>
            <a:r>
              <a:rPr lang="en-US" sz="1200" dirty="0"/>
              <a:t>Call function</a:t>
            </a:r>
            <a:endParaRPr lang="en-US" sz="1200" dirty="0"/>
          </a:p>
        </p:txBody>
      </p:sp>
      <p:cxnSp>
        <p:nvCxnSpPr>
          <p:cNvPr id="54" name="Connector: Elbow 53"/>
          <p:cNvCxnSpPr>
            <a:stCxn id="44" idx="2"/>
            <a:endCxn id="38" idx="3"/>
          </p:cNvCxnSpPr>
          <p:nvPr/>
        </p:nvCxnSpPr>
        <p:spPr>
          <a:xfrm rot="5400000">
            <a:off x="5648424" y="3058452"/>
            <a:ext cx="1285715" cy="25887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p:cNvCxnSpPr>
            <a:stCxn id="44" idx="2"/>
            <a:endCxn id="36" idx="2"/>
          </p:cNvCxnSpPr>
          <p:nvPr/>
        </p:nvCxnSpPr>
        <p:spPr>
          <a:xfrm rot="5400000">
            <a:off x="4363867" y="2112825"/>
            <a:ext cx="1624645" cy="4818946"/>
          </a:xfrm>
          <a:prstGeom prst="bentConnector3">
            <a:avLst>
              <a:gd name="adj1" fmla="val 146627"/>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Left Brace 67"/>
          <p:cNvSpPr/>
          <p:nvPr/>
        </p:nvSpPr>
        <p:spPr>
          <a:xfrm>
            <a:off x="9323649" y="1892190"/>
            <a:ext cx="341289" cy="2895013"/>
          </a:xfrm>
          <a:prstGeom prst="leftBrace">
            <a:avLst>
              <a:gd name="adj1" fmla="val 1081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row: Right 68"/>
          <p:cNvSpPr/>
          <p:nvPr/>
        </p:nvSpPr>
        <p:spPr>
          <a:xfrm>
            <a:off x="8566299" y="3194542"/>
            <a:ext cx="604950" cy="251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9696450" y="2590838"/>
            <a:ext cx="1754335" cy="1754326"/>
          </a:xfrm>
          <a:prstGeom prst="rect">
            <a:avLst/>
          </a:prstGeom>
          <a:noFill/>
        </p:spPr>
        <p:txBody>
          <a:bodyPr wrap="square" rtlCol="0">
            <a:spAutoFit/>
          </a:bodyPr>
          <a:lstStyle/>
          <a:p>
            <a:r>
              <a:rPr lang="en-US" b="0" dirty="0">
                <a:solidFill>
                  <a:srgbClr val="00B050"/>
                </a:solidFill>
                <a:effectLst/>
                <a:latin typeface="Fira Code" pitchFamily="1" charset="0"/>
              </a:rPr>
              <a:t>Info: </a:t>
            </a:r>
            <a:r>
              <a:rPr lang="en-US" b="0" dirty="0" err="1">
                <a:solidFill>
                  <a:srgbClr val="00B050"/>
                </a:solidFill>
                <a:effectLst/>
                <a:latin typeface="Fira Code" pitchFamily="1" charset="0"/>
              </a:rPr>
              <a:t>Thông</a:t>
            </a:r>
            <a:r>
              <a:rPr lang="en-US" b="0" dirty="0">
                <a:solidFill>
                  <a:srgbClr val="00B050"/>
                </a:solidFill>
                <a:effectLst/>
                <a:latin typeface="Fira Code" pitchFamily="1" charset="0"/>
              </a:rPr>
              <a:t> </a:t>
            </a:r>
            <a:r>
              <a:rPr lang="en-US" b="0" dirty="0" err="1">
                <a:solidFill>
                  <a:srgbClr val="00B050"/>
                </a:solidFill>
                <a:effectLst/>
                <a:latin typeface="Fira Code" pitchFamily="1" charset="0"/>
              </a:rPr>
              <a:t>báo</a:t>
            </a:r>
            <a:endParaRPr lang="en-US" b="0" dirty="0">
              <a:solidFill>
                <a:srgbClr val="00B050"/>
              </a:solidFill>
              <a:effectLst/>
              <a:latin typeface="Fira Code" pitchFamily="1" charset="0"/>
            </a:endParaRPr>
          </a:p>
          <a:p>
            <a:r>
              <a:rPr lang="en-US" b="0" dirty="0">
                <a:solidFill>
                  <a:srgbClr val="D4D4D4"/>
                </a:solidFill>
                <a:effectLst/>
                <a:latin typeface="Fira Code" pitchFamily="1" charset="0"/>
              </a:rPr>
              <a:t>            </a:t>
            </a:r>
            <a:r>
              <a:rPr lang="en-US" b="0" dirty="0">
                <a:solidFill>
                  <a:srgbClr val="DD5353"/>
                </a:solidFill>
                <a:effectLst/>
                <a:latin typeface="Fira Code" pitchFamily="1" charset="0"/>
              </a:rPr>
              <a:t>Warning : </a:t>
            </a:r>
            <a:r>
              <a:rPr lang="en-US" b="0" dirty="0" err="1">
                <a:solidFill>
                  <a:srgbClr val="DD5353"/>
                </a:solidFill>
                <a:effectLst/>
                <a:latin typeface="Fira Code" pitchFamily="1" charset="0"/>
              </a:rPr>
              <a:t>Thông</a:t>
            </a:r>
            <a:r>
              <a:rPr lang="en-US" b="0" dirty="0">
                <a:solidFill>
                  <a:srgbClr val="DD5353"/>
                </a:solidFill>
                <a:effectLst/>
                <a:latin typeface="Fira Code" pitchFamily="1" charset="0"/>
              </a:rPr>
              <a:t> </a:t>
            </a:r>
            <a:r>
              <a:rPr lang="en-US" b="0" dirty="0" err="1">
                <a:solidFill>
                  <a:srgbClr val="DD5353"/>
                </a:solidFill>
                <a:effectLst/>
                <a:latin typeface="Fira Code" pitchFamily="1" charset="0"/>
              </a:rPr>
              <a:t>báo</a:t>
            </a:r>
            <a:endParaRPr lang="en-US" b="0" dirty="0">
              <a:solidFill>
                <a:srgbClr val="DD5353"/>
              </a:solidFill>
              <a:effectLst/>
              <a:latin typeface="Fira Code" pitchFamily="1" charset="0"/>
            </a:endParaRPr>
          </a:p>
          <a:p>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9004388"/>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⑤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deleagate</a:t>
            </a:r>
            <a:r>
              <a:rPr lang="en-US" sz="1600"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lần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chứa</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err="1">
                <a:latin typeface="Times New Roman" panose="02020603050405020304" pitchFamily="18" charset="0"/>
                <a:cs typeface="Times New Roman" panose="02020603050405020304" pitchFamily="18" charset="0"/>
              </a:rPr>
              <a:t>Toản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r>
              <a:rPr lang="en-US" sz="1600" dirty="0">
                <a:latin typeface="Times New Roman" panose="02020603050405020304" pitchFamily="18" charset="0"/>
                <a:cs typeface="Times New Roman" panose="02020603050405020304" pitchFamily="18" charset="0"/>
              </a:rPr>
              <a:t> </a:t>
            </a:r>
            <a:r>
              <a:rPr lang="en-US" sz="1600" b="0" dirty="0">
                <a:solidFill>
                  <a:srgbClr val="DD5353"/>
                </a:solidFill>
                <a:effectLst/>
                <a:latin typeface="Fira Code" pitchFamily="1"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delegate. VD: </a:t>
            </a:r>
            <a:r>
              <a:rPr lang="en-US" sz="1600" b="0" dirty="0" err="1">
                <a:solidFill>
                  <a:srgbClr val="9CDCFE"/>
                </a:solidFill>
                <a:effectLst/>
                <a:latin typeface="Fira Code" pitchFamily="1" charset="0"/>
              </a:rPr>
              <a:t>delegatevar</a:t>
            </a:r>
            <a:r>
              <a:rPr lang="en-US"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method</a:t>
            </a:r>
            <a:r>
              <a:rPr lang="en-US" sz="1600" dirty="0">
                <a:latin typeface="Times New Roman" panose="02020603050405020304" pitchFamily="18" charset="0"/>
                <a:cs typeface="Times New Roman" panose="02020603050405020304" pitchFamily="18" charset="0"/>
              </a:rPr>
              <a:t>	</a:t>
            </a:r>
            <a:r>
              <a:rPr lang="en-US" sz="1600" dirty="0">
                <a:solidFill>
                  <a:schemeClr val="accent1"/>
                </a:solidFill>
                <a:latin typeface="Fira Code" pitchFamily="1" charset="0"/>
                <a:ea typeface="Fira Code" pitchFamily="1" charset="0"/>
                <a:cs typeface="Fira Code" pitchFamily="1" charset="0"/>
              </a:rPr>
              <a:t>;</a:t>
            </a:r>
            <a:endParaRPr lang="en-US" sz="1600" dirty="0">
              <a:solidFill>
                <a:schemeClr val="accent1"/>
              </a:solidFill>
              <a:latin typeface="Fira Code" pitchFamily="1" charset="0"/>
              <a:ea typeface="Fira Code" pitchFamily="1" charset="0"/>
              <a:cs typeface="Fira Code" pitchFamily="1" charset="0"/>
            </a:endParaRPr>
          </a:p>
          <a:p>
            <a:pPr marL="742950" lvl="1" indent="-285750">
              <a:lnSpc>
                <a:spcPct val="150000"/>
              </a:lnSpc>
              <a:buFontTx/>
              <a:buChar char="-"/>
            </a:pP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r>
              <a:rPr lang="en-US" sz="1600" dirty="0">
                <a:latin typeface="Times New Roman" panose="02020603050405020304" pitchFamily="18" charset="0"/>
                <a:cs typeface="Times New Roman" panose="02020603050405020304" pitchFamily="18" charset="0"/>
              </a:rPr>
              <a:t> </a:t>
            </a:r>
            <a:r>
              <a:rPr lang="en-US" sz="1600" b="0" dirty="0">
                <a:solidFill>
                  <a:srgbClr val="DD5353"/>
                </a:solidFill>
                <a:effectLst/>
                <a:latin typeface="Fira Code" pitchFamily="1" charset="0"/>
              </a:rPr>
              <a: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Loại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bỏ</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ở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từ</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cuối</a:t>
            </a:r>
            <a:r>
              <a:rPr lang="en-US" sz="1600" dirty="0">
                <a:latin typeface="Times New Roman" panose="02020603050405020304" pitchFamily="18" charset="0"/>
                <a:cs typeface="Times New Roman" panose="02020603050405020304" pitchFamily="18" charset="0"/>
              </a:rPr>
              <a:t>). VD: </a:t>
            </a:r>
            <a:r>
              <a:rPr lang="en-US" sz="1600" b="0" dirty="0" err="1">
                <a:solidFill>
                  <a:srgbClr val="9CDCFE"/>
                </a:solidFill>
                <a:effectLst/>
                <a:latin typeface="Fira Code" pitchFamily="1" charset="0"/>
              </a:rPr>
              <a:t>delegatevar</a:t>
            </a:r>
            <a:r>
              <a:rPr lang="en-US"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method</a:t>
            </a:r>
            <a:r>
              <a:rPr lang="en-US" sz="1600" b="0" dirty="0">
                <a:solidFill>
                  <a:schemeClr val="accent1"/>
                </a:solidFill>
                <a:effectLst/>
                <a:latin typeface="Fira Code" pitchFamily="1" charset="0"/>
              </a:rPr>
              <a:t>;</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r>
              <a:rPr lang="en-US" sz="1600" dirty="0">
                <a:solidFill>
                  <a:srgbClr val="569CD6"/>
                </a:solidFill>
                <a:latin typeface="Fira Code" pitchFamily="1" charset="0"/>
              </a:rPr>
              <a:t>   </a:t>
            </a:r>
            <a:r>
              <a:rPr lang="vi-VN" sz="1600" b="0" dirty="0">
                <a:solidFill>
                  <a:srgbClr val="569CD6"/>
                </a:solidFill>
                <a:effectLst/>
                <a:latin typeface="Fira Code" pitchFamily="1" charset="0"/>
              </a:rPr>
              <a:t>public</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static</a:t>
            </a:r>
            <a:r>
              <a:rPr lang="vi-VN" sz="1600" b="0" dirty="0">
                <a:solidFill>
                  <a:srgbClr val="D4D4D4"/>
                </a:solidFill>
                <a:effectLst/>
                <a:latin typeface="Fira Code" pitchFamily="1" charset="0"/>
              </a:rPr>
              <a:t> </a:t>
            </a:r>
            <a:r>
              <a:rPr lang="vi-VN" sz="1600" b="0" dirty="0">
                <a:solidFill>
                  <a:srgbClr val="569CD6"/>
                </a:solidFill>
                <a:effectLst/>
                <a:latin typeface="Fira Code" pitchFamily="1" charset="0"/>
              </a:rPr>
              <a:t>void</a:t>
            </a:r>
            <a:r>
              <a:rPr lang="vi-VN" sz="1600" b="0" dirty="0">
                <a:solidFill>
                  <a:srgbClr val="D4D4D4"/>
                </a:solidFill>
                <a:effectLst/>
                <a:latin typeface="Fira Code" pitchFamily="1" charset="0"/>
              </a:rPr>
              <a:t> </a:t>
            </a:r>
            <a:r>
              <a:rPr lang="vi-VN" sz="1600" b="0" dirty="0">
                <a:solidFill>
                  <a:srgbClr val="FFC000"/>
                </a:solidFill>
                <a:effectLst/>
                <a:latin typeface="Fira Code" pitchFamily="1" charset="0"/>
              </a:rPr>
              <a:t>TestShowLog</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4EC9B0"/>
                </a:solidFill>
                <a:effectLst/>
                <a:latin typeface="Fira Code" pitchFamily="1" charset="0"/>
              </a:rPr>
              <a:t>ShowLog</a:t>
            </a: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br>
              <a:rPr lang="vi-VN" sz="1600" b="0" dirty="0">
                <a:solidFill>
                  <a:srgbClr val="D4D4D4"/>
                </a:solidFill>
                <a:effectLst/>
                <a:latin typeface="Fira Code" pitchFamily="1" charset="0"/>
              </a:rPr>
            </a:br>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 = </a:t>
            </a:r>
            <a:r>
              <a:rPr lang="vi-VN" sz="1600" b="0" dirty="0">
                <a:solidFill>
                  <a:srgbClr val="569CD6"/>
                </a:solidFill>
                <a:effectLst/>
                <a:latin typeface="Fira Code" pitchFamily="1" charset="0"/>
              </a:rPr>
              <a:t>null</a:t>
            </a:r>
            <a:r>
              <a:rPr lang="vi-VN" sz="1600" b="0" dirty="0">
                <a:solidFill>
                  <a:srgbClr val="D4D4D4"/>
                </a:solidFill>
                <a:effectLst/>
                <a:latin typeface="Fira Code" pitchFamily="1" charset="0"/>
              </a:rPr>
              <a:t>;</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vi-VN" sz="1600" b="0" dirty="0">
                <a:solidFill>
                  <a:srgbClr val="D4D4D4"/>
                </a:solidFill>
                <a:effectLst/>
                <a:latin typeface="Fira Code" pitchFamily="1" charset="0"/>
              </a:rPr>
              <a:t> </a:t>
            </a:r>
            <a:r>
              <a:rPr lang="vi-VN" sz="1600" b="0" dirty="0">
                <a:solidFill>
                  <a:srgbClr val="FFC000"/>
                </a:solidFill>
                <a:effectLst/>
                <a:latin typeface="Fira Code" pitchFamily="1" charset="0"/>
              </a:rPr>
              <a:t>Warning</a:t>
            </a:r>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Nối thêm Warning vào delegate</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vi-VN" sz="1600" b="0" dirty="0">
                <a:solidFill>
                  <a:srgbClr val="D4D4D4"/>
                </a:solidFill>
                <a:effectLst/>
                <a:latin typeface="Fira Code" pitchFamily="1" charset="0"/>
              </a:rPr>
              <a:t> </a:t>
            </a:r>
            <a:r>
              <a:rPr lang="vi-VN" sz="1600" b="0" dirty="0">
                <a:solidFill>
                  <a:srgbClr val="FFC000"/>
                </a:solidFill>
                <a:effectLst/>
                <a:latin typeface="Fira Code" pitchFamily="1" charset="0"/>
              </a:rPr>
              <a:t>Info</a:t>
            </a:r>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Nối thêm Info vào delegate</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vi-VN" sz="1600" b="0" dirty="0">
                <a:solidFill>
                  <a:srgbClr val="D4D4D4"/>
                </a:solidFill>
                <a:effectLst/>
                <a:latin typeface="Fira Code" pitchFamily="1" charset="0"/>
              </a:rPr>
              <a:t> </a:t>
            </a:r>
            <a:r>
              <a:rPr lang="vi-VN" sz="1600" b="0" dirty="0">
                <a:solidFill>
                  <a:srgbClr val="FFC000"/>
                </a:solidFill>
                <a:effectLst/>
                <a:latin typeface="Fira Code" pitchFamily="1" charset="0"/>
              </a:rPr>
              <a:t>Warning</a:t>
            </a:r>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 Nối thêm Warning vào delegate</a:t>
            </a:r>
            <a:br>
              <a:rPr lang="vi-VN" sz="1600" b="0" dirty="0">
                <a:solidFill>
                  <a:srgbClr val="D4D4D4"/>
                </a:solidFill>
                <a:effectLst/>
                <a:latin typeface="Fira Code" pitchFamily="1" charset="0"/>
              </a:rPr>
            </a:br>
            <a:r>
              <a:rPr lang="vi-VN" sz="1600" b="0" dirty="0">
                <a:solidFill>
                  <a:srgbClr val="D4D4D4"/>
                </a:solidFill>
                <a:effectLst/>
                <a:latin typeface="Fira Code" pitchFamily="1" charset="0"/>
              </a:rPr>
              <a:t>      </a:t>
            </a:r>
            <a:r>
              <a:rPr lang="vi-VN" sz="1600" b="0" dirty="0">
                <a:solidFill>
                  <a:srgbClr val="6A9955"/>
                </a:solidFill>
                <a:effectLst/>
                <a:latin typeface="Fira Code" pitchFamily="1" charset="0"/>
              </a:rPr>
              <a:t>//Một lần gọi thi hành tất cả các phương thức trong chuỗi delegate</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r>
              <a:rPr lang="vi-VN" sz="1600" b="0" dirty="0">
                <a:solidFill>
                  <a:srgbClr val="9CDCFE"/>
                </a:solidFill>
                <a:effectLst/>
                <a:latin typeface="Fira Code" pitchFamily="1" charset="0"/>
              </a:rPr>
              <a:t>showLog</a:t>
            </a:r>
            <a:r>
              <a:rPr lang="vi-VN" sz="1600" b="0" dirty="0">
                <a:solidFill>
                  <a:srgbClr val="D4D4D4"/>
                </a:solidFill>
                <a:effectLst/>
                <a:latin typeface="Fira Code" pitchFamily="1" charset="0"/>
              </a:rPr>
              <a:t>?.</a:t>
            </a:r>
            <a:r>
              <a:rPr lang="vi-VN" sz="1600" b="0" dirty="0">
                <a:solidFill>
                  <a:srgbClr val="FFC000"/>
                </a:solidFill>
                <a:effectLst/>
                <a:latin typeface="Fira Code" pitchFamily="1" charset="0"/>
              </a:rPr>
              <a:t>Invoke</a:t>
            </a:r>
            <a:r>
              <a:rPr lang="vi-VN" sz="1600" b="0" dirty="0">
                <a:solidFill>
                  <a:srgbClr val="D4D4D4"/>
                </a:solidFill>
                <a:effectLst/>
                <a:latin typeface="Fira Code" pitchFamily="1" charset="0"/>
              </a:rPr>
              <a:t>(</a:t>
            </a:r>
            <a:r>
              <a:rPr lang="vi-VN" sz="1600" b="0" dirty="0">
                <a:solidFill>
                  <a:srgbClr val="CE9178"/>
                </a:solidFill>
                <a:effectLst/>
                <a:latin typeface="Fira Code" pitchFamily="1" charset="0"/>
              </a:rPr>
              <a:t>“</a:t>
            </a:r>
            <a:r>
              <a:rPr lang="en-US" sz="1600" b="0" dirty="0">
                <a:solidFill>
                  <a:srgbClr val="CE9178"/>
                </a:solidFill>
                <a:effectLst/>
                <a:latin typeface="Fira Code" pitchFamily="1" charset="0"/>
              </a:rPr>
              <a:t>Make some noise</a:t>
            </a:r>
            <a:r>
              <a:rPr lang="vi-VN" sz="1600" b="0" dirty="0">
                <a:solidFill>
                  <a:srgbClr val="CE9178"/>
                </a:solidFill>
                <a:effectLst/>
                <a:latin typeface="Fira Code" pitchFamily="1" charset="0"/>
              </a:rPr>
              <a:t>"</a:t>
            </a:r>
            <a:r>
              <a:rPr lang="vi-VN" sz="1600" b="0" dirty="0">
                <a:solidFill>
                  <a:srgbClr val="D4D4D4"/>
                </a:solidFill>
                <a:effectLst/>
                <a:latin typeface="Fira Code" pitchFamily="1" charset="0"/>
              </a:rPr>
              <a:t>);        </a:t>
            </a:r>
            <a:endParaRPr lang="vi-VN" sz="1600" b="0" dirty="0">
              <a:solidFill>
                <a:srgbClr val="D4D4D4"/>
              </a:solidFill>
              <a:effectLst/>
              <a:latin typeface="Fira Code" pitchFamily="1" charset="0"/>
            </a:endParaRPr>
          </a:p>
          <a:p>
            <a:r>
              <a:rPr lang="vi-VN" sz="1600" b="0" dirty="0">
                <a:solidFill>
                  <a:srgbClr val="D4D4D4"/>
                </a:solidFill>
                <a:effectLst/>
                <a:latin typeface="Fira Code" pitchFamily="1" charset="0"/>
              </a:rPr>
              <a:t>   }</a:t>
            </a:r>
            <a:endParaRPr lang="vi-VN" sz="1600" b="0" dirty="0">
              <a:solidFill>
                <a:srgbClr val="D4D4D4"/>
              </a:solidFill>
              <a:effectLst/>
              <a:latin typeface="Fira Code" pitchFamily="1" charset="0"/>
            </a:endParaRPr>
          </a:p>
          <a:p>
            <a:pPr lvl="1">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panose="02020603050405020304" pitchFamily="18" charset="0"/>
                  <a:ea typeface="나눔바른고딕"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31252" y="475457"/>
            <a:ext cx="2807179"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1.3.1 </a:t>
            </a:r>
            <a:r>
              <a:rPr lang="en-US" altLang="ko-KR" sz="2000" dirty="0">
                <a:latin typeface="Times New Roman" panose="02020603050405020304" pitchFamily="18" charset="0"/>
                <a:ea typeface="나눔바른고딕" panose="020B0603020101020101" pitchFamily="50" charset="-127"/>
                <a:cs typeface="Times New Roman" panose="02020603050405020304" pitchFamily="18" charset="0"/>
              </a:rPr>
              <a:t>Primitive</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data types</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aphicFrame>
        <p:nvGraphicFramePr>
          <p:cNvPr id="3" name="Table 9"/>
          <p:cNvGraphicFramePr>
            <a:graphicFrameLocks noGrp="1"/>
          </p:cNvGraphicFramePr>
          <p:nvPr/>
        </p:nvGraphicFramePr>
        <p:xfrm>
          <a:off x="1437788" y="1033608"/>
          <a:ext cx="9857613" cy="5584107"/>
        </p:xfrm>
        <a:graphic>
          <a:graphicData uri="http://schemas.openxmlformats.org/drawingml/2006/table">
            <a:tbl>
              <a:tblPr firstRow="1" bandRow="1">
                <a:tableStyleId>{5C22544A-7EE6-4342-B048-85BDC9FD1C3A}</a:tableStyleId>
              </a:tblPr>
              <a:tblGrid>
                <a:gridCol w="2133122"/>
                <a:gridCol w="1363400"/>
                <a:gridCol w="1772292"/>
                <a:gridCol w="2617276"/>
                <a:gridCol w="1971523"/>
              </a:tblGrid>
              <a:tr h="626135">
                <a:tc>
                  <a:txBody>
                    <a:bodyPr/>
                    <a:lstStyle/>
                    <a:p>
                      <a:pPr algn="ctr"/>
                      <a:r>
                        <a:rPr lang="en-US" sz="1600" dirty="0">
                          <a:latin typeface="Times New Roman" panose="02020603050405020304" pitchFamily="18" charset="0"/>
                          <a:cs typeface="Times New Roman" panose="02020603050405020304" pitchFamily="18" charset="0"/>
                        </a:rPr>
                        <a:t>Group</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Datatype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Size</a:t>
                      </a: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(bytes)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Define</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.NET Type </a:t>
                      </a: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(CTS)</a:t>
                      </a:r>
                      <a:endParaRPr lang="en-US" sz="1600" dirty="0">
                        <a:latin typeface="Times New Roman" panose="02020603050405020304" pitchFamily="18" charset="0"/>
                        <a:cs typeface="Times New Roman" panose="02020603050405020304" pitchFamily="18" charset="0"/>
                      </a:endParaRPr>
                    </a:p>
                  </a:txBody>
                  <a:tcPr/>
                </a:tc>
              </a:tr>
              <a:tr h="379095">
                <a:tc rowSpan="3">
                  <a:txBody>
                    <a:bodyPr/>
                    <a:lstStyle/>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Integer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(Default is 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byte</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Unsigned integer (0 -&gt; 255)</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err="1">
                          <a:latin typeface="Times New Roman" panose="02020603050405020304" pitchFamily="18" charset="0"/>
                          <a:cs typeface="Times New Roman" panose="02020603050405020304" pitchFamily="18" charset="0"/>
                        </a:rPr>
                        <a:t>System.Byte</a:t>
                      </a:r>
                      <a:endParaRPr lang="en-US" sz="1400" dirty="0">
                        <a:latin typeface="Times New Roman" panose="02020603050405020304" pitchFamily="18" charset="0"/>
                        <a:cs typeface="Times New Roman" panose="02020603050405020304" pitchFamily="18" charset="0"/>
                      </a:endParaRPr>
                    </a:p>
                  </a:txBody>
                  <a:tcPr/>
                </a:tc>
              </a:tr>
              <a:tr h="474179">
                <a:tc vMerge="1">
                  <a:tcPr/>
                </a:tc>
                <a:tc>
                  <a:txBody>
                    <a:bodyPr/>
                    <a:lstStyle/>
                    <a:p>
                      <a:pPr algn="ctr"/>
                      <a:r>
                        <a:rPr lang="en-US" sz="1400" dirty="0">
                          <a:latin typeface="Times New Roman" panose="02020603050405020304" pitchFamily="18" charset="0"/>
                          <a:cs typeface="Times New Roman" panose="02020603050405020304" pitchFamily="18" charset="0"/>
                        </a:rPr>
                        <a:t>int</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Signed integer form</a:t>
                      </a:r>
                      <a:endParaRPr lang="en-US" sz="1400" dirty="0">
                        <a:latin typeface="Times New Roman" panose="02020603050405020304" pitchFamily="18" charset="0"/>
                        <a:cs typeface="Times New Roman" panose="02020603050405020304" pitchFamily="18" charset="0"/>
                      </a:endParaRPr>
                    </a:p>
                    <a:p>
                      <a:pPr algn="ct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a:t>
                      </a:r>
                      <a:r>
                        <a:rPr lang="en-US" sz="1400" b="0" i="0" kern="1200" baseline="30000" dirty="0">
                          <a:solidFill>
                            <a:schemeClr val="dk1"/>
                          </a:solidFill>
                          <a:effectLst/>
                          <a:latin typeface="Times New Roman" panose="02020603050405020304" pitchFamily="18" charset="0"/>
                          <a:ea typeface="+mn-ea"/>
                          <a:cs typeface="Times New Roman" panose="02020603050405020304" pitchFamily="18" charset="0"/>
                        </a:rPr>
                        <a:t>31</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a:t>
                      </a:r>
                      <a:r>
                        <a:rPr lang="en-US" sz="1400" dirty="0">
                          <a:latin typeface="Times New Roman" panose="02020603050405020304" pitchFamily="18" charset="0"/>
                          <a:cs typeface="Times New Roman" panose="02020603050405020304" pitchFamily="18" charset="0"/>
                        </a:rPr>
                        <a:t>-&gt;</a:t>
                      </a:r>
                      <a:r>
                        <a:rPr lang="en-US" altLang="ko-KR" sz="140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a:t>
                      </a:r>
                      <a:r>
                        <a:rPr lang="en-US" sz="1400" b="0" i="0" kern="1200" baseline="30000" dirty="0">
                          <a:solidFill>
                            <a:schemeClr val="dk1"/>
                          </a:solidFill>
                          <a:effectLst/>
                          <a:latin typeface="Times New Roman" panose="02020603050405020304" pitchFamily="18" charset="0"/>
                          <a:ea typeface="+mn-ea"/>
                          <a:cs typeface="Times New Roman" panose="02020603050405020304" pitchFamily="18" charset="0"/>
                        </a:rPr>
                        <a:t>31</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System.Int32</a:t>
                      </a:r>
                      <a:endParaRPr lang="en-US" sz="1400" dirty="0">
                        <a:latin typeface="Times New Roman" panose="02020603050405020304" pitchFamily="18" charset="0"/>
                        <a:cs typeface="Times New Roman" panose="02020603050405020304" pitchFamily="18" charset="0"/>
                      </a:endParaRPr>
                    </a:p>
                  </a:txBody>
                  <a:tcPr/>
                </a:tc>
              </a:tr>
              <a:tr h="669428">
                <a:tc vMerge="1">
                  <a:tcPr/>
                </a:tc>
                <a:tc>
                  <a:txBody>
                    <a:bodyPr/>
                    <a:lstStyle/>
                    <a:p>
                      <a:pPr algn="ctr"/>
                      <a:r>
                        <a:rPr lang="en-US" sz="1400" dirty="0">
                          <a:latin typeface="Times New Roman" panose="02020603050405020304" pitchFamily="18" charset="0"/>
                          <a:cs typeface="Times New Roman" panose="02020603050405020304" pitchFamily="18" charset="0"/>
                        </a:rPr>
                        <a:t>long</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Signed integer form</a:t>
                      </a:r>
                      <a:endParaRPr lang="en-US" sz="1400" dirty="0">
                        <a:latin typeface="Times New Roman" panose="02020603050405020304" pitchFamily="18" charset="0"/>
                        <a:cs typeface="Times New Roman" panose="02020603050405020304" pitchFamily="18" charset="0"/>
                      </a:endParaRPr>
                    </a:p>
                    <a:p>
                      <a:pPr algn="ct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a:t>
                      </a:r>
                      <a:r>
                        <a:rPr lang="en-US" sz="1400" b="0" i="0" kern="1200" baseline="30000" dirty="0">
                          <a:solidFill>
                            <a:schemeClr val="dk1"/>
                          </a:solidFill>
                          <a:effectLst/>
                          <a:latin typeface="Times New Roman" panose="02020603050405020304" pitchFamily="18" charset="0"/>
                          <a:ea typeface="+mn-ea"/>
                          <a:cs typeface="Times New Roman" panose="02020603050405020304" pitchFamily="18" charset="0"/>
                        </a:rPr>
                        <a:t>15</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a:t>
                      </a:r>
                      <a:r>
                        <a:rPr lang="en-US" sz="1400" dirty="0">
                          <a:latin typeface="Times New Roman" panose="02020603050405020304" pitchFamily="18" charset="0"/>
                          <a:cs typeface="Times New Roman" panose="02020603050405020304" pitchFamily="18" charset="0"/>
                        </a:rPr>
                        <a:t>-&gt;</a:t>
                      </a:r>
                      <a:r>
                        <a:rPr lang="en-US" altLang="ko-KR" sz="1400" dirty="0">
                          <a:latin typeface="Times New Roman" panose="02020603050405020304" pitchFamily="18" charset="0"/>
                          <a:ea typeface="나눔바른고딕" panose="020B0603020101020101" pitchFamily="50" charset="-127"/>
                          <a:cs typeface="Times New Roman" panose="02020603050405020304" pitchFamily="18" charset="0"/>
                        </a:rPr>
                        <a:t> </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2 </a:t>
                      </a:r>
                      <a:r>
                        <a:rPr lang="en-US" sz="1400" b="0" i="0" kern="1200" baseline="30000" dirty="0">
                          <a:solidFill>
                            <a:schemeClr val="dk1"/>
                          </a:solidFill>
                          <a:effectLst/>
                          <a:latin typeface="Times New Roman" panose="02020603050405020304" pitchFamily="18" charset="0"/>
                          <a:ea typeface="+mn-ea"/>
                          <a:cs typeface="Times New Roman" panose="02020603050405020304" pitchFamily="18" charset="0"/>
                        </a:rPr>
                        <a:t>15</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- 1)</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System.Int64</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r>
              <a:tr h="626135">
                <a:tc>
                  <a:txBody>
                    <a:bodyPr/>
                    <a:lstStyle/>
                    <a:p>
                      <a:pPr algn="ctr"/>
                      <a:r>
                        <a:rPr lang="en-US" sz="1400" dirty="0">
                          <a:latin typeface="Times New Roman" panose="02020603050405020304" pitchFamily="18" charset="0"/>
                          <a:cs typeface="Times New Roman" panose="02020603050405020304" pitchFamily="18" charset="0"/>
                        </a:rPr>
                        <a:t>Character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(Default is ‘\0’) </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char</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Contains one Unicode character</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err="1">
                          <a:latin typeface="Times New Roman" panose="02020603050405020304" pitchFamily="18" charset="0"/>
                          <a:cs typeface="Times New Roman" panose="02020603050405020304" pitchFamily="18" charset="0"/>
                        </a:rPr>
                        <a:t>System.Char</a:t>
                      </a:r>
                      <a:endParaRPr lang="en-US" sz="1400" dirty="0">
                        <a:latin typeface="Times New Roman" panose="02020603050405020304" pitchFamily="18" charset="0"/>
                        <a:cs typeface="Times New Roman" panose="02020603050405020304" pitchFamily="18" charset="0"/>
                      </a:endParaRPr>
                    </a:p>
                  </a:txBody>
                  <a:tcPr/>
                </a:tc>
              </a:tr>
              <a:tr h="574291">
                <a:tc>
                  <a:txBody>
                    <a:bodyPr/>
                    <a:lstStyle/>
                    <a:p>
                      <a:pPr algn="ctr"/>
                      <a:r>
                        <a:rPr lang="en-US" sz="1400" dirty="0">
                          <a:latin typeface="Times New Roman" panose="02020603050405020304" pitchFamily="18" charset="0"/>
                          <a:cs typeface="Times New Roman" panose="02020603050405020304" pitchFamily="18" charset="0"/>
                        </a:rPr>
                        <a:t>Logic type </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(Default is false)</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bool</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Contains 1 of 2 logical values true or false</a:t>
                      </a:r>
                      <a:endParaRPr lang="en-US" sz="1400" b="1" dirty="0">
                        <a:latin typeface="Times New Roman" panose="02020603050405020304" pitchFamily="18" charset="0"/>
                        <a:cs typeface="Times New Roman" panose="02020603050405020304" pitchFamily="18" charset="0"/>
                      </a:endParaRPr>
                    </a:p>
                  </a:txBody>
                  <a:tcPr/>
                </a:tc>
                <a:tc>
                  <a:txBody>
                    <a:bodyPr/>
                    <a:lstStyle/>
                    <a:p>
                      <a:pPr algn="ctr"/>
                      <a:r>
                        <a:rPr lang="en-US" sz="1400" dirty="0" err="1">
                          <a:latin typeface="Times New Roman" panose="02020603050405020304" pitchFamily="18" charset="0"/>
                          <a:cs typeface="Times New Roman" panose="02020603050405020304" pitchFamily="18" charset="0"/>
                        </a:rPr>
                        <a:t>System.Boolean</a:t>
                      </a:r>
                      <a:endParaRPr lang="en-US" sz="1400" dirty="0">
                        <a:latin typeface="Times New Roman" panose="02020603050405020304" pitchFamily="18" charset="0"/>
                        <a:cs typeface="Times New Roman" panose="02020603050405020304" pitchFamily="18" charset="0"/>
                      </a:endParaRPr>
                    </a:p>
                  </a:txBody>
                  <a:tcPr/>
                </a:tc>
              </a:tr>
              <a:tr h="474179">
                <a:tc rowSpan="3">
                  <a:txBody>
                    <a:bodyPr/>
                    <a:lstStyle/>
                    <a:p>
                      <a:pPr algn="ct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Real number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(Default is 0)</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float</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Floating point real number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±1.5 x 10−45to ±3.4 x 1038</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err="1">
                          <a:latin typeface="Times New Roman" panose="02020603050405020304" pitchFamily="18" charset="0"/>
                          <a:cs typeface="Times New Roman" panose="02020603050405020304" pitchFamily="18" charset="0"/>
                        </a:rPr>
                        <a:t>System.Single</a:t>
                      </a:r>
                      <a:endParaRPr lang="en-US" sz="1400" dirty="0">
                        <a:latin typeface="Times New Roman" panose="02020603050405020304" pitchFamily="18" charset="0"/>
                        <a:cs typeface="Times New Roman" panose="02020603050405020304" pitchFamily="18" charset="0"/>
                      </a:endParaRPr>
                    </a:p>
                  </a:txBody>
                  <a:tcPr/>
                </a:tc>
              </a:tr>
              <a:tr h="474179">
                <a:tc vMerge="1">
                  <a:tcPr/>
                </a:tc>
                <a:tc>
                  <a:txBody>
                    <a:bodyPr/>
                    <a:lstStyle/>
                    <a:p>
                      <a:pPr algn="ctr"/>
                      <a:r>
                        <a:rPr lang="en-US" sz="1400" dirty="0">
                          <a:latin typeface="Times New Roman" panose="02020603050405020304" pitchFamily="18" charset="0"/>
                          <a:cs typeface="Times New Roman" panose="02020603050405020304" pitchFamily="18" charset="0"/>
                        </a:rPr>
                        <a:t>double</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Floating point real number type</a:t>
                      </a:r>
                      <a:endParaRPr lang="en-US" sz="1400" dirty="0">
                        <a:latin typeface="Times New Roman" panose="02020603050405020304" pitchFamily="18" charset="0"/>
                        <a:cs typeface="Times New Roman" panose="02020603050405020304" pitchFamily="18" charset="0"/>
                      </a:endParaRPr>
                    </a:p>
                    <a:p>
                      <a:pPr marL="0" marR="0" lvl="0" indent="0" algn="ctr" defTabSz="914400" rtl="0" eaLnBrk="1" fontAlgn="auto" latinLnBrk="1"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±5.0 × 10−324to±1.7 × 10308</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400" dirty="0" err="1">
                          <a:latin typeface="Times New Roman" panose="02020603050405020304" pitchFamily="18" charset="0"/>
                          <a:cs typeface="Times New Roman" panose="02020603050405020304" pitchFamily="18" charset="0"/>
                        </a:rPr>
                        <a:t>System.Double</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r>
              <a:tr h="474179">
                <a:tc vMerge="1">
                  <a:tcPr/>
                </a:tc>
                <a:tc>
                  <a:txBody>
                    <a:bodyPr/>
                    <a:lstStyle/>
                    <a:p>
                      <a:pPr algn="ctr"/>
                      <a:r>
                        <a:rPr lang="en-US" sz="1400" dirty="0">
                          <a:latin typeface="Times New Roman" panose="02020603050405020304" pitchFamily="18" charset="0"/>
                          <a:cs typeface="Times New Roman" panose="02020603050405020304" pitchFamily="18" charset="0"/>
                        </a:rPr>
                        <a:t>decimal</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16</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400" dirty="0">
                          <a:latin typeface="Times New Roman" panose="02020603050405020304" pitchFamily="18" charset="0"/>
                          <a:cs typeface="Times New Roman" panose="02020603050405020304" pitchFamily="18" charset="0"/>
                        </a:rPr>
                        <a:t>Floating point real number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±1.0 x 10-28to±7.9228 x 1028</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400" dirty="0" err="1">
                          <a:latin typeface="Times New Roman" panose="02020603050405020304" pitchFamily="18" charset="0"/>
                          <a:cs typeface="Times New Roman" panose="02020603050405020304" pitchFamily="18" charset="0"/>
                        </a:rPr>
                        <a:t>System.Decimal</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r>
              <a:tr h="574291">
                <a:tc>
                  <a:txBody>
                    <a:bodyPr/>
                    <a:lstStyle/>
                    <a:p>
                      <a:pPr algn="ctr"/>
                      <a:r>
                        <a:rPr lang="en-US" sz="1400" dirty="0">
                          <a:latin typeface="Times New Roman" panose="02020603050405020304" pitchFamily="18" charset="0"/>
                          <a:cs typeface="Times New Roman" panose="02020603050405020304" pitchFamily="18" charset="0"/>
                        </a:rPr>
                        <a:t>String type</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(Default is null)</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string</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a:latin typeface="Times New Roman" panose="02020603050405020304" pitchFamily="18" charset="0"/>
                          <a:cs typeface="Times New Roman" panose="02020603050405020304" pitchFamily="18" charset="0"/>
                        </a:rPr>
                        <a:t>String of character</a:t>
                      </a:r>
                      <a:endParaRPr lang="en-US" sz="14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sz="1400" dirty="0" err="1">
                          <a:latin typeface="Times New Roman" panose="02020603050405020304" pitchFamily="18" charset="0"/>
                          <a:cs typeface="Times New Roman" panose="02020603050405020304" pitchFamily="18" charset="0"/>
                        </a:rPr>
                        <a:t>System.String</a:t>
                      </a:r>
                      <a:endParaRPr lang="en-US" sz="1400" dirty="0">
                        <a:latin typeface="Times New Roman" panose="02020603050405020304" pitchFamily="18" charset="0"/>
                        <a:cs typeface="Times New Roman" panose="02020603050405020304" pitchFamily="18" charset="0"/>
                      </a:endParaRPr>
                    </a:p>
                    <a:p>
                      <a:pPr algn="ctr"/>
                      <a:endParaRPr lang="en-US" sz="14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10481716"/>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⑤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Gán</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nhiều</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vào</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Ngoài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deleagate</a:t>
            </a:r>
            <a:r>
              <a:rPr lang="en-US" sz="1600"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cũng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thê</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Anomynous</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	VD: </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b="0" dirty="0">
                <a:solidFill>
                  <a:srgbClr val="9CDCFE"/>
                </a:solidFill>
                <a:effectLst/>
                <a:latin typeface="Times New Roman" panose="02020603050405020304" pitchFamily="18" charset="0"/>
                <a:cs typeface="Times New Roman" panose="02020603050405020304" pitchFamily="18" charset="0"/>
              </a:rPr>
              <a: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ED7D31"/>
                </a:solidFill>
                <a:effectLst/>
                <a:latin typeface="Fira Code" pitchFamily="1" charset="0"/>
              </a:rPr>
              <a: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=&gt;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569CD6"/>
                </a:solidFill>
                <a:effectLst/>
                <a:latin typeface="Fira Code" pitchFamily="1" charset="0"/>
              </a:rPr>
              <a:t>string</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Format</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"===&gt;{0}&lt;==="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delegate </a:t>
            </a:r>
            <a:r>
              <a:rPr lang="en-US" sz="1600" dirty="0" err="1">
                <a:latin typeface="Times New Roman" panose="02020603050405020304" pitchFamily="18" charset="0"/>
                <a:cs typeface="Times New Roman" panose="02020603050405020304" pitchFamily="18" charset="0"/>
              </a:rPr>
              <a:t>cùng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hợp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tử</a:t>
            </a:r>
            <a:r>
              <a:rPr lang="en-US" sz="1600" dirty="0">
                <a:latin typeface="Times New Roman" panose="02020603050405020304" pitchFamily="18" charset="0"/>
                <a:cs typeface="Times New Roman" panose="02020603050405020304" pitchFamily="18" charset="0"/>
              </a:rPr>
              <a:t> </a:t>
            </a:r>
            <a:r>
              <a:rPr lang="en-US" sz="1600" dirty="0">
                <a:solidFill>
                  <a:srgbClr val="ED7D31"/>
                </a:solidFill>
                <a:latin typeface="Fira Code" pitchFamily="1" charset="0"/>
                <a:ea typeface="Fira Code" pitchFamily="1" charset="0"/>
                <a:cs typeface="Fira Code" pitchFamily="1" charset="0"/>
              </a:rPr>
              <a:t>+</a:t>
            </a:r>
            <a:r>
              <a:rPr lang="en-US" sz="1600" dirty="0">
                <a:latin typeface="Times New Roman" panose="02020603050405020304" pitchFamily="18" charset="0"/>
                <a:ea typeface="Fira Code" pitchFamily="1" charset="0"/>
                <a:cs typeface="Times New Roman" panose="02020603050405020304" pitchFamily="18"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	VD: </a:t>
            </a:r>
            <a:endParaRPr lang="en-US" sz="1600" dirty="0">
              <a:latin typeface="Times New Roman" panose="02020603050405020304" pitchFamily="18" charset="0"/>
              <a:cs typeface="Times New Roman" panose="02020603050405020304" pitchFamily="18" charset="0"/>
            </a:endParaRPr>
          </a:p>
          <a:p>
            <a:pPr>
              <a:lnSpc>
                <a:spcPct val="150000"/>
              </a:lnSpc>
            </a:pPr>
            <a:endParaRPr lang="en-US" sz="1600" dirty="0">
              <a:latin typeface="Times New Roman" panose="02020603050405020304" pitchFamily="18" charset="0"/>
              <a:cs typeface="Times New Roman" panose="02020603050405020304" pitchFamily="18" charset="0"/>
            </a:endParaRPr>
          </a:p>
          <a:p>
            <a:r>
              <a:rPr lang="en-US" sz="1600" b="0" dirty="0">
                <a:solidFill>
                  <a:srgbClr val="9CDCFE"/>
                </a:solidFill>
                <a:effectLst/>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showLog1</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)=&gt;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a:solidFill>
                  <a:srgbClr val="9CDCFE"/>
                </a:solidFill>
                <a:effectLst/>
                <a:latin typeface="Fira Code" pitchFamily="1" charset="0"/>
              </a:rPr>
              <a:t>x</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showLog2</a:t>
            </a:r>
            <a:r>
              <a:rPr lang="en-US" sz="1600" b="0" dirty="0">
                <a:solidFill>
                  <a:srgbClr val="D4D4D4"/>
                </a:solidFill>
                <a:effectLst/>
                <a:latin typeface="Fira Code" pitchFamily="1" charset="0"/>
              </a:rPr>
              <a:t> = </a:t>
            </a:r>
            <a:r>
              <a:rPr lang="en-US" sz="1600" b="0" dirty="0">
                <a:solidFill>
                  <a:srgbClr val="FFC000"/>
                </a:solidFill>
                <a:effectLst/>
                <a:latin typeface="Fira Code" pitchFamily="1" charset="0"/>
              </a:rPr>
              <a:t>Warning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showLog3</a:t>
            </a:r>
            <a:r>
              <a:rPr lang="en-US" sz="1600" b="0" dirty="0">
                <a:solidFill>
                  <a:srgbClr val="D4D4D4"/>
                </a:solidFill>
                <a:effectLst/>
                <a:latin typeface="Fira Code" pitchFamily="1" charset="0"/>
              </a:rPr>
              <a:t> = </a:t>
            </a:r>
            <a:r>
              <a:rPr lang="en-US" sz="1600" b="0" dirty="0">
                <a:solidFill>
                  <a:srgbClr val="FFC000"/>
                </a:solidFill>
                <a:effectLst/>
                <a:latin typeface="Fira Code" pitchFamily="1" charset="0"/>
              </a:rPr>
              <a:t>Info</a:t>
            </a:r>
            <a:r>
              <a:rPr lang="en-US" sz="1600" b="0" dirty="0">
                <a:solidFill>
                  <a:srgbClr val="D4D4D4"/>
                </a:solidFill>
                <a:effectLst/>
                <a:latin typeface="Fira Code" pitchFamily="1" charset="0"/>
              </a:rPr>
              <a:t>;</a:t>
            </a:r>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all</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showLog1</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showLog2</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showLog3</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showLog1</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dirty="0">
                <a:solidFill>
                  <a:srgbClr val="D4D4D4"/>
                </a:solidFill>
                <a:latin typeface="Fira Code" pitchFamily="1" charset="0"/>
              </a:rPr>
              <a:t>	</a:t>
            </a:r>
            <a:r>
              <a:rPr lang="en-US" sz="1600" b="0" dirty="0">
                <a:solidFill>
                  <a:srgbClr val="9CDCFE"/>
                </a:solidFill>
                <a:effectLst/>
                <a:latin typeface="Fira Code" pitchFamily="1" charset="0"/>
              </a:rPr>
              <a:t>all</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"What your hand up"</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a:lnSpc>
                <a:spcPct val="150000"/>
              </a:lnSpc>
            </a:pP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sz="1600" dirty="0">
              <a:solidFill>
                <a:srgbClr val="ED7D31"/>
              </a:solidFill>
              <a:latin typeface="Fira Code" pitchFamily="1" charset="0"/>
              <a:ea typeface="Fira Code" pitchFamily="1" charset="0"/>
              <a:cs typeface="Fira Code" pitchFamily="1" charset="0"/>
            </a:endParaRPr>
          </a:p>
          <a:p>
            <a:pPr>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772460"/>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⑥ Function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Action:</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b="1" dirty="0" err="1">
                <a:latin typeface="Times New Roman" panose="02020603050405020304" pitchFamily="18" charset="0"/>
                <a:cs typeface="Times New Roman" panose="02020603050405020304" pitchFamily="18" charset="0"/>
              </a:rPr>
              <a:t>Func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Action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mẫu</a:t>
            </a:r>
            <a:r>
              <a:rPr lang="en-US" sz="1600" dirty="0">
                <a:latin typeface="Times New Roman" panose="02020603050405020304" pitchFamily="18" charset="0"/>
                <a:cs typeface="Times New Roman" panose="02020603050405020304" pitchFamily="18" charset="0"/>
              </a:rPr>
              <a:t> delegate </a:t>
            </a:r>
            <a:r>
              <a:rPr lang="en-US" sz="1600" dirty="0" err="1">
                <a:latin typeface="Times New Roman" panose="02020603050405020304" pitchFamily="18" charset="0"/>
                <a:cs typeface="Times New Roman" panose="02020603050405020304" pitchFamily="18" charset="0"/>
              </a:rPr>
              <a:t>định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sẵn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giúp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delegate </a:t>
            </a:r>
            <a:r>
              <a:rPr lang="en-US" sz="1600" dirty="0" err="1">
                <a:latin typeface="Times New Roman" panose="02020603050405020304" pitchFamily="18" charset="0"/>
                <a:cs typeface="Times New Roman" panose="02020603050405020304" pitchFamily="18" charset="0"/>
              </a:rPr>
              <a:t>mà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Func</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err="1">
                <a:latin typeface="Times New Roman" panose="02020603050405020304" pitchFamily="18" charset="0"/>
                <a:ea typeface="Fira Code" pitchFamily="1" charset="0"/>
                <a:cs typeface="Times New Roman" panose="02020603050405020304" pitchFamily="18" charset="0"/>
              </a:rPr>
              <a:t>Cú</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pháp</a:t>
            </a:r>
            <a:r>
              <a:rPr lang="en-US" sz="1600" dirty="0">
                <a:latin typeface="Times New Roman" panose="02020603050405020304" pitchFamily="18" charset="0"/>
                <a:ea typeface="Fira Code" pitchFamily="1" charset="0"/>
                <a:cs typeface="Times New Roman" panose="02020603050405020304" pitchFamily="18" charset="0"/>
              </a:rPr>
              <a:t>: </a:t>
            </a:r>
            <a:endParaRPr lang="en-US" sz="1600" dirty="0">
              <a:latin typeface="Times New Roman" panose="02020603050405020304" pitchFamily="18" charset="0"/>
              <a:ea typeface="Fira Code" pitchFamily="1" charset="0"/>
              <a:cs typeface="Times New Roman" panose="02020603050405020304" pitchFamily="18" charset="0"/>
            </a:endParaRPr>
          </a:p>
          <a:p>
            <a:pPr lvl="1">
              <a:lnSpc>
                <a:spcPct val="150000"/>
              </a:lnSpc>
            </a:pPr>
            <a:r>
              <a:rPr lang="en-US" sz="1600" b="0" dirty="0">
                <a:solidFill>
                  <a:srgbClr val="4EC9B0"/>
                </a:solidFill>
                <a:effectLst/>
                <a:latin typeface="Fira Code" pitchFamily="1" charset="0"/>
              </a:rPr>
              <a:t>	</a:t>
            </a:r>
            <a:r>
              <a:rPr lang="en-US" sz="1600" b="0" dirty="0" err="1">
                <a:solidFill>
                  <a:srgbClr val="4EC9B0"/>
                </a:solidFill>
                <a:effectLst/>
                <a:latin typeface="Fira Code" pitchFamily="1" charset="0"/>
              </a:rPr>
              <a:t>Func</a:t>
            </a:r>
            <a:r>
              <a:rPr lang="en-US" sz="1600" b="0" dirty="0">
                <a:solidFill>
                  <a:srgbClr val="D4D4D4"/>
                </a:solidFill>
                <a:effectLst/>
                <a:latin typeface="Fira Code" pitchFamily="1" charset="0"/>
              </a:rPr>
              <a:t>&lt;</a:t>
            </a:r>
            <a:r>
              <a:rPr lang="en-US" sz="1600" b="0" dirty="0">
                <a:solidFill>
                  <a:srgbClr val="9CDCFE"/>
                </a:solidFill>
                <a:effectLst/>
                <a:latin typeface="Fira Code" pitchFamily="1" charset="0"/>
              </a:rPr>
              <a:t>kiểu_tham_số_1</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kiểu_tham_số_2</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kiểu_trả_về</a:t>
            </a:r>
            <a:r>
              <a:rPr lang="en-US" sz="1600" b="0" dirty="0">
                <a:solidFill>
                  <a:srgbClr val="D4D4D4"/>
                </a:solidFill>
                <a:effectLst/>
                <a:latin typeface="Fira Code" pitchFamily="1" charset="0"/>
              </a:rPr>
              <a:t>&gt; </a:t>
            </a:r>
            <a:r>
              <a:rPr lang="en-US" sz="1600" b="0" dirty="0" err="1">
                <a:solidFill>
                  <a:srgbClr val="9CDCFE"/>
                </a:solidFill>
                <a:effectLst/>
                <a:latin typeface="Fira Code" pitchFamily="1" charset="0"/>
              </a:rPr>
              <a:t>var_delegate</a:t>
            </a:r>
            <a:r>
              <a:rPr lang="en-US" sz="1600" b="0" dirty="0">
                <a:solidFill>
                  <a:srgbClr val="D4D4D4"/>
                </a:solidFill>
                <a:effectLst/>
                <a:latin typeface="Fira Code" pitchFamily="1"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pPr marL="742950" lvl="1" indent="-285750">
              <a:lnSpc>
                <a:spcPct val="150000"/>
              </a:lnSpc>
              <a:buFontTx/>
              <a:buChar char="-"/>
            </a:pPr>
            <a:r>
              <a:rPr lang="en-US" sz="1600" dirty="0" err="1">
                <a:latin typeface="Times New Roman" panose="02020603050405020304" pitchFamily="18" charset="0"/>
                <a:ea typeface="Fira Code" pitchFamily="1" charset="0"/>
                <a:cs typeface="Times New Roman" panose="02020603050405020304" pitchFamily="18" charset="0"/>
              </a:rPr>
              <a:t>Kiểu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cuối</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cùng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trong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Func</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là</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kiểu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trả</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về</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của</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hàm</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có</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thể</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thiếu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tham</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số</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nhưng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không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được</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thiếu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kiêu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trả</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về</a:t>
            </a:r>
            <a:r>
              <a:rPr lang="en-US" sz="1600" dirty="0">
                <a:latin typeface="Times New Roman" panose="02020603050405020304" pitchFamily="18" charset="0"/>
                <a:ea typeface="Fira Code" pitchFamily="1" charset="0"/>
                <a:cs typeface="Times New Roman" panose="02020603050405020304" pitchFamily="18"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pPr lvl="2">
              <a:lnSpc>
                <a:spcPct val="150000"/>
              </a:lnSpc>
            </a:pPr>
            <a:r>
              <a:rPr lang="en-US" sz="1600" b="0" dirty="0" err="1">
                <a:solidFill>
                  <a:srgbClr val="4EC9B0"/>
                </a:solidFill>
                <a:effectLst/>
                <a:latin typeface="Fira Code" pitchFamily="1" charset="0"/>
              </a:rPr>
              <a:t>Func</a:t>
            </a:r>
            <a:r>
              <a:rPr lang="en-US" sz="1600" b="0" dirty="0">
                <a:solidFill>
                  <a:srgbClr val="D4D4D4"/>
                </a:solidFill>
                <a:effectLst/>
                <a:latin typeface="Fira Code" pitchFamily="1" charset="0"/>
              </a:rPr>
              <a:t>&lt;</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bool</a:t>
            </a:r>
            <a:r>
              <a:rPr lang="en-US" sz="1600" b="0" dirty="0">
                <a:solidFill>
                  <a:srgbClr val="D4D4D4"/>
                </a:solidFill>
                <a:effectLst/>
                <a:latin typeface="Fira Code" pitchFamily="1" charset="0"/>
              </a:rPr>
              <a:t>&gt; </a:t>
            </a:r>
            <a:r>
              <a:rPr lang="en-US" sz="1600" b="0" dirty="0" err="1">
                <a:solidFill>
                  <a:srgbClr val="9CDCFE"/>
                </a:solidFill>
                <a:effectLst/>
                <a:latin typeface="Fira Code" pitchFamily="1" charset="0"/>
              </a:rPr>
              <a:t>funct</a:t>
            </a:r>
            <a:r>
              <a:rPr lang="en-US" sz="1600" b="0" dirty="0">
                <a:solidFill>
                  <a:srgbClr val="D4D4D4"/>
                </a:solidFill>
                <a:effectLst/>
                <a:latin typeface="Fira Code" pitchFamily="1"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pPr marL="742950" lvl="1" indent="-285750">
              <a:lnSpc>
                <a:spcPct val="150000"/>
              </a:lnSpc>
              <a:buFontTx/>
              <a:buChar char="-"/>
            </a:pPr>
            <a:r>
              <a:rPr lang="en-US" sz="1600" dirty="0" err="1">
                <a:latin typeface="Times New Roman" panose="02020603050405020304" pitchFamily="18" charset="0"/>
                <a:ea typeface="Fira Code" pitchFamily="1" charset="0"/>
                <a:cs typeface="Times New Roman" panose="02020603050405020304" pitchFamily="18" charset="0"/>
              </a:rPr>
              <a:t>Khai</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báo</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trên</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nếu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bạn</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dùng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cách</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thông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thường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tương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ứng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với</a:t>
            </a:r>
            <a:r>
              <a:rPr lang="en-US" sz="1600" dirty="0">
                <a:latin typeface="Times New Roman" panose="02020603050405020304" pitchFamily="18" charset="0"/>
                <a:ea typeface="Fira Code" pitchFamily="1" charset="0"/>
                <a:cs typeface="Times New Roman" panose="02020603050405020304" pitchFamily="18"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r>
              <a:rPr lang="en-US" sz="1600" b="0" dirty="0">
                <a:solidFill>
                  <a:srgbClr val="6A9955"/>
                </a:solidFill>
                <a:effectLst/>
                <a:latin typeface="Fira Code" pitchFamily="1" charset="0"/>
              </a:rPr>
              <a:t>	// Declare delegate in class</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delegate</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bool</a:t>
            </a:r>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DelegateName</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Declare variable in method</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DelegateName</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funct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lnSpc>
                <a:spcPct val="150000"/>
              </a:lnSpc>
            </a:pPr>
            <a:endParaRPr lang="en-US" sz="1600" dirty="0">
              <a:latin typeface="Times New Roman" panose="02020603050405020304" pitchFamily="18" charset="0"/>
              <a:ea typeface="Fira Code" pitchFamily="1" charset="0"/>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1232837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⑥ Function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Action:</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Ví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Func</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class</a:t>
            </a:r>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FuncAction</a:t>
            </a:r>
            <a:r>
              <a:rPr lang="en-US" sz="1600" dirty="0">
                <a:solidFill>
                  <a:srgbClr val="D4D4D4"/>
                </a:solidFill>
                <a:latin typeface="Fira Code" pitchFamily="1" charset="0"/>
              </a:rPr>
              <a:t> </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Sum</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TestFunc</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Func</a:t>
            </a:r>
            <a:r>
              <a:rPr lang="en-US" sz="1600" b="0" dirty="0">
                <a:solidFill>
                  <a:srgbClr val="D4D4D4"/>
                </a:solidFill>
                <a:effectLst/>
                <a:latin typeface="Fira Code" pitchFamily="1" charset="0"/>
              </a:rPr>
              <a:t>&lt;</a:t>
            </a:r>
            <a:r>
              <a:rPr lang="en-US" sz="1600" b="0" dirty="0" err="1">
                <a:solidFill>
                  <a:srgbClr val="569CD6"/>
                </a:solidFill>
                <a:effectLst/>
                <a:latin typeface="Fira Code" pitchFamily="1" charset="0"/>
              </a:rPr>
              <a:t>int</a:t>
            </a:r>
            <a:r>
              <a:rPr lang="en-US" sz="1600" b="0" dirty="0" err="1">
                <a:solidFill>
                  <a:srgbClr val="D4D4D4"/>
                </a:solidFill>
                <a:effectLst/>
                <a:latin typeface="Fira Code" pitchFamily="1" charset="0"/>
              </a:rPr>
              <a:t>,</a:t>
            </a:r>
            <a:r>
              <a:rPr lang="en-US" sz="1600" b="0" dirty="0" err="1">
                <a:solidFill>
                  <a:srgbClr val="569CD6"/>
                </a:solidFill>
                <a:effectLst/>
                <a:latin typeface="Fira Code" pitchFamily="1" charset="0"/>
              </a:rPr>
              <a:t>int</a:t>
            </a:r>
            <a:r>
              <a:rPr lang="en-US" sz="1600" b="0" dirty="0" err="1">
                <a:solidFill>
                  <a:srgbClr val="D4D4D4"/>
                </a:solidFill>
                <a:effectLst/>
                <a:latin typeface="Fira Code" pitchFamily="1" charset="0"/>
              </a:rPr>
              <a:t>,</a:t>
            </a:r>
            <a:r>
              <a:rPr lang="en-US" sz="1600" b="0" dirty="0" err="1">
                <a:solidFill>
                  <a:srgbClr val="569CD6"/>
                </a:solidFill>
                <a:effectLst/>
                <a:latin typeface="Fira Code" pitchFamily="1" charset="0"/>
              </a:rPr>
              <a:t>int</a:t>
            </a:r>
            <a:r>
              <a:rPr lang="en-US" sz="1600" b="0" dirty="0">
                <a:solidFill>
                  <a:srgbClr val="D4D4D4"/>
                </a:solidFill>
                <a:effectLst/>
                <a:latin typeface="Fira Code" pitchFamily="1" charset="0"/>
              </a:rPr>
              <a:t>&gt; </a:t>
            </a:r>
            <a:r>
              <a:rPr lang="en-US" sz="1600" b="0" dirty="0" err="1">
                <a:solidFill>
                  <a:srgbClr val="9CDCFE"/>
                </a:solidFill>
                <a:effectLst/>
                <a:latin typeface="Fira Code" pitchFamily="1" charset="0"/>
              </a:rPr>
              <a:t>tinhtong</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tinhtong</a:t>
            </a:r>
            <a:r>
              <a:rPr lang="en-US" sz="1600" b="0" dirty="0">
                <a:solidFill>
                  <a:srgbClr val="D4D4D4"/>
                </a:solidFill>
                <a:effectLst/>
                <a:latin typeface="Fira Code" pitchFamily="1" charset="0"/>
              </a:rPr>
              <a:t> = </a:t>
            </a:r>
            <a:r>
              <a:rPr lang="en-US" sz="1600" b="0" dirty="0">
                <a:solidFill>
                  <a:srgbClr val="FFC000"/>
                </a:solidFill>
                <a:effectLst/>
                <a:latin typeface="Fira Code" pitchFamily="1" charset="0"/>
              </a:rPr>
              <a:t>Sum</a:t>
            </a: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var</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ketqua</a:t>
            </a:r>
            <a:r>
              <a:rPr lang="en-US" sz="1600" b="0" dirty="0">
                <a:solidFill>
                  <a:srgbClr val="D4D4D4"/>
                </a:solidFill>
                <a:effectLst/>
                <a:latin typeface="Fira Code" pitchFamily="1" charset="0"/>
              </a:rPr>
              <a:t> = </a:t>
            </a:r>
            <a:r>
              <a:rPr lang="en-US" sz="1600" b="0" dirty="0" err="1">
                <a:solidFill>
                  <a:srgbClr val="9CDCFE"/>
                </a:solidFill>
                <a:effectLst/>
                <a:latin typeface="Fira Code" pitchFamily="1" charset="0"/>
              </a:rPr>
              <a:t>tinhtong</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ketqua</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Kết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b="0" dirty="0" err="1">
                <a:solidFill>
                  <a:srgbClr val="FFC000"/>
                </a:solidFill>
                <a:effectLst/>
                <a:latin typeface="Fira Code" pitchFamily="1" charset="0"/>
              </a:rPr>
              <a:t>TestFunc</a:t>
            </a:r>
            <a:r>
              <a:rPr lang="en-US" sz="1600" b="0" dirty="0">
                <a:effectLst/>
                <a:latin typeface="Times New Roman" panose="02020603050405020304" pitchFamily="18" charset="0"/>
                <a:cs typeface="Times New Roman" panose="02020603050405020304" pitchFamily="18" charset="0"/>
              </a:rPr>
              <a:t>:</a:t>
            </a:r>
            <a:endParaRPr lang="en-US" sz="1600" b="0" dirty="0">
              <a:effectLst/>
              <a:latin typeface="Times New Roman" panose="02020603050405020304" pitchFamily="18" charset="0"/>
              <a:cs typeface="Times New Roman" panose="02020603050405020304" pitchFamily="18" charset="0"/>
            </a:endParaRPr>
          </a:p>
          <a:p>
            <a:pPr lvl="2">
              <a:lnSpc>
                <a:spcPct val="150000"/>
              </a:lnSpc>
            </a:pPr>
            <a:r>
              <a:rPr lang="en-US" sz="1600" dirty="0">
                <a:solidFill>
                  <a:srgbClr val="4EC9B0"/>
                </a:solidFill>
                <a:latin typeface="Fira Code" pitchFamily="1" charset="0"/>
              </a:rPr>
              <a:t> </a:t>
            </a:r>
            <a:r>
              <a:rPr lang="en-US" sz="1600" b="0" dirty="0" err="1">
                <a:solidFill>
                  <a:srgbClr val="4EC9B0"/>
                </a:solidFill>
                <a:effectLst/>
                <a:latin typeface="Fira Code" pitchFamily="1" charset="0"/>
              </a:rPr>
              <a:t>FuncAction</a:t>
            </a:r>
            <a:r>
              <a:rPr lang="en-US" sz="1600" b="0" dirty="0" err="1">
                <a:solidFill>
                  <a:srgbClr val="D4D4D4"/>
                </a:solidFill>
                <a:effectLst/>
                <a:latin typeface="Fira Code" pitchFamily="1" charset="0"/>
              </a:rPr>
              <a:t>.</a:t>
            </a:r>
            <a:r>
              <a:rPr lang="en-US" sz="1600" b="0" dirty="0" err="1">
                <a:solidFill>
                  <a:srgbClr val="DCDCAA"/>
                </a:solidFill>
                <a:effectLst/>
                <a:latin typeface="Fira Code" pitchFamily="1" charset="0"/>
              </a:rPr>
              <a:t>TestFunc</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6</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Output: 11</a:t>
            </a:r>
            <a:endParaRPr lang="en-US" sz="1600" b="0" dirty="0">
              <a:solidFill>
                <a:srgbClr val="D4D4D4"/>
              </a:solidFill>
              <a:effectLst/>
              <a:latin typeface="Fira Code" pitchFamily="1"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endParaRPr lang="en-US" sz="1600" dirty="0">
              <a:latin typeface="Times New Roman" panose="02020603050405020304" pitchFamily="18" charset="0"/>
              <a:ea typeface="Fira Code" pitchFamily="1" charset="0"/>
              <a:cs typeface="Times New Roman" panose="02020603050405020304" pitchFamily="18" charset="0"/>
            </a:endParaRPr>
          </a:p>
          <a:p>
            <a:pPr marL="1200150" lvl="2" indent="-285750">
              <a:lnSpc>
                <a:spcPct val="150000"/>
              </a:lnSpc>
              <a:buFontTx/>
              <a:buChar char="-"/>
            </a:pPr>
            <a:endParaRPr lang="en-US" sz="1600" dirty="0">
              <a:latin typeface="Times New Roman" panose="02020603050405020304" pitchFamily="18" charset="0"/>
              <a:ea typeface="Fira Code" pitchFamily="1"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ea typeface="Fira Code" pitchFamily="1" charset="0"/>
              <a:cs typeface="Times New Roman" panose="02020603050405020304" pitchFamily="18" charset="0"/>
            </a:endParaRPr>
          </a:p>
          <a:p>
            <a:pPr lvl="1">
              <a:lnSpc>
                <a:spcPct val="150000"/>
              </a:lnSpc>
            </a:pPr>
            <a:r>
              <a:rPr lang="en-US" sz="1600" b="0" dirty="0">
                <a:solidFill>
                  <a:srgbClr val="4EC9B0"/>
                </a:solidFill>
                <a:effectLst/>
                <a:latin typeface="Times New Roman" panose="02020603050405020304" pitchFamily="18" charset="0"/>
                <a:ea typeface="Fira Code" pitchFamily="1" charset="0"/>
                <a:cs typeface="Times New Roman" panose="02020603050405020304" pitchFamily="18" charset="0"/>
              </a:rPr>
              <a:t>      </a:t>
            </a:r>
            <a:endParaRPr lang="en-US" sz="1600" dirty="0">
              <a:latin typeface="Times New Roman" panose="02020603050405020304" pitchFamily="18" charset="0"/>
              <a:ea typeface="Fira Code" pitchFamily="1"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	</a:t>
            </a:r>
            <a:endParaRPr lang="en-US" sz="1600" dirty="0">
              <a:solidFill>
                <a:srgbClr val="ED7D31"/>
              </a:solidFill>
              <a:latin typeface="Fira Code" pitchFamily="1" charset="0"/>
              <a:ea typeface="Fira Code" pitchFamily="1" charset="0"/>
              <a:cs typeface="Fira Code" pitchFamily="1" charset="0"/>
            </a:endParaRPr>
          </a:p>
          <a:p>
            <a:pPr>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pPr lvl="1">
              <a:lnSpc>
                <a:spcPct val="150000"/>
              </a:lnSpc>
            </a:pP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en-US" sz="1600" b="1" dirty="0">
                <a:solidFill>
                  <a:srgbClr val="569CD6"/>
                </a:solidFill>
                <a:effectLst/>
                <a:latin typeface="Fira Code" pitchFamily="1" charset="0"/>
              </a:rPr>
              <a:t>	</a:t>
            </a: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89557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⑥ Function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và</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Action:</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b="1" dirty="0">
                <a:latin typeface="Times New Roman" panose="02020603050405020304" pitchFamily="18" charset="0"/>
                <a:cs typeface="Times New Roman" panose="02020603050405020304" pitchFamily="18" charset="0"/>
              </a:rPr>
              <a:t>Action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như</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Func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nghĩa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biến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Action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về</a:t>
            </a:r>
            <a:r>
              <a:rPr lang="en-US" sz="1600" dirty="0">
                <a:latin typeface="Times New Roman" panose="02020603050405020304" pitchFamily="18" charset="0"/>
                <a:cs typeface="Times New Roman" panose="02020603050405020304" pitchFamily="18" charset="0"/>
              </a:rPr>
              <a:t> </a:t>
            </a:r>
            <a:r>
              <a:rPr lang="en-US" sz="1600" dirty="0">
                <a:solidFill>
                  <a:srgbClr val="DD5353"/>
                </a:solidFill>
                <a:latin typeface="Times New Roman" panose="02020603050405020304" pitchFamily="18" charset="0"/>
                <a:cs typeface="Times New Roman" panose="02020603050405020304" pitchFamily="18" charset="0"/>
              </a:rPr>
              <a:t>void</a:t>
            </a:r>
            <a:endParaRPr lang="en-US" sz="1600" dirty="0">
              <a:solidFill>
                <a:srgbClr val="DD535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Action </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Tx/>
              <a:buChar char="-"/>
            </a:pPr>
            <a:r>
              <a:rPr lang="en-US" sz="1600" dirty="0" err="1">
                <a:latin typeface="Times New Roman" panose="02020603050405020304" pitchFamily="18" charset="0"/>
                <a:ea typeface="Fira Code" pitchFamily="1" charset="0"/>
                <a:cs typeface="Times New Roman" panose="02020603050405020304" pitchFamily="18" charset="0"/>
              </a:rPr>
              <a:t>Cú</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pháp</a:t>
            </a:r>
            <a:r>
              <a:rPr lang="en-US" sz="1600" dirty="0">
                <a:latin typeface="Times New Roman" panose="02020603050405020304" pitchFamily="18" charset="0"/>
                <a:ea typeface="Fira Code" pitchFamily="1" charset="0"/>
                <a:cs typeface="Times New Roman" panose="02020603050405020304" pitchFamily="18" charset="0"/>
              </a:rPr>
              <a:t>: </a:t>
            </a:r>
            <a:endParaRPr lang="en-US" sz="1600" dirty="0">
              <a:latin typeface="Times New Roman" panose="02020603050405020304" pitchFamily="18" charset="0"/>
              <a:ea typeface="Fira Code" pitchFamily="1" charset="0"/>
              <a:cs typeface="Times New Roman" panose="02020603050405020304" pitchFamily="18" charset="0"/>
            </a:endParaRPr>
          </a:p>
          <a:p>
            <a:r>
              <a:rPr lang="en-US" sz="1600" b="0" dirty="0">
                <a:solidFill>
                  <a:srgbClr val="4EC9B0"/>
                </a:solidFill>
                <a:effectLst/>
                <a:latin typeface="Fira Code" pitchFamily="1" charset="0"/>
              </a:rPr>
              <a:t>	Action</a:t>
            </a:r>
            <a:r>
              <a:rPr lang="en-US" sz="1600" b="0" dirty="0">
                <a:solidFill>
                  <a:srgbClr val="D4D4D4"/>
                </a:solidFill>
                <a:effectLst/>
                <a:latin typeface="Fira Code" pitchFamily="1" charset="0"/>
              </a:rPr>
              <a:t>&lt;</a:t>
            </a:r>
            <a:r>
              <a:rPr lang="en-US" sz="1600" b="0" dirty="0">
                <a:solidFill>
                  <a:srgbClr val="9CDCFE"/>
                </a:solidFill>
                <a:effectLst/>
                <a:latin typeface="Fira Code" pitchFamily="1" charset="0"/>
              </a:rPr>
              <a:t>kiểu_tham_số_1</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kiểu_tham_số_2</a:t>
            </a:r>
            <a:r>
              <a:rPr lang="en-US" sz="1600" b="0" dirty="0">
                <a:solidFill>
                  <a:srgbClr val="D4D4D4"/>
                </a:solidFill>
                <a:effectLst/>
                <a:latin typeface="Fira Code" pitchFamily="1" charset="0"/>
              </a:rPr>
              <a:t>, ... &gt; </a:t>
            </a:r>
            <a:r>
              <a:rPr lang="en-US" sz="1600" b="0" dirty="0" err="1">
                <a:solidFill>
                  <a:srgbClr val="9CDCFE"/>
                </a:solidFill>
                <a:effectLst/>
                <a:latin typeface="Fira Code" pitchFamily="1" charset="0"/>
              </a:rPr>
              <a:t>var_delegate</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742950" lvl="1" indent="-285750">
              <a:lnSpc>
                <a:spcPct val="150000"/>
              </a:lnSpc>
              <a:buFontTx/>
              <a:buChar char="-"/>
            </a:pPr>
            <a:r>
              <a:rPr lang="en-US" sz="1600" dirty="0" err="1">
                <a:latin typeface="Times New Roman" panose="02020603050405020304" pitchFamily="18" charset="0"/>
                <a:ea typeface="Fira Code" pitchFamily="1" charset="0"/>
                <a:cs typeface="Times New Roman" panose="02020603050405020304" pitchFamily="18" charset="0"/>
              </a:rPr>
              <a:t>Kiểu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cuối</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cùng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trong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Func</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là</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kiểu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trả</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về</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của</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hàm</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có</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thể</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thiếu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tham</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số</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nhưng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không</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được</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thiếu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kiêu</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trả</a:t>
            </a:r>
            <a:r>
              <a:rPr lang="en-US" sz="1600" dirty="0">
                <a:latin typeface="Times New Roman" panose="02020603050405020304" pitchFamily="18" charset="0"/>
                <a:ea typeface="Fira Code" pitchFamily="1" charset="0"/>
                <a:cs typeface="Times New Roman" panose="02020603050405020304" pitchFamily="18" charset="0"/>
              </a:rPr>
              <a:t> </a:t>
            </a:r>
            <a:r>
              <a:rPr lang="en-US" sz="1600" dirty="0" err="1">
                <a:latin typeface="Times New Roman" panose="02020603050405020304" pitchFamily="18" charset="0"/>
                <a:ea typeface="Fira Code" pitchFamily="1" charset="0"/>
                <a:cs typeface="Times New Roman" panose="02020603050405020304" pitchFamily="18" charset="0"/>
              </a:rPr>
              <a:t>về</a:t>
            </a:r>
            <a:r>
              <a:rPr lang="en-US" sz="1600" dirty="0">
                <a:latin typeface="Times New Roman" panose="02020603050405020304" pitchFamily="18" charset="0"/>
                <a:ea typeface="Fira Code" pitchFamily="1" charset="0"/>
                <a:cs typeface="Times New Roman" panose="02020603050405020304" pitchFamily="18" charset="0"/>
              </a:rPr>
              <a:t>.</a:t>
            </a:r>
            <a:endParaRPr lang="en-US" sz="1600" dirty="0">
              <a:latin typeface="Times New Roman" panose="02020603050405020304" pitchFamily="18" charset="0"/>
              <a:ea typeface="Fira Code" pitchFamily="1" charset="0"/>
              <a:cs typeface="Times New Roman" panose="02020603050405020304" pitchFamily="18" charset="0"/>
            </a:endParaRPr>
          </a:p>
          <a:p>
            <a:r>
              <a:rPr lang="en-US" sz="1600" b="0" dirty="0">
                <a:solidFill>
                  <a:srgbClr val="4EC9B0"/>
                </a:solidFill>
                <a:effectLst/>
                <a:latin typeface="Fira Code" pitchFamily="1" charset="0"/>
              </a:rPr>
              <a:t>	Action</a:t>
            </a:r>
            <a:r>
              <a:rPr lang="en-US" sz="1600" b="0" dirty="0">
                <a:solidFill>
                  <a:srgbClr val="D4D4D4"/>
                </a:solidFill>
                <a:effectLst/>
                <a:latin typeface="Fira Code" pitchFamily="1" charset="0"/>
              </a:rPr>
              <a:t>&lt;</a:t>
            </a:r>
            <a:r>
              <a:rPr lang="en-US" sz="1600" b="0" dirty="0">
                <a:solidFill>
                  <a:srgbClr val="569CD6"/>
                </a:solidFill>
                <a:effectLst/>
                <a:latin typeface="Fira Code" pitchFamily="1" charset="0"/>
              </a:rPr>
              <a:t>string</a:t>
            </a:r>
            <a:r>
              <a:rPr lang="en-US" sz="1600" b="0" dirty="0">
                <a:solidFill>
                  <a:srgbClr val="D4D4D4"/>
                </a:solidFill>
                <a:effectLst/>
                <a:latin typeface="Fira Code" pitchFamily="1" charset="0"/>
              </a:rPr>
              <a:t>&gt;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null</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marL="742950" lvl="1" indent="-285750">
              <a:lnSpc>
                <a:spcPct val="150000"/>
              </a:lnSpc>
              <a:buFontTx/>
              <a:buChar char="-"/>
            </a:pPr>
            <a:r>
              <a:rPr lang="en-US" sz="1600" dirty="0">
                <a:latin typeface="Times New Roman" panose="02020603050405020304" pitchFamily="18" charset="0"/>
                <a:ea typeface="Fira Code" pitchFamily="1" charset="0"/>
                <a:cs typeface="Times New Roman" panose="02020603050405020304" pitchFamily="18" charset="0"/>
              </a:rPr>
              <a:t>VD:</a:t>
            </a:r>
            <a:endParaRPr lang="en-US" sz="1600" dirty="0">
              <a:latin typeface="Times New Roman" panose="02020603050405020304" pitchFamily="18" charset="0"/>
              <a:ea typeface="Fira Code" pitchFamily="1" charset="0"/>
              <a:cs typeface="Times New Roman" panose="02020603050405020304" pitchFamily="18" charset="0"/>
            </a:endParaRPr>
          </a:p>
          <a:p>
            <a:pPr marL="742950" lvl="1" indent="-285750">
              <a:lnSpc>
                <a:spcPct val="150000"/>
              </a:lnSpc>
              <a:buFontTx/>
              <a:buChar char="-"/>
            </a:pPr>
            <a:endParaRPr lang="en-US" sz="1600" dirty="0">
              <a:latin typeface="Times New Roman" panose="02020603050405020304" pitchFamily="18" charset="0"/>
              <a:ea typeface="Fira Code" pitchFamily="1" charset="0"/>
              <a:cs typeface="Times New Roman" panose="02020603050405020304" pitchFamily="18" charset="0"/>
            </a:endParaRPr>
          </a:p>
          <a:p>
            <a:r>
              <a:rPr lang="en-US" sz="1600" b="0" dirty="0">
                <a:solidFill>
                  <a:srgbClr val="6A9955"/>
                </a:solidFill>
                <a:effectLst/>
                <a:latin typeface="Fira Code" pitchFamily="1" charset="0"/>
              </a:rPr>
              <a: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Logs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Warning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Logs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Info</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showLog</a:t>
            </a:r>
            <a:r>
              <a:rPr lang="en-US" sz="1600" b="0" dirty="0">
                <a:solidFill>
                  <a:srgbClr val="D4D4D4"/>
                </a:solidFill>
                <a:effectLst/>
                <a:latin typeface="Fira Code" pitchFamily="1" charset="0"/>
              </a:rPr>
              <a:t> </a:t>
            </a:r>
            <a:r>
              <a:rPr lang="en-US" sz="1600" b="0" dirty="0">
                <a:solidFill>
                  <a:srgbClr val="DD5353"/>
                </a:solidFill>
                <a:effectLst/>
                <a:latin typeface="Fira Code" pitchFamily="1" charset="0"/>
              </a:rPr>
              <a: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Logs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Warning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showLog</a:t>
            </a:r>
            <a:r>
              <a:rPr lang="en-US" sz="1600" b="0" dirty="0">
                <a:solidFill>
                  <a:srgbClr val="DD5353"/>
                </a:solidFill>
                <a:effectLst/>
                <a:latin typeface="Fira Code" pitchFamily="1" charset="0"/>
              </a:rPr>
              <a:t>?.</a:t>
            </a:r>
            <a:r>
              <a:rPr lang="en-US" sz="1600" b="0" dirty="0">
                <a:solidFill>
                  <a:srgbClr val="9CDCFE"/>
                </a:solidFill>
                <a:effectLst/>
                <a:latin typeface="Fira Code" pitchFamily="1" charset="0"/>
              </a:rPr>
              <a:t>Invoke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a:t>
            </a:r>
            <a:r>
              <a:rPr lang="en-US" sz="1600" b="0" dirty="0" err="1">
                <a:solidFill>
                  <a:srgbClr val="CE9178"/>
                </a:solidFill>
                <a:effectLst/>
                <a:latin typeface="Fira Code" pitchFamily="1" charset="0"/>
              </a:rPr>
              <a:t>TestLog</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pPr lvl="2">
              <a:lnSpc>
                <a:spcPct val="150000"/>
              </a:lnSpc>
            </a:pPr>
            <a:endParaRPr lang="en-US" sz="1600" dirty="0">
              <a:latin typeface="Times New Roman" panose="02020603050405020304" pitchFamily="18" charset="0"/>
              <a:ea typeface="Fira Code" pitchFamily="1" charset="0"/>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5018682"/>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⑦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delegate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tham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số</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(Callback):</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sử</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dụng</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delegate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trò</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những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hàm</a:t>
            </a:r>
            <a:r>
              <a:rPr lang="en-US" sz="1600" dirty="0">
                <a:latin typeface="Times New Roman" panose="02020603050405020304" pitchFamily="18" charset="0"/>
                <a:cs typeface="Times New Roman" panose="02020603050405020304" pitchFamily="18" charset="0"/>
              </a:rPr>
              <a:t> callback </a:t>
            </a:r>
            <a:r>
              <a:rPr lang="en-US" sz="1600" dirty="0" err="1">
                <a:latin typeface="Times New Roman" panose="02020603050405020304" pitchFamily="18" charset="0"/>
                <a:cs typeface="Times New Roman" panose="02020603050405020304" pitchFamily="18" charset="0"/>
              </a:rPr>
              <a:t>linh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hoạt</a:t>
            </a:r>
            <a:r>
              <a:rPr lang="en-US" sz="1600" dirty="0">
                <a:latin typeface="Times New Roman" panose="02020603050405020304" pitchFamily="18" charset="0"/>
                <a:cs typeface="Times New Roman" panose="02020603050405020304" pitchFamily="18" charset="0"/>
              </a:rPr>
              <a:t>.</a:t>
            </a:r>
            <a:endParaRPr lang="en-US" sz="1600" dirty="0">
              <a:solidFill>
                <a:srgbClr val="DD535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VD:</a:t>
            </a:r>
            <a:endParaRPr lang="en-US" sz="1600" dirty="0">
              <a:latin typeface="Times New Roman" panose="02020603050405020304" pitchFamily="18" charset="0"/>
              <a:cs typeface="Times New Roman" panose="02020603050405020304" pitchFamily="18" charset="0"/>
            </a:endParaRPr>
          </a:p>
          <a:p>
            <a:r>
              <a:rPr lang="en-US" sz="1600" b="0" dirty="0">
                <a:solidFill>
                  <a:srgbClr val="6A9955"/>
                </a:solidFill>
                <a:effectLst/>
                <a:latin typeface="Fira Code" pitchFamily="1" charset="0"/>
              </a:rPr>
              <a:t>	// Use Delegate is argument in method, pass callback</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Sum</a:t>
            </a:r>
            <a:r>
              <a:rPr lang="en-US" sz="1600" b="0" dirty="0">
                <a:solidFill>
                  <a:srgbClr val="D4D4D4"/>
                </a:solidFill>
                <a:effectLst/>
                <a:latin typeface="Fira Code" pitchFamily="1" charset="0"/>
              </a:rPr>
              <a:t>(</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 </a:t>
            </a:r>
            <a:r>
              <a:rPr lang="en-US" sz="1600" b="0" dirty="0">
                <a:solidFill>
                  <a:srgbClr val="4EC9B0"/>
                </a:solidFill>
                <a:effectLst/>
                <a:latin typeface="Fira Code" pitchFamily="1" charset="0"/>
              </a:rPr>
              <a:t>Action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callback</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a</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b</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Call callback</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callback</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c</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ToString</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public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static</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void</a:t>
            </a:r>
            <a:r>
              <a:rPr lang="en-US" sz="1600" b="0" dirty="0">
                <a:solidFill>
                  <a:srgbClr val="D4D4D4"/>
                </a:solidFill>
                <a:effectLst/>
                <a:latin typeface="Fira Code" pitchFamily="1" charset="0"/>
              </a:rPr>
              <a:t> </a:t>
            </a:r>
            <a:r>
              <a:rPr lang="en-US" sz="1600" b="0" dirty="0" err="1">
                <a:solidFill>
                  <a:srgbClr val="FFC000"/>
                </a:solidFill>
                <a:effectLst/>
                <a:latin typeface="Fira Code" pitchFamily="1" charset="0"/>
              </a:rPr>
              <a:t>TestSum</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Sum</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6</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=&gt;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CE9178"/>
                </a:solidFill>
                <a:effectLst/>
                <a:latin typeface="Fira Code" pitchFamily="1" charset="0"/>
              </a:rPr>
              <a:t>$"Sum: {</a:t>
            </a:r>
            <a:r>
              <a:rPr lang="en-US" sz="1600" b="0" dirty="0">
                <a:solidFill>
                  <a:srgbClr val="9CDCFE"/>
                </a:solidFill>
                <a:effectLst/>
                <a:latin typeface="Fira Code" pitchFamily="1" charset="0"/>
              </a:rPr>
              <a:t>x</a:t>
            </a:r>
            <a:r>
              <a:rPr lang="en-US" sz="1600" b="0" dirty="0">
                <a:solidFill>
                  <a:srgbClr val="CE9178"/>
                </a:solidFill>
                <a:effectLst/>
                <a:latin typeface="Fira Code" pitchFamily="1" charset="0"/>
              </a:rPr>
              <a: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FFC000"/>
                </a:solidFill>
                <a:effectLst/>
                <a:latin typeface="Fira Code" pitchFamily="1" charset="0"/>
              </a:rPr>
              <a:t>Sum</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1</a:t>
            </a:r>
            <a:r>
              <a:rPr lang="en-US" sz="1600" b="0" dirty="0">
                <a:solidFill>
                  <a:srgbClr val="D4D4D4"/>
                </a:solidFill>
                <a:effectLst/>
                <a:latin typeface="Fira Code" pitchFamily="1" charset="0"/>
              </a:rPr>
              <a:t>,</a:t>
            </a:r>
            <a:r>
              <a:rPr lang="en-US" sz="1600" b="0" dirty="0">
                <a:solidFill>
                  <a:srgbClr val="B5CEA8"/>
                </a:solidFill>
                <a:effectLst/>
                <a:latin typeface="Fira Code" pitchFamily="1" charset="0"/>
              </a:rPr>
              <a:t>3</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Logs</a:t>
            </a:r>
            <a:r>
              <a:rPr lang="en-US" sz="1600" b="0" dirty="0" err="1">
                <a:solidFill>
                  <a:srgbClr val="D4D4D4"/>
                </a:solidFill>
                <a:effectLst/>
                <a:latin typeface="Fira Code" pitchFamily="1" charset="0"/>
              </a:rPr>
              <a:t>.</a:t>
            </a:r>
            <a:r>
              <a:rPr lang="en-US" sz="1600" b="0" dirty="0" err="1">
                <a:solidFill>
                  <a:srgbClr val="9CDCFE"/>
                </a:solidFill>
                <a:effectLst/>
                <a:latin typeface="Fira Code" pitchFamily="1" charset="0"/>
              </a:rPr>
              <a:t>Info</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lvl="2">
              <a:lnSpc>
                <a:spcPct val="150000"/>
              </a:lnSpc>
            </a:pPr>
            <a:endParaRPr lang="en-US" sz="1600" dirty="0">
              <a:latin typeface="Times New Roman" panose="02020603050405020304" pitchFamily="18" charset="0"/>
              <a:ea typeface="Fira Code" pitchFamily="1" charset="0"/>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38883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lambda expression:</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altLang="ko-KR" sz="1600" b="1" kern="0" dirty="0">
                <a:solidFill>
                  <a:srgbClr val="DD5353"/>
                </a:solidFill>
                <a:latin typeface="Times New Roman" panose="02020603050405020304" pitchFamily="18" charset="0"/>
                <a:ea typeface="나눔바른고딕" panose="020B0603020101020101" pitchFamily="50" charset="-127"/>
                <a:cs typeface="Times New Roman" panose="02020603050405020304" pitchFamily="18" charset="0"/>
              </a:rPr>
              <a:t>Lambda Expression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còn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gọi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là</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nặc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danh</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Annymous</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một</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biểu</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khai</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báo</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giống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hàm</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nhưng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không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có</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tên</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phương</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sz="1600"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thức</a:t>
            </a:r>
            <a:r>
              <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Cú</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pháp</a:t>
            </a:r>
            <a:r>
              <a:rPr lang="en-US"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r>
              <a:rPr lang="en-US" sz="1600" b="0" dirty="0">
                <a:solidFill>
                  <a:schemeClr val="accent6">
                    <a:lumMod val="75000"/>
                  </a:schemeClr>
                </a:solidFill>
                <a:effectLst/>
                <a:latin typeface="Fira Code" pitchFamily="1" charset="0"/>
              </a:rPr>
              <a:t>(</a:t>
            </a:r>
            <a:r>
              <a:rPr lang="en-US" sz="1600" b="0" dirty="0" err="1">
                <a:solidFill>
                  <a:srgbClr val="9CDCFE"/>
                </a:solidFill>
                <a:effectLst/>
                <a:latin typeface="Fira Code" pitchFamily="1" charset="0"/>
              </a:rPr>
              <a:t>các_tham_số</a:t>
            </a:r>
            <a:r>
              <a:rPr lang="en-US" sz="1600" b="0" dirty="0">
                <a:solidFill>
                  <a:schemeClr val="accent6">
                    <a:lumMod val="75000"/>
                  </a:schemeClr>
                </a:solidFill>
                <a:effectLst/>
                <a:latin typeface="Fira Code" pitchFamily="1" charset="0"/>
              </a:rPr>
              <a:t>)</a:t>
            </a:r>
            <a:r>
              <a:rPr lang="en-US" sz="1600" b="0" dirty="0">
                <a:solidFill>
                  <a:srgbClr val="D4D4D4"/>
                </a:solidFill>
                <a:effectLst/>
                <a:latin typeface="Fira Code" pitchFamily="1" charset="0"/>
              </a:rPr>
              <a:t> </a:t>
            </a:r>
            <a:r>
              <a:rPr lang="en-US" sz="1600" b="0" dirty="0">
                <a:solidFill>
                  <a:schemeClr val="accent6">
                    <a:lumMod val="75000"/>
                  </a:schemeClr>
                </a:solidFill>
                <a:effectLst/>
                <a:latin typeface="Fira Code" pitchFamily="1" charset="0"/>
              </a:rPr>
              <a:t>=&gt;</a:t>
            </a:r>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biểu_thức</a:t>
            </a:r>
            <a:r>
              <a:rPr lang="en-US" sz="1600" b="0" dirty="0">
                <a:solidFill>
                  <a:schemeClr val="accent6">
                    <a:lumMod val="75000"/>
                  </a:schemeClr>
                </a:solidFill>
                <a:effectLst/>
                <a:latin typeface="Fira Code" pitchFamily="1" charset="0"/>
              </a:rPr>
              <a:t>;</a:t>
            </a:r>
            <a:endParaRPr lang="en-US" sz="1600" b="0" dirty="0">
              <a:solidFill>
                <a:schemeClr val="accent6">
                  <a:lumMod val="75000"/>
                </a:schemeClr>
              </a:solidFill>
              <a:effectLst/>
              <a:latin typeface="Fira Code" pitchFamily="1" charset="0"/>
            </a:endParaRPr>
          </a:p>
          <a:p>
            <a:pPr lvl="1">
              <a:lnSpc>
                <a:spcPct val="150000"/>
              </a:lnSpc>
            </a:pPr>
            <a:endParaRPr lang="en-US" altLang="ko-KR" sz="16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r>
              <a:rPr lang="en-US" sz="1600" b="0" dirty="0">
                <a:solidFill>
                  <a:srgbClr val="569CD6"/>
                </a:solidFill>
                <a:effectLst/>
                <a:latin typeface="Fira Code" pitchFamily="1" charset="0"/>
              </a:rPr>
              <a:t>   </a:t>
            </a:r>
            <a:r>
              <a:rPr lang="en-US" sz="1600" b="0" dirty="0" err="1">
                <a:effectLst/>
                <a:latin typeface="Times New Roman" panose="02020603050405020304" pitchFamily="18" charset="0"/>
                <a:cs typeface="Times New Roman" panose="02020603050405020304" pitchFamily="18" charset="0"/>
              </a:rPr>
              <a:t>Hoặc</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là</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một</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khối</a:t>
            </a:r>
            <a:r>
              <a:rPr lang="en-US" sz="1600" b="0" dirty="0">
                <a:effectLst/>
                <a:latin typeface="Times New Roman" panose="02020603050405020304" pitchFamily="18" charset="0"/>
                <a:cs typeface="Times New Roman" panose="02020603050405020304" pitchFamily="18" charset="0"/>
              </a:rPr>
              <a:t> </a:t>
            </a:r>
            <a:r>
              <a:rPr lang="en-US" sz="1600" b="0" dirty="0" err="1">
                <a:effectLst/>
                <a:latin typeface="Times New Roman" panose="02020603050405020304" pitchFamily="18" charset="0"/>
                <a:cs typeface="Times New Roman" panose="02020603050405020304" pitchFamily="18" charset="0"/>
              </a:rPr>
              <a:t>lệnh</a:t>
            </a:r>
            <a:r>
              <a:rPr lang="en-US" sz="1600" b="0" dirty="0">
                <a:effectLst/>
                <a:latin typeface="Times New Roman" panose="02020603050405020304" pitchFamily="18" charset="0"/>
                <a:cs typeface="Times New Roman" panose="02020603050405020304" pitchFamily="18" charset="0"/>
              </a:rPr>
              <a:t>:</a:t>
            </a:r>
            <a:endParaRPr lang="en-US" sz="1600" b="0" dirty="0">
              <a:effectLst/>
              <a:latin typeface="Times New Roman" panose="02020603050405020304" pitchFamily="18" charset="0"/>
              <a:cs typeface="Times New Roman" panose="02020603050405020304" pitchFamily="18" charset="0"/>
            </a:endParaRPr>
          </a:p>
          <a:p>
            <a:endParaRPr lang="en-US" sz="1600" b="0" dirty="0">
              <a:effectLst/>
              <a:latin typeface="Times New Roman" panose="02020603050405020304" pitchFamily="18" charset="0"/>
              <a:cs typeface="Times New Roman" panose="02020603050405020304" pitchFamily="18" charset="0"/>
            </a:endParaRPr>
          </a:p>
          <a:p>
            <a:r>
              <a:rPr lang="en-US" sz="1600" dirty="0">
                <a:solidFill>
                  <a:srgbClr val="569CD6"/>
                </a:solidFill>
                <a:latin typeface="Fira Code" pitchFamily="1" charset="0"/>
              </a:rPr>
              <a:t>	</a:t>
            </a:r>
            <a:r>
              <a:rPr lang="en-US" sz="1600" b="0" dirty="0">
                <a:solidFill>
                  <a:srgbClr val="D4D4D4"/>
                </a:solidFill>
                <a:effectLst/>
                <a:latin typeface="Fira Code" pitchFamily="1" charset="0"/>
              </a:rPr>
              <a:t>(</a:t>
            </a:r>
            <a:r>
              <a:rPr lang="en-US" sz="1600" b="0" dirty="0" err="1">
                <a:solidFill>
                  <a:srgbClr val="9CDCFE"/>
                </a:solidFill>
                <a:effectLst/>
                <a:latin typeface="Fira Code" pitchFamily="1" charset="0"/>
              </a:rPr>
              <a:t>các_tham_số</a:t>
            </a:r>
            <a:r>
              <a:rPr lang="en-US" sz="1600" b="0" dirty="0">
                <a:solidFill>
                  <a:srgbClr val="D4D4D4"/>
                </a:solidFill>
                <a:effectLst/>
                <a:latin typeface="Fira Code" pitchFamily="1" charset="0"/>
              </a:rPr>
              <a:t>) =&gt;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Commands</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Use return if there is a return value</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3554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Biểu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lambda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pic>
        <p:nvPicPr>
          <p:cNvPr id="3891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4452" y="3552292"/>
            <a:ext cx="4377428" cy="154743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657475" y="5349711"/>
            <a:ext cx="514350" cy="561643"/>
          </a:xfrm>
          <a:prstGeom prst="rect">
            <a:avLst/>
          </a:prstGeom>
          <a:noFill/>
        </p:spPr>
        <p:txBody>
          <a:bodyPr wrap="square" rtlCol="0">
            <a:spAutoFit/>
          </a:bodyPr>
          <a:lstStyle/>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8511946"/>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lambda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trong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C#:</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Ví</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dụ</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biểu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thức</a:t>
            </a:r>
            <a:r>
              <a:rPr lang="en-US" sz="1600" dirty="0">
                <a:effectLst/>
                <a:latin typeface="Times New Roman" panose="02020603050405020304" pitchFamily="18" charset="0"/>
                <a:cs typeface="Times New Roman" panose="02020603050405020304" pitchFamily="18" charset="0"/>
              </a:rPr>
              <a:t> lambda </a:t>
            </a:r>
            <a:r>
              <a:rPr lang="en-US" sz="1600" dirty="0" err="1">
                <a:effectLst/>
                <a:latin typeface="Times New Roman" panose="02020603050405020304" pitchFamily="18" charset="0"/>
                <a:cs typeface="Times New Roman" panose="02020603050405020304" pitchFamily="18" charset="0"/>
              </a:rPr>
              <a:t>tính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tổng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hai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số</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nguyên</a:t>
            </a:r>
            <a:r>
              <a:rPr lang="en-US" sz="1600" dirty="0">
                <a:effectLst/>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 =&gt;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pPr marL="742950" lvl="1"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Có</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thể</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gán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biểu</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thức</a:t>
            </a:r>
            <a:r>
              <a:rPr lang="en-US" sz="1600" dirty="0">
                <a:effectLst/>
                <a:latin typeface="Times New Roman" panose="02020603050405020304" pitchFamily="18" charset="0"/>
                <a:cs typeface="Times New Roman" panose="02020603050405020304" pitchFamily="18" charset="0"/>
              </a:rPr>
              <a:t> lambda </a:t>
            </a:r>
            <a:r>
              <a:rPr lang="en-US" sz="1600" dirty="0" err="1">
                <a:effectLst/>
                <a:latin typeface="Times New Roman" panose="02020603050405020304" pitchFamily="18" charset="0"/>
                <a:cs typeface="Times New Roman" panose="02020603050405020304" pitchFamily="18" charset="0"/>
              </a:rPr>
              <a:t>cho</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biến</a:t>
            </a:r>
            <a:r>
              <a:rPr lang="en-US" sz="1600" dirty="0">
                <a:effectLst/>
                <a:latin typeface="Times New Roman" panose="02020603050405020304" pitchFamily="18" charset="0"/>
                <a:cs typeface="Times New Roman" panose="02020603050405020304" pitchFamily="18" charset="0"/>
              </a:rPr>
              <a:t> </a:t>
            </a:r>
            <a:r>
              <a:rPr lang="en-US" sz="1600" b="1" dirty="0">
                <a:effectLst/>
                <a:latin typeface="Times New Roman" panose="02020603050405020304" pitchFamily="18" charset="0"/>
                <a:cs typeface="Times New Roman" panose="02020603050405020304" pitchFamily="18" charset="0"/>
              </a:rPr>
              <a:t>delegate</a:t>
            </a:r>
            <a:r>
              <a:rPr lang="en-US" sz="1600" dirty="0">
                <a:effectLst/>
                <a:latin typeface="Times New Roman" panose="02020603050405020304" pitchFamily="18" charset="0"/>
                <a:cs typeface="Times New Roman" panose="02020603050405020304" pitchFamily="18" charset="0"/>
              </a:rPr>
              <a:t>. VD:</a:t>
            </a: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Assign lambda expression to delegate</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9CDCFE"/>
                </a:solidFill>
                <a:effectLst/>
                <a:latin typeface="Fira Code" pitchFamily="1" charset="0"/>
              </a:rPr>
              <a:t>Caculate</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sum</a:t>
            </a:r>
            <a:r>
              <a:rPr lang="en-US" sz="1600" b="0" dirty="0">
                <a:solidFill>
                  <a:srgbClr val="D4D4D4"/>
                </a:solidFill>
                <a:effectLst/>
                <a:latin typeface="Fira Code" pitchFamily="1" charset="0"/>
              </a:rPr>
              <a:t> =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 =&gt; {</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a:solidFill>
                  <a:srgbClr val="C586C0"/>
                </a:solidFill>
                <a:effectLst/>
                <a:latin typeface="Fira Code" pitchFamily="1" charset="0"/>
              </a:rPr>
              <a:t>return</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x</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y</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br>
              <a:rPr lang="en-US" sz="1600" b="0" dirty="0">
                <a:solidFill>
                  <a:srgbClr val="D4D4D4"/>
                </a:solidFill>
                <a:effectLst/>
                <a:latin typeface="Fira Code" pitchFamily="1" charset="0"/>
              </a:rPr>
            </a:br>
            <a:r>
              <a:rPr lang="en-US" sz="1600" b="0" dirty="0">
                <a:solidFill>
                  <a:srgbClr val="D4D4D4"/>
                </a:solidFill>
                <a:effectLst/>
                <a:latin typeface="Fira Code" pitchFamily="1" charset="0"/>
              </a:rPr>
              <a:t>       </a:t>
            </a:r>
            <a:r>
              <a:rPr lang="en-US" sz="1600" b="0" dirty="0">
                <a:solidFill>
                  <a:srgbClr val="569CD6"/>
                </a:solidFill>
                <a:effectLst/>
                <a:latin typeface="Fira Code" pitchFamily="1" charset="0"/>
              </a:rPr>
              <a:t>int</a:t>
            </a:r>
            <a:r>
              <a:rPr lang="en-US" sz="1600" b="0" dirty="0">
                <a:solidFill>
                  <a:srgbClr val="D4D4D4"/>
                </a:solidFill>
                <a:effectLst/>
                <a:latin typeface="Fira Code" pitchFamily="1" charset="0"/>
              </a:rPr>
              <a:t> </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 = </a:t>
            </a:r>
            <a:r>
              <a:rPr lang="en-US" sz="1600" b="0" dirty="0">
                <a:solidFill>
                  <a:srgbClr val="9CDCFE"/>
                </a:solidFill>
                <a:effectLst/>
                <a:latin typeface="Fira Code" pitchFamily="1" charset="0"/>
              </a:rPr>
              <a:t>sum</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5</a:t>
            </a:r>
            <a:r>
              <a:rPr lang="en-US" sz="1600" b="0" dirty="0">
                <a:solidFill>
                  <a:srgbClr val="D4D4D4"/>
                </a:solidFill>
                <a:effectLst/>
                <a:latin typeface="Fira Code" pitchFamily="1" charset="0"/>
              </a:rPr>
              <a:t>, </a:t>
            </a:r>
            <a:r>
              <a:rPr lang="en-US" sz="1600" b="0" dirty="0">
                <a:solidFill>
                  <a:srgbClr val="B5CEA8"/>
                </a:solidFill>
                <a:effectLst/>
                <a:latin typeface="Fira Code" pitchFamily="1" charset="0"/>
              </a:rPr>
              <a:t>1</a:t>
            </a:r>
            <a:r>
              <a:rPr lang="en-US" sz="1600" b="0" dirty="0">
                <a:solidFill>
                  <a:srgbClr val="D4D4D4"/>
                </a:solidFill>
                <a:effectLst/>
                <a:latin typeface="Fira Code" pitchFamily="1" charset="0"/>
              </a:rPr>
              <a:t>); </a:t>
            </a:r>
            <a:r>
              <a:rPr lang="en-US" sz="1600" b="0" dirty="0">
                <a:solidFill>
                  <a:srgbClr val="6A9955"/>
                </a:solidFill>
                <a:effectLst/>
                <a:latin typeface="Fira Code" pitchFamily="1" charset="0"/>
              </a:rPr>
              <a:t>// result = 6;</a:t>
            </a:r>
            <a:endParaRPr lang="en-US" sz="1600" b="0" dirty="0">
              <a:solidFill>
                <a:srgbClr val="D4D4D4"/>
              </a:solidFill>
              <a:effectLst/>
              <a:latin typeface="Fira Code" pitchFamily="1" charset="0"/>
            </a:endParaRPr>
          </a:p>
          <a:p>
            <a:r>
              <a:rPr lang="en-US" sz="1600" b="0" dirty="0">
                <a:solidFill>
                  <a:srgbClr val="D4D4D4"/>
                </a:solidFill>
                <a:effectLst/>
                <a:latin typeface="Fira Code" pitchFamily="1" charset="0"/>
              </a:rPr>
              <a:t>       </a:t>
            </a:r>
            <a:r>
              <a:rPr lang="en-US" sz="1600" b="0" dirty="0" err="1">
                <a:solidFill>
                  <a:srgbClr val="4EC9B0"/>
                </a:solidFill>
                <a:effectLst/>
                <a:latin typeface="Fira Code" pitchFamily="1" charset="0"/>
              </a:rPr>
              <a:t>Console</a:t>
            </a:r>
            <a:r>
              <a:rPr lang="en-US" sz="1600" b="0" dirty="0" err="1">
                <a:solidFill>
                  <a:srgbClr val="D4D4D4"/>
                </a:solidFill>
                <a:effectLst/>
                <a:latin typeface="Fira Code" pitchFamily="1" charset="0"/>
              </a:rPr>
              <a:t>.</a:t>
            </a:r>
            <a:r>
              <a:rPr lang="en-US" sz="1600" b="0" dirty="0" err="1">
                <a:solidFill>
                  <a:srgbClr val="FFC000"/>
                </a:solidFill>
                <a:effectLst/>
                <a:latin typeface="Fira Code" pitchFamily="1" charset="0"/>
              </a:rPr>
              <a:t>WriteLine</a:t>
            </a:r>
            <a:r>
              <a:rPr lang="en-US" sz="1600" b="0" dirty="0">
                <a:solidFill>
                  <a:srgbClr val="D4D4D4"/>
                </a:solidFill>
                <a:effectLst/>
                <a:latin typeface="Fira Code" pitchFamily="1" charset="0"/>
              </a:rPr>
              <a:t>(</a:t>
            </a:r>
            <a:r>
              <a:rPr lang="en-US" sz="1600" b="0" dirty="0">
                <a:solidFill>
                  <a:srgbClr val="9CDCFE"/>
                </a:solidFill>
                <a:effectLst/>
                <a:latin typeface="Fira Code" pitchFamily="1" charset="0"/>
              </a:rPr>
              <a:t>result</a:t>
            </a:r>
            <a:r>
              <a:rPr lang="en-US" sz="1600" b="0" dirty="0">
                <a:solidFill>
                  <a:srgbClr val="D4D4D4"/>
                </a:solidFill>
                <a:effectLst/>
                <a:latin typeface="Fira Code" pitchFamily="1" charset="0"/>
              </a:rPr>
              <a:t>);</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33554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3.2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Biểu</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thức</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lambda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5680401"/>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①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Khái</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niệm</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về</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Event: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err="1">
                <a:effectLst/>
                <a:latin typeface="Times New Roman" panose="02020603050405020304" pitchFamily="18" charset="0"/>
                <a:cs typeface="Times New Roman" panose="02020603050405020304" pitchFamily="18" charset="0"/>
              </a:rPr>
              <a:t>Các</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sự</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kiện</a:t>
            </a:r>
            <a:r>
              <a:rPr lang="en-US" sz="1600" dirty="0">
                <a:effectLst/>
                <a:latin typeface="Times New Roman" panose="02020603050405020304" pitchFamily="18" charset="0"/>
                <a:cs typeface="Times New Roman" panose="02020603050405020304" pitchFamily="18" charset="0"/>
              </a:rPr>
              <a:t> (Event): </a:t>
            </a:r>
            <a:r>
              <a:rPr lang="en-US" sz="1600" dirty="0" err="1">
                <a:effectLst/>
                <a:latin typeface="Times New Roman" panose="02020603050405020304" pitchFamily="18" charset="0"/>
                <a:cs typeface="Times New Roman" panose="02020603050405020304" pitchFamily="18" charset="0"/>
              </a:rPr>
              <a:t>là</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cơ</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chế</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để</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một</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đối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tượng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đối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tượng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lớp</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này</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thông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báo</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đến</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đối</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tượng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của</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lớp</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khác</a:t>
            </a:r>
            <a:r>
              <a:rPr lang="en-US" sz="1600" dirty="0">
                <a:effectLst/>
                <a:latin typeface="Times New Roman" panose="02020603050405020304" pitchFamily="18" charset="0"/>
                <a:cs typeface="Times New Roman" panose="02020603050405020304" pitchFamily="18" charset="0"/>
              </a:rPr>
              <a:t>.</a:t>
            </a:r>
            <a:endParaRPr lang="en-US" sz="1600" dirty="0">
              <a:effectLst/>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gửi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a:solidFill>
                  <a:srgbClr val="DD5353"/>
                </a:solidFill>
                <a:latin typeface="Times New Roman" panose="02020603050405020304" pitchFamily="18" charset="0"/>
                <a:cs typeface="Times New Roman" panose="02020603050405020304" pitchFamily="18" charset="0"/>
              </a:rPr>
              <a:t>publisher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sự</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gọi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dirty="0">
                <a:solidFill>
                  <a:srgbClr val="DD5353"/>
                </a:solidFill>
                <a:latin typeface="Times New Roman" panose="02020603050405020304" pitchFamily="18" charset="0"/>
                <a:cs typeface="Times New Roman" panose="02020603050405020304" pitchFamily="18" charset="0"/>
              </a:rPr>
              <a:t>subscriber</a:t>
            </a:r>
            <a:r>
              <a:rPr lang="en-US"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effectLst/>
              <a:latin typeface="Times New Roman" panose="02020603050405020304" pitchFamily="18" charset="0"/>
              <a:cs typeface="Times New Roman" panose="02020603050405020304" pitchFamily="18" charset="0"/>
            </a:endParaRPr>
          </a:p>
          <a:p>
            <a:pPr lvl="1">
              <a:lnSpc>
                <a:spcPct val="150000"/>
              </a:lnSpc>
            </a:pPr>
            <a:r>
              <a:rPr lang="en-US" sz="1600" b="0" dirty="0">
                <a:solidFill>
                  <a:srgbClr val="D4D4D4"/>
                </a:solidFill>
                <a:effectLst/>
                <a:latin typeface="Fira Code" pitchFamily="1" charset="0"/>
              </a:rPr>
              <a:t>	 </a:t>
            </a:r>
            <a:endParaRPr lang="en-US" sz="1600" b="0" dirty="0">
              <a:solidFill>
                <a:srgbClr val="D4D4D4"/>
              </a:solidFill>
              <a:effectLst/>
              <a:latin typeface="Fira Code" pitchFamily="1" charset="0"/>
            </a:endParaRPr>
          </a:p>
          <a:p>
            <a:endParaRPr lang="en-US" sz="1600" b="0" dirty="0">
              <a:solidFill>
                <a:srgbClr val="D4D4D4"/>
              </a:solidFill>
              <a:effectLst/>
              <a:latin typeface="Fira Code" pitchFamily="1" charset="0"/>
            </a:endParaRPr>
          </a:p>
          <a:p>
            <a:pPr>
              <a:lnSpc>
                <a:spcPct val="150000"/>
              </a:lnSpc>
            </a:pP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r>
              <a:rPr lang="en-US" sz="1600" b="0" dirty="0">
                <a:solidFill>
                  <a:srgbClr val="6A9955"/>
                </a:solidFill>
                <a:effectLst/>
                <a:latin typeface="Fira Code" pitchFamily="1" charset="0"/>
              </a:rPr>
              <a:t>    </a:t>
            </a:r>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kern="0" dirty="0">
              <a:solidFill>
                <a:srgbClr val="000000"/>
              </a:solidFill>
              <a:latin typeface="+mj-lt"/>
              <a:ea typeface="나눔바른고딕" panose="020B0603020101020101" pitchFamily="50" charset="-127"/>
              <a:cs typeface="Times New Roman" panose="02020603050405020304" pitchFamily="18" charset="0"/>
            </a:endParaRPr>
          </a:p>
          <a:p>
            <a:pPr lvl="1"/>
            <a:endParaRPr lang="en-US" altLang="ko-KR" sz="1600"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742950" lvl="1" indent="-285750">
              <a:lnSpc>
                <a:spcPct val="150000"/>
              </a:lnSpc>
              <a:buFontTx/>
              <a:buChar char="-"/>
            </a:pPr>
            <a:endParaRPr lang="en-US" altLang="ko-KR" sz="1600" kern="0" dirty="0">
              <a:latin typeface="Times New Roman" panose="02020603050405020304" pitchFamily="18" charset="0"/>
              <a:ea typeface="Tahoma" panose="020B0604030504040204" pitchFamily="34" charset="0"/>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solidFill>
                <a:srgbClr val="D4D4D4"/>
              </a:solidFill>
              <a:latin typeface="Fira Code" pitchFamily="1" charset="0"/>
              <a:ea typeface="나눔바른고딕" panose="020B0603020101020101" pitchFamily="50" charset="-127"/>
              <a:cs typeface="Times New Roman" panose="02020603050405020304" pitchFamily="18" charset="0"/>
            </a:endParaRPr>
          </a:p>
          <a:p>
            <a:pPr marL="285750" indent="-285750">
              <a:lnSpc>
                <a:spcPct val="150000"/>
              </a:lnSpc>
              <a:buFontTx/>
              <a:buChar char="-"/>
            </a:pPr>
            <a:endParaRPr lang="en-US" altLang="ko-KR" sz="1600" kern="0" dirty="0">
              <a:latin typeface="Times New Roman" panose="02020603050405020304" pitchFamily="18" charset="0"/>
              <a:ea typeface="나눔바른고딕" panose="020B0603020101020101" pitchFamily="50" charset="-127"/>
              <a:cs typeface="Times New Roman" panose="02020603050405020304" pitchFamily="18"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135521"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3.3 Event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pic>
        <p:nvPicPr>
          <p:cNvPr id="36868" name="Picture 4" descr="Events in 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6334" y="2999118"/>
            <a:ext cx="6359332" cy="345089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2809875" y="3571875"/>
            <a:ext cx="209550" cy="574898"/>
          </a:xfrm>
          <a:prstGeom prst="rect">
            <a:avLst/>
          </a:prstGeom>
          <a:noFill/>
        </p:spPr>
        <p:txBody>
          <a:bodyPr wrap="square" rtlCol="0">
            <a:spAutoFit/>
          </a:bodyPr>
          <a:lstStyle/>
          <a:p>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4557017"/>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event: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khởi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1 delegate: </a:t>
            </a:r>
            <a:endParaRPr lang="en-US" sz="1600" dirty="0">
              <a:latin typeface="Times New Roman" panose="02020603050405020304" pitchFamily="18" charset="0"/>
              <a:cs typeface="Times New Roman" panose="02020603050405020304" pitchFamily="18" charset="0"/>
            </a:endParaRPr>
          </a:p>
          <a:p>
            <a:pPr lvl="2">
              <a:lnSpc>
                <a:spcPct val="150000"/>
              </a:lnSpc>
            </a:pP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delegate</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void</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EventNumber</a:t>
            </a:r>
            <a:r>
              <a:rPr lang="en-US" sz="1400" b="0" dirty="0">
                <a:solidFill>
                  <a:srgbClr val="D4D4D4"/>
                </a:solidFill>
                <a:effectLst/>
                <a:latin typeface="Fira Code" pitchFamily="1" charset="0"/>
              </a:rPr>
              <a:t>(</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x</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pPr lvl="2">
              <a:lnSpc>
                <a:spcPct val="150000"/>
              </a:lnSpc>
            </a:pPr>
            <a:endParaRPr lang="en-US" sz="1400" b="0" dirty="0">
              <a:solidFill>
                <a:srgbClr val="D4D4D4"/>
              </a:solidFill>
              <a:effectLst/>
              <a:latin typeface="Fira Code" pitchFamily="1"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publisher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b="0" dirty="0">
                <a:solidFill>
                  <a:srgbClr val="4EC9B0"/>
                </a:solidFill>
                <a:effectLst/>
                <a:latin typeface="Fira Code" pitchFamily="1" charset="0"/>
              </a:rPr>
              <a:t>Publisher</a:t>
            </a:r>
            <a:r>
              <a:rPr lang="en-US" sz="16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endParaRPr lang="en-US" sz="1400" b="0" dirty="0">
              <a:solidFill>
                <a:srgbClr val="D4D4D4"/>
              </a:solidFill>
              <a:effectLst/>
              <a:latin typeface="Fira Code" pitchFamily="1" charset="0"/>
            </a:endParaRPr>
          </a:p>
          <a:p>
            <a:pPr marL="285750"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r>
              <a:rPr lang="en-US" sz="1600" b="0" dirty="0">
                <a:solidFill>
                  <a:srgbClr val="569CD6"/>
                </a:solidFill>
                <a:effectLst/>
                <a:latin typeface="Fira Code" pitchFamily="1" charset="0"/>
              </a:rPr>
              <a:t>	</a:t>
            </a:r>
            <a:r>
              <a:rPr lang="en-US" sz="1400" b="0" dirty="0">
                <a:solidFill>
                  <a:srgbClr val="569CD6"/>
                </a:solidFill>
                <a:effectLst/>
                <a:latin typeface="Fira Code" pitchFamily="1" charset="0"/>
              </a:rPr>
              <a:t>class</a:t>
            </a:r>
            <a:r>
              <a:rPr lang="en-US" sz="1400" b="0" dirty="0">
                <a:solidFill>
                  <a:srgbClr val="D4D4D4"/>
                </a:solidFill>
                <a:effectLst/>
                <a:latin typeface="Fira Code" pitchFamily="1" charset="0"/>
              </a:rPr>
              <a:t> </a:t>
            </a:r>
            <a:r>
              <a:rPr lang="en-US" sz="1400" b="0" dirty="0">
                <a:solidFill>
                  <a:srgbClr val="4EC9B0"/>
                </a:solidFill>
                <a:effectLst/>
                <a:latin typeface="Fira Code" pitchFamily="1" charset="0"/>
              </a:rPr>
              <a:t>Publisher</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EventNumber</a:t>
            </a: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eventNumber</a:t>
            </a:r>
            <a:r>
              <a:rPr lang="en-US" sz="1400" b="0" dirty="0">
                <a:solidFill>
                  <a:srgbClr val="D4D4D4"/>
                </a:solidFill>
                <a:effectLst/>
                <a:latin typeface="Fira Code" pitchFamily="1" charset="0"/>
              </a:rPr>
              <a:t> { </a:t>
            </a:r>
            <a:r>
              <a:rPr lang="en-US" sz="1400" b="0" dirty="0">
                <a:solidFill>
                  <a:srgbClr val="569CD6"/>
                </a:solidFill>
                <a:effectLst/>
                <a:latin typeface="Fira Code" pitchFamily="1" charset="0"/>
              </a:rPr>
              <a:t>get</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set</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void</a:t>
            </a:r>
            <a:r>
              <a:rPr lang="en-US" sz="1400" b="0" dirty="0">
                <a:solidFill>
                  <a:srgbClr val="D4D4D4"/>
                </a:solidFill>
                <a:effectLst/>
                <a:latin typeface="Fira Code" pitchFamily="1" charset="0"/>
              </a:rPr>
              <a:t> </a:t>
            </a:r>
            <a:r>
              <a:rPr lang="en-US" sz="1400" b="0" dirty="0">
                <a:solidFill>
                  <a:srgbClr val="FFC000"/>
                </a:solidFill>
                <a:effectLst/>
                <a:latin typeface="Fira Code" pitchFamily="1" charset="0"/>
              </a:rPr>
              <a:t>Input</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i</a:t>
            </a:r>
            <a:r>
              <a:rPr lang="en-US" sz="1400" b="0" dirty="0">
                <a:solidFill>
                  <a:srgbClr val="D4D4D4"/>
                </a:solidFill>
                <a:effectLst/>
                <a:latin typeface="Fira Code" pitchFamily="1" charset="0"/>
              </a:rPr>
              <a:t> = </a:t>
            </a:r>
            <a:r>
              <a:rPr lang="en-US" sz="1400" b="0" dirty="0">
                <a:solidFill>
                  <a:srgbClr val="B5CEA8"/>
                </a:solidFill>
                <a:effectLst/>
                <a:latin typeface="Fira Code" pitchFamily="1" charset="0"/>
              </a:rPr>
              <a:t>4</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eventNumber</a:t>
            </a:r>
            <a:r>
              <a:rPr lang="en-US" sz="1400" b="0" dirty="0">
                <a:solidFill>
                  <a:srgbClr val="D4D4D4"/>
                </a:solidFill>
                <a:effectLst/>
                <a:latin typeface="Fira Code" pitchFamily="1" charset="0"/>
              </a:rPr>
              <a:t>?.</a:t>
            </a:r>
            <a:r>
              <a:rPr lang="en-US" sz="1400" b="0" dirty="0">
                <a:solidFill>
                  <a:srgbClr val="FFC000"/>
                </a:solidFill>
                <a:effectLst/>
                <a:latin typeface="Fira Code" pitchFamily="1" charset="0"/>
              </a:rPr>
              <a:t>Invoke</a:t>
            </a:r>
            <a:r>
              <a:rPr lang="en-US" sz="1400" b="0" dirty="0">
                <a:solidFill>
                  <a:srgbClr val="D4D4D4"/>
                </a:solidFill>
                <a:effectLst/>
                <a:latin typeface="Fira Code" pitchFamily="1" charset="0"/>
              </a:rPr>
              <a:t>(</a:t>
            </a:r>
            <a:r>
              <a:rPr lang="en-US" sz="1400" b="0" dirty="0" err="1">
                <a:solidFill>
                  <a:srgbClr val="9CDCFE"/>
                </a:solidFill>
                <a:effectLst/>
                <a:latin typeface="Fira Code" pitchFamily="1" charset="0"/>
              </a:rPr>
              <a:t>i</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4EC9B0"/>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pPr>
              <a:lnSpc>
                <a:spcPct val="150000"/>
              </a:lnSpc>
            </a:pPr>
            <a:endParaRPr lang="en-US" altLang="ko-KR" sz="1600" kern="0" dirty="0">
              <a:solidFill>
                <a:srgbClr val="FF0000"/>
              </a:solidFill>
              <a:latin typeface="Times New Roman" panose="02020603050405020304" pitchFamily="18" charset="0"/>
              <a:ea typeface="나눔바른고딕" panose="020B0603020101020101" pitchFamily="50" charset="-127"/>
              <a:cs typeface="Times New Roman" panose="02020603050405020304" pitchFamily="18"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5" name="Rectangle: Rounded Corners 34"/>
          <p:cNvSpPr/>
          <p:nvPr/>
        </p:nvSpPr>
        <p:spPr>
          <a:xfrm>
            <a:off x="1845323" y="2257551"/>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
        <p:nvSpPr>
          <p:cNvPr id="36" name="Rectangle: Rounded Corners 35"/>
          <p:cNvSpPr/>
          <p:nvPr/>
        </p:nvSpPr>
        <p:spPr>
          <a:xfrm>
            <a:off x="1845322" y="3241859"/>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나눔바른고딕" panose="020B0603020101020101" pitchFamily="50" charset="-127"/>
                <a:ea typeface="나눔바른고딕" panose="020B0603020101020101" pitchFamily="50" charset="-127"/>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74880" y="1676987"/>
            <a:ext cx="10054415" cy="4950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바른고딕" panose="020B0603020101020101" pitchFamily="50" charset="-127"/>
              <a:ea typeface="나눔바른고딕" panose="020B0603020101020101" pitchFamily="50" charset="-127"/>
            </a:endParaRPr>
          </a:p>
        </p:txBody>
      </p:sp>
      <p:sp>
        <p:nvSpPr>
          <p:cNvPr id="33" name="직사각형 32"/>
          <p:cNvSpPr/>
          <p:nvPr/>
        </p:nvSpPr>
        <p:spPr>
          <a:xfrm>
            <a:off x="1573432" y="1663364"/>
            <a:ext cx="10049040" cy="3920945"/>
          </a:xfrm>
          <a:prstGeom prst="rect">
            <a:avLst/>
          </a:prstGeom>
        </p:spPr>
        <p:txBody>
          <a:bodyPr wrap="square">
            <a:spAutoFit/>
          </a:bodyPr>
          <a:lstStyle/>
          <a:p>
            <a:pPr>
              <a:lnSpc>
                <a:spcPct val="150000"/>
              </a:lnSpc>
            </a:pP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②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Sử</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a:t>
            </a:r>
            <a:r>
              <a:rPr lang="en-US" altLang="ko-KR" b="1" kern="0" dirty="0" err="1">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dụng</a:t>
            </a:r>
            <a:r>
              <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rPr>
              <a:t> event:</a:t>
            </a:r>
            <a:endParaRPr lang="en-US" altLang="ko-KR"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tiên</a:t>
            </a:r>
            <a:r>
              <a:rPr lang="en-US" sz="1600" dirty="0">
                <a:latin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subcriber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a:t>
            </a:r>
            <a:r>
              <a:rPr lang="en-US" sz="1600" dirty="0">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Subcriber</a:t>
            </a:r>
            <a:r>
              <a:rPr lang="en-US"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sz="1600" dirty="0">
              <a:latin typeface="Times New Roman" panose="02020603050405020304" pitchFamily="18" charset="0"/>
              <a:cs typeface="Times New Roman" panose="02020603050405020304" pitchFamily="18" charset="0"/>
            </a:endParaRPr>
          </a:p>
          <a:p>
            <a:r>
              <a:rPr lang="en-US" sz="1600" dirty="0">
                <a:solidFill>
                  <a:srgbClr val="4EC9B0"/>
                </a:solidFill>
                <a:latin typeface="Fira Code" pitchFamily="1" charset="0"/>
              </a:rPr>
              <a:t>	</a:t>
            </a:r>
            <a:r>
              <a:rPr lang="en-US" sz="1400" b="0" dirty="0">
                <a:solidFill>
                  <a:srgbClr val="569CD6"/>
                </a:solidFill>
                <a:effectLst/>
                <a:latin typeface="Fira Code" pitchFamily="1" charset="0"/>
              </a:rPr>
              <a:t>class</a:t>
            </a:r>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Subcriber</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6A9955"/>
                </a:solidFill>
                <a:effectLst/>
                <a:latin typeface="Fira Code" pitchFamily="1" charset="0"/>
              </a:rPr>
              <a:t>//</a:t>
            </a:r>
            <a:r>
              <a:rPr lang="en-US" sz="1400" b="0" dirty="0" err="1">
                <a:solidFill>
                  <a:srgbClr val="6A9955"/>
                </a:solidFill>
                <a:effectLst/>
                <a:latin typeface="Fira Code" pitchFamily="1" charset="0"/>
              </a:rPr>
              <a:t>Subcribe</a:t>
            </a:r>
            <a:r>
              <a:rPr lang="en-US" sz="1400" b="0" dirty="0">
                <a:solidFill>
                  <a:srgbClr val="6A9955"/>
                </a:solidFill>
                <a:effectLst/>
                <a:latin typeface="Fira Code" pitchFamily="1" charset="0"/>
              </a:rPr>
              <a:t> event to publisher</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void</a:t>
            </a:r>
            <a:r>
              <a:rPr lang="en-US" sz="1400" b="0" dirty="0">
                <a:solidFill>
                  <a:srgbClr val="D4D4D4"/>
                </a:solidFill>
                <a:effectLst/>
                <a:latin typeface="Fira Code" pitchFamily="1" charset="0"/>
              </a:rPr>
              <a:t> </a:t>
            </a:r>
            <a:r>
              <a:rPr lang="en-US" sz="1400" b="0" dirty="0">
                <a:solidFill>
                  <a:srgbClr val="FFC000"/>
                </a:solidFill>
                <a:effectLst/>
                <a:latin typeface="Fira Code" pitchFamily="1" charset="0"/>
              </a:rPr>
              <a:t>Sub</a:t>
            </a:r>
            <a:r>
              <a:rPr lang="en-US" sz="1400" b="0" dirty="0">
                <a:solidFill>
                  <a:srgbClr val="D4D4D4"/>
                </a:solidFill>
                <a:effectLst/>
                <a:latin typeface="Fira Code" pitchFamily="1" charset="0"/>
              </a:rPr>
              <a:t>(</a:t>
            </a:r>
            <a:r>
              <a:rPr lang="en-US" sz="1400" b="0" dirty="0">
                <a:solidFill>
                  <a:srgbClr val="4EC9B0"/>
                </a:solidFill>
                <a:effectLst/>
                <a:latin typeface="Fira Code" pitchFamily="1" charset="0"/>
              </a:rPr>
              <a:t>Publisher</a:t>
            </a:r>
            <a:r>
              <a:rPr lang="en-US" sz="1400" b="0" dirty="0">
                <a:solidFill>
                  <a:srgbClr val="D4D4D4"/>
                </a:solidFill>
                <a:effectLst/>
                <a:latin typeface="Fira Code" pitchFamily="1" charset="0"/>
              </a:rPr>
              <a:t> </a:t>
            </a:r>
            <a:r>
              <a:rPr lang="en-US" sz="1400" b="0" dirty="0">
                <a:solidFill>
                  <a:srgbClr val="9CDCFE"/>
                </a:solidFill>
                <a:effectLst/>
                <a:latin typeface="Fira Code" pitchFamily="1" charset="0"/>
              </a:rPr>
              <a:t>publisher</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publisher</a:t>
            </a:r>
            <a:r>
              <a:rPr lang="en-US" sz="1400" b="0" dirty="0" err="1">
                <a:solidFill>
                  <a:srgbClr val="D4D4D4"/>
                </a:solidFill>
                <a:effectLst/>
                <a:latin typeface="Fira Code" pitchFamily="1" charset="0"/>
              </a:rPr>
              <a:t>.</a:t>
            </a:r>
            <a:r>
              <a:rPr lang="en-US" sz="1400" b="0" dirty="0" err="1">
                <a:solidFill>
                  <a:srgbClr val="9CDCFE"/>
                </a:solidFill>
                <a:effectLst/>
                <a:latin typeface="Fira Code" pitchFamily="1" charset="0"/>
              </a:rPr>
              <a:t>eventNumber</a:t>
            </a:r>
            <a:r>
              <a:rPr lang="en-US" sz="1400" b="0" dirty="0">
                <a:solidFill>
                  <a:srgbClr val="D4D4D4"/>
                </a:solidFill>
                <a:effectLst/>
                <a:latin typeface="Fira Code" pitchFamily="1" charset="0"/>
              </a:rPr>
              <a:t> = </a:t>
            </a:r>
            <a:r>
              <a:rPr lang="en-US" sz="1400" b="0" dirty="0">
                <a:solidFill>
                  <a:srgbClr val="FFC000"/>
                </a:solidFill>
                <a:effectLst/>
                <a:latin typeface="Fira Code" pitchFamily="1" charset="0"/>
              </a:rPr>
              <a:t>Sum</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public</a:t>
            </a:r>
            <a:r>
              <a:rPr lang="en-US" sz="1400" b="0" dirty="0">
                <a:solidFill>
                  <a:srgbClr val="D4D4D4"/>
                </a:solidFill>
                <a:effectLst/>
                <a:latin typeface="Fira Code" pitchFamily="1" charset="0"/>
              </a:rPr>
              <a:t> </a:t>
            </a:r>
            <a:r>
              <a:rPr lang="en-US" sz="1400" b="0" dirty="0">
                <a:solidFill>
                  <a:srgbClr val="569CD6"/>
                </a:solidFill>
                <a:effectLst/>
                <a:latin typeface="Fira Code" pitchFamily="1" charset="0"/>
              </a:rPr>
              <a:t>void</a:t>
            </a:r>
            <a:r>
              <a:rPr lang="en-US" sz="1400" b="0" dirty="0">
                <a:solidFill>
                  <a:srgbClr val="D4D4D4"/>
                </a:solidFill>
                <a:effectLst/>
                <a:latin typeface="Fira Code" pitchFamily="1" charset="0"/>
              </a:rPr>
              <a:t> </a:t>
            </a:r>
            <a:r>
              <a:rPr lang="en-US" sz="1400" b="0" dirty="0">
                <a:solidFill>
                  <a:srgbClr val="FFC000"/>
                </a:solidFill>
                <a:effectLst/>
                <a:latin typeface="Fira Code" pitchFamily="1" charset="0"/>
              </a:rPr>
              <a:t>Sum</a:t>
            </a:r>
            <a:r>
              <a:rPr lang="en-US" sz="1400" b="0" dirty="0">
                <a:solidFill>
                  <a:srgbClr val="D4D4D4"/>
                </a:solidFill>
                <a:effectLst/>
                <a:latin typeface="Fira Code" pitchFamily="1" charset="0"/>
              </a:rPr>
              <a:t>(</a:t>
            </a:r>
            <a:r>
              <a:rPr lang="en-US" sz="1400" b="0" dirty="0">
                <a:solidFill>
                  <a:srgbClr val="569CD6"/>
                </a:solidFill>
                <a:effectLst/>
                <a:latin typeface="Fira Code" pitchFamily="1" charset="0"/>
              </a:rPr>
              <a:t>int</a:t>
            </a:r>
            <a:r>
              <a:rPr lang="en-US" sz="1400" b="0" dirty="0">
                <a:solidFill>
                  <a:srgbClr val="D4D4D4"/>
                </a:solidFill>
                <a:effectLst/>
                <a:latin typeface="Fira Code" pitchFamily="1" charset="0"/>
              </a:rPr>
              <a:t> </a:t>
            </a:r>
            <a:r>
              <a:rPr lang="en-US" sz="1400" b="0" dirty="0" err="1">
                <a:solidFill>
                  <a:srgbClr val="9CDCFE"/>
                </a:solidFill>
                <a:effectLst/>
                <a:latin typeface="Fira Code" pitchFamily="1" charset="0"/>
              </a:rPr>
              <a:t>i</a:t>
            </a:r>
            <a:r>
              <a:rPr lang="en-US" sz="1400" b="0" dirty="0">
                <a:solidFill>
                  <a:srgbClr val="D4D4D4"/>
                </a:solidFill>
                <a:effectLst/>
                <a:latin typeface="Fira Code" pitchFamily="1" charset="0"/>
              </a:rPr>
              <a:t>) {</a:t>
            </a:r>
            <a:endParaRPr lang="en-US" sz="1400" b="0" dirty="0">
              <a:solidFill>
                <a:srgbClr val="D4D4D4"/>
              </a:solidFill>
              <a:effectLst/>
              <a:latin typeface="Fira Code" pitchFamily="1" charset="0"/>
            </a:endParaRPr>
          </a:p>
          <a:p>
            <a:r>
              <a:rPr lang="en-US" sz="1400" b="0" dirty="0">
                <a:solidFill>
                  <a:srgbClr val="D4D4D4"/>
                </a:solidFill>
                <a:effectLst/>
                <a:latin typeface="Fira Code" pitchFamily="1" charset="0"/>
              </a:rPr>
              <a:t>                </a:t>
            </a:r>
            <a:r>
              <a:rPr lang="en-US" sz="1400" b="0" dirty="0" err="1">
                <a:solidFill>
                  <a:srgbClr val="4EC9B0"/>
                </a:solidFill>
                <a:effectLst/>
                <a:latin typeface="Fira Code" pitchFamily="1" charset="0"/>
              </a:rPr>
              <a:t>Console</a:t>
            </a:r>
            <a:r>
              <a:rPr lang="en-US" sz="1400" b="0" dirty="0" err="1">
                <a:solidFill>
                  <a:srgbClr val="D4D4D4"/>
                </a:solidFill>
                <a:effectLst/>
                <a:latin typeface="Fira Code" pitchFamily="1" charset="0"/>
              </a:rPr>
              <a:t>.</a:t>
            </a:r>
            <a:r>
              <a:rPr lang="en-US" sz="1400" b="0" dirty="0" err="1">
                <a:solidFill>
                  <a:srgbClr val="FFC000"/>
                </a:solidFill>
                <a:effectLst/>
                <a:latin typeface="Fira Code" pitchFamily="1" charset="0"/>
              </a:rPr>
              <a:t>WriteLine</a:t>
            </a:r>
            <a:r>
              <a:rPr lang="en-US" sz="1400" b="0" dirty="0">
                <a:solidFill>
                  <a:srgbClr val="D4D4D4"/>
                </a:solidFill>
                <a:effectLst/>
                <a:latin typeface="Fira Code" pitchFamily="1" charset="0"/>
              </a:rPr>
              <a:t>(</a:t>
            </a:r>
            <a:r>
              <a:rPr lang="en-US" sz="1400" b="0" dirty="0">
                <a:solidFill>
                  <a:srgbClr val="CE9178"/>
                </a:solidFill>
                <a:effectLst/>
                <a:latin typeface="Fira Code" pitchFamily="1" charset="0"/>
              </a:rPr>
              <a:t>$"Square of {</a:t>
            </a:r>
            <a:r>
              <a:rPr lang="en-US" sz="1400" b="0" dirty="0" err="1">
                <a:solidFill>
                  <a:srgbClr val="9CDCFE"/>
                </a:solidFill>
                <a:effectLst/>
                <a:latin typeface="Fira Code" pitchFamily="1" charset="0"/>
              </a:rPr>
              <a:t>i</a:t>
            </a:r>
            <a:r>
              <a:rPr lang="en-US" sz="1400" b="0" dirty="0">
                <a:solidFill>
                  <a:srgbClr val="CE9178"/>
                </a:solidFill>
                <a:effectLst/>
                <a:latin typeface="Fira Code" pitchFamily="1" charset="0"/>
              </a:rPr>
              <a:t>} is: {</a:t>
            </a:r>
            <a:r>
              <a:rPr lang="en-US" sz="1400" b="0" dirty="0" err="1">
                <a:solidFill>
                  <a:srgbClr val="9CDCFE"/>
                </a:solidFill>
                <a:effectLst/>
                <a:latin typeface="Fira Code" pitchFamily="1" charset="0"/>
              </a:rPr>
              <a:t>i</a:t>
            </a:r>
            <a:r>
              <a:rPr lang="en-US" sz="1400" b="0" dirty="0">
                <a:solidFill>
                  <a:srgbClr val="D4D4D4"/>
                </a:solidFill>
                <a:effectLst/>
                <a:latin typeface="Fira Code" pitchFamily="1" charset="0"/>
              </a:rPr>
              <a:t>*</a:t>
            </a:r>
            <a:r>
              <a:rPr lang="en-US" sz="1400" b="0" dirty="0" err="1">
                <a:solidFill>
                  <a:srgbClr val="9CDCFE"/>
                </a:solidFill>
                <a:effectLst/>
                <a:latin typeface="Fira Code" pitchFamily="1" charset="0"/>
              </a:rPr>
              <a:t>i</a:t>
            </a:r>
            <a:r>
              <a:rPr lang="en-US" sz="1400" b="0" dirty="0">
                <a:solidFill>
                  <a:srgbClr val="CE9178"/>
                </a:solidFill>
                <a:effectLst/>
                <a:latin typeface="Fira Code" pitchFamily="1" charset="0"/>
              </a:rPr>
              <a:t>}"</a:t>
            </a:r>
            <a:r>
              <a:rPr lang="en-US" sz="1400" b="0" dirty="0">
                <a:solidFill>
                  <a:srgbClr val="D4D4D4"/>
                </a:solidFill>
                <a:effectLst/>
                <a:latin typeface="Fira Code" pitchFamily="1" charset="0"/>
              </a:rPr>
              <a:t>);</a:t>
            </a:r>
            <a:endParaRPr lang="en-US" sz="1400" b="0" dirty="0">
              <a:solidFill>
                <a:srgbClr val="D4D4D4"/>
              </a:solidFill>
              <a:effectLst/>
              <a:latin typeface="Fira Code" pitchFamily="1" charset="0"/>
            </a:endParaRPr>
          </a:p>
          <a:p>
            <a:endParaRPr lang="en-US" sz="1400" b="0" dirty="0">
              <a:solidFill>
                <a:srgbClr val="D4D4D4"/>
              </a:solidFill>
              <a:effectLst/>
              <a:latin typeface="Fira Code" pitchFamily="1" charset="0"/>
            </a:endParaRPr>
          </a:p>
          <a:p>
            <a:endParaRPr lang="en-US" altLang="ko-KR" sz="1400" b="1" kern="0" dirty="0">
              <a:solidFill>
                <a:srgbClr val="000000"/>
              </a:solidFill>
              <a:latin typeface="Times New Roman" panose="02020603050405020304" pitchFamily="18" charset="0"/>
              <a:ea typeface="나눔바른고딕" panose="020B0603020101020101" pitchFamily="50" charset="-127"/>
              <a:cs typeface="Times New Roman" panose="02020603050405020304" pitchFamily="18" charset="0"/>
            </a:endParaRPr>
          </a:p>
          <a:p>
            <a:pPr marL="285750" indent="-285750">
              <a:lnSpc>
                <a:spcPct val="150000"/>
              </a:lnSpc>
              <a:buFontTx/>
              <a:buChar char="-"/>
            </a:pPr>
            <a:r>
              <a:rPr lang="en-US" sz="1600" dirty="0">
                <a:latin typeface="Times New Roman" panose="02020603050405020304" pitchFamily="18" charset="0"/>
                <a:cs typeface="Times New Roman" panose="02020603050405020304" pitchFamily="18" charset="0"/>
              </a:rPr>
              <a:t>Ở  </a:t>
            </a:r>
            <a:r>
              <a:rPr lang="en-US" sz="1600" dirty="0" err="1">
                <a:latin typeface="Times New Roman" panose="02020603050405020304" pitchFamily="18" charset="0"/>
                <a:cs typeface="Times New Roman" panose="02020603050405020304" pitchFamily="18" charset="0"/>
              </a:rPr>
              <a:t>lớp</a:t>
            </a:r>
            <a:r>
              <a:rPr lang="en-US" sz="1600" dirty="0">
                <a:latin typeface="Times New Roman" panose="02020603050405020304" pitchFamily="18" charset="0"/>
                <a:cs typeface="Times New Roman" panose="02020603050405020304" pitchFamily="18" charset="0"/>
              </a:rPr>
              <a:t> </a:t>
            </a:r>
            <a:r>
              <a:rPr lang="en-US" sz="1600" b="0" dirty="0" err="1">
                <a:solidFill>
                  <a:srgbClr val="4EC9B0"/>
                </a:solidFill>
                <a:effectLst/>
                <a:latin typeface="Fira Code" pitchFamily="1" charset="0"/>
              </a:rPr>
              <a:t>Subcriber</a:t>
            </a:r>
            <a:r>
              <a:rPr lang="en-US" sz="1600" dirty="0">
                <a:latin typeface="Times New Roman" panose="02020603050405020304" pitchFamily="18" charset="0"/>
                <a:cs typeface="Times New Roman" panose="02020603050405020304" pitchFamily="18" charset="0"/>
              </a:rPr>
              <a:t>, ta </a:t>
            </a:r>
            <a:r>
              <a:rPr lang="en-US" sz="1600" dirty="0" err="1">
                <a:latin typeface="Times New Roman" panose="02020603050405020304" pitchFamily="18" charset="0"/>
                <a:cs typeface="Times New Roman" panose="02020603050405020304" pitchFamily="18" charset="0"/>
              </a:rPr>
              <a:t>khởi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phương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thức</a:t>
            </a:r>
            <a:r>
              <a:rPr lang="en-US" sz="1600" dirty="0">
                <a:latin typeface="Times New Roman" panose="02020603050405020304" pitchFamily="18" charset="0"/>
                <a:cs typeface="Times New Roman" panose="02020603050405020304" pitchFamily="18" charset="0"/>
              </a:rPr>
              <a:t> </a:t>
            </a:r>
            <a:r>
              <a:rPr lang="en-US" sz="1600" b="0" dirty="0">
                <a:solidFill>
                  <a:srgbClr val="FFC000"/>
                </a:solidFill>
                <a:effectLst/>
                <a:latin typeface="Fira Code" pitchFamily="1" charset="0"/>
              </a:rPr>
              <a:t>Sub</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nhận</a:t>
            </a:r>
            <a:r>
              <a:rPr lang="en-US" sz="1600" dirty="0">
                <a:latin typeface="Times New Roman" panose="02020603050405020304" pitchFamily="18" charset="0"/>
                <a:cs typeface="Times New Roman" panose="02020603050405020304" pitchFamily="18" charset="0"/>
              </a:rPr>
              <a:t> </a:t>
            </a:r>
            <a:r>
              <a:rPr lang="en-US" sz="1600" b="1" dirty="0">
                <a:solidFill>
                  <a:srgbClr val="DD5353"/>
                </a:solidFill>
                <a:latin typeface="Times New Roman" panose="02020603050405020304" pitchFamily="18" charset="0"/>
                <a:cs typeface="Times New Roman" panose="02020603050405020304" pitchFamily="18" charset="0"/>
              </a:rPr>
              <a:t>event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delegate </a:t>
            </a:r>
            <a:r>
              <a:rPr lang="en-US" sz="1600" b="0" dirty="0" err="1">
                <a:solidFill>
                  <a:srgbClr val="9CDCFE"/>
                </a:solidFill>
                <a:effectLst/>
                <a:latin typeface="Fira Code" pitchFamily="1" charset="0"/>
              </a:rPr>
              <a:t>eventNumber</a:t>
            </a:r>
            <a:r>
              <a:rPr lang="en-US" sz="1600" dirty="0">
                <a:latin typeface="Times New Roman" panose="02020603050405020304" pitchFamily="18" charset="0"/>
                <a:cs typeface="Times New Roman" panose="02020603050405020304" pitchFamily="18" charset="0"/>
              </a:rPr>
              <a:t> ở </a:t>
            </a:r>
            <a:r>
              <a:rPr lang="en-US" sz="1600" b="0" dirty="0">
                <a:solidFill>
                  <a:srgbClr val="4EC9B0"/>
                </a:solidFill>
                <a:effectLst/>
                <a:latin typeface="Fira Code" pitchFamily="1" charset="0"/>
              </a:rPr>
              <a:t>Publisher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xảy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ra</a:t>
            </a:r>
            <a:r>
              <a:rPr lang="en-US" sz="1600" dirty="0">
                <a:latin typeface="Times New Roman" panose="02020603050405020304" pitchFamily="18" charset="0"/>
                <a:cs typeface="Times New Roman" panose="02020603050405020304" pitchFamily="18" charset="0"/>
              </a:rPr>
              <a:t> </a:t>
            </a:r>
            <a:endParaRPr lang="en-US" sz="1400" b="0" dirty="0">
              <a:solidFill>
                <a:srgbClr val="D4D4D4"/>
              </a:solidFill>
              <a:effectLst/>
              <a:latin typeface="Fira Code" pitchFamily="1" charset="0"/>
            </a:endParaRPr>
          </a:p>
        </p:txBody>
      </p:sp>
      <p:sp>
        <p:nvSpPr>
          <p:cNvPr id="34" name="TextBox 33"/>
          <p:cNvSpPr txBox="1"/>
          <p:nvPr/>
        </p:nvSpPr>
        <p:spPr>
          <a:xfrm>
            <a:off x="2028388" y="500222"/>
            <a:ext cx="2448106" cy="400110"/>
          </a:xfrm>
          <a:prstGeom prst="rect">
            <a:avLst/>
          </a:prstGeom>
          <a:noFill/>
        </p:spPr>
        <p:txBody>
          <a:bodyPr wrap="none" rtlCol="0">
            <a:spAutoFit/>
          </a:bodyPr>
          <a:lstStyle/>
          <a:p>
            <a:pPr>
              <a:defRPr/>
            </a:pP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3.1 Delegate </a:t>
            </a:r>
            <a:r>
              <a:rPr lang="en-US" altLang="ko-KR" sz="2000" dirty="0" err="1">
                <a:latin typeface="Times New Roman" panose="02020603050405020304" pitchFamily="18" charset="0"/>
                <a:ea typeface="나눔바른고딕 Light" panose="020B0603020101020101" pitchFamily="50" charset="-127"/>
                <a:cs typeface="Times New Roman" panose="02020603050405020304" pitchFamily="18" charset="0"/>
              </a:rPr>
              <a:t>trong</a:t>
            </a:r>
            <a:r>
              <a:rPr lang="en-US" altLang="ko-KR" sz="2000" dirty="0">
                <a:latin typeface="Times New Roman" panose="02020603050405020304" pitchFamily="18" charset="0"/>
                <a:ea typeface="나눔바른고딕 Light" panose="020B0603020101020101" pitchFamily="50" charset="-127"/>
                <a:cs typeface="Times New Roman" panose="02020603050405020304" pitchFamily="18" charset="0"/>
              </a:rPr>
              <a:t> C#</a:t>
            </a:r>
            <a:endParaRPr lang="ko-KR" altLang="en-US" sz="2000"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2" name="TextBox 11"/>
          <p:cNvSpPr txBox="1"/>
          <p:nvPr/>
        </p:nvSpPr>
        <p:spPr>
          <a:xfrm>
            <a:off x="11234149" y="4981242"/>
            <a:ext cx="1144458" cy="1103520"/>
          </a:xfrm>
          <a:prstGeom prst="rect">
            <a:avLst/>
          </a:prstGeom>
          <a:noFill/>
        </p:spPr>
        <p:txBody>
          <a:bodyPr wrap="square" rtlCol="0">
            <a:spAutoFit/>
          </a:bodyPr>
          <a:lstStyle/>
          <a:p>
            <a:endParaRPr lang="en-US" dirty="0"/>
          </a:p>
        </p:txBody>
      </p:sp>
      <p:sp>
        <p:nvSpPr>
          <p:cNvPr id="13" name="TextBox 12"/>
          <p:cNvSpPr txBox="1"/>
          <p:nvPr/>
        </p:nvSpPr>
        <p:spPr>
          <a:xfrm>
            <a:off x="1923068" y="1508289"/>
            <a:ext cx="184731" cy="369332"/>
          </a:xfrm>
          <a:prstGeom prst="rect">
            <a:avLst/>
          </a:prstGeom>
          <a:noFill/>
        </p:spPr>
        <p:txBody>
          <a:bodyPr wrap="none" rtlCol="0">
            <a:spAutoFit/>
          </a:bodyPr>
          <a:lstStyle/>
          <a:p>
            <a:endParaRPr lang="en-US" dirty="0"/>
          </a:p>
        </p:txBody>
      </p:sp>
      <p:sp>
        <p:nvSpPr>
          <p:cNvPr id="11" name="TextBox 10"/>
          <p:cNvSpPr txBox="1"/>
          <p:nvPr/>
        </p:nvSpPr>
        <p:spPr>
          <a:xfrm>
            <a:off x="4045514" y="6712594"/>
            <a:ext cx="45719" cy="303514"/>
          </a:xfrm>
          <a:prstGeom prst="rect">
            <a:avLst/>
          </a:prstGeom>
          <a:noFill/>
        </p:spPr>
        <p:txBody>
          <a:bodyPr wrap="square" rtlCol="0">
            <a:spAutoFit/>
          </a:bodyPr>
          <a:lstStyle/>
          <a:p>
            <a:endParaRPr lang="en-US" dirty="0"/>
          </a:p>
        </p:txBody>
      </p:sp>
      <p:sp>
        <p:nvSpPr>
          <p:cNvPr id="14" name="TextBox 13"/>
          <p:cNvSpPr txBox="1"/>
          <p:nvPr/>
        </p:nvSpPr>
        <p:spPr>
          <a:xfrm>
            <a:off x="7457434" y="3173733"/>
            <a:ext cx="94363" cy="656575"/>
          </a:xfrm>
          <a:prstGeom prst="rect">
            <a:avLst/>
          </a:prstGeom>
          <a:noFill/>
        </p:spPr>
        <p:txBody>
          <a:bodyPr wrap="square" rtlCol="0">
            <a:spAutoFit/>
          </a:bodyPr>
          <a:lstStyle/>
          <a:p>
            <a:endParaRPr lang="en-US" dirty="0"/>
          </a:p>
        </p:txBody>
      </p:sp>
      <p:sp>
        <p:nvSpPr>
          <p:cNvPr id="17" name="TextBox 16"/>
          <p:cNvSpPr txBox="1"/>
          <p:nvPr/>
        </p:nvSpPr>
        <p:spPr>
          <a:xfrm>
            <a:off x="4547057" y="4819340"/>
            <a:ext cx="307747" cy="485830"/>
          </a:xfrm>
          <a:prstGeom prst="rect">
            <a:avLst/>
          </a:prstGeom>
          <a:noFill/>
        </p:spPr>
        <p:txBody>
          <a:bodyPr wrap="square" rtlCol="0">
            <a:spAutoFit/>
          </a:bodyPr>
          <a:lstStyle/>
          <a:p>
            <a:endParaRPr lang="en-US" dirty="0"/>
          </a:p>
        </p:txBody>
      </p:sp>
      <p:sp>
        <p:nvSpPr>
          <p:cNvPr id="19" name="TextBox 18"/>
          <p:cNvSpPr txBox="1"/>
          <p:nvPr/>
        </p:nvSpPr>
        <p:spPr>
          <a:xfrm>
            <a:off x="4413159" y="3826109"/>
            <a:ext cx="45719" cy="481940"/>
          </a:xfrm>
          <a:prstGeom prst="rect">
            <a:avLst/>
          </a:prstGeom>
          <a:noFill/>
        </p:spPr>
        <p:txBody>
          <a:bodyPr wrap="square" rtlCol="0">
            <a:spAutoFit/>
          </a:bodyPr>
          <a:lstStyle/>
          <a:p>
            <a:endParaRPr lang="en-US" dirty="0"/>
          </a:p>
        </p:txBody>
      </p:sp>
      <p:sp>
        <p:nvSpPr>
          <p:cNvPr id="29" name="TextBox 28"/>
          <p:cNvSpPr txBox="1"/>
          <p:nvPr/>
        </p:nvSpPr>
        <p:spPr>
          <a:xfrm>
            <a:off x="2495550" y="2800350"/>
            <a:ext cx="45719" cy="369332"/>
          </a:xfrm>
          <a:prstGeom prst="rect">
            <a:avLst/>
          </a:prstGeom>
          <a:noFill/>
        </p:spPr>
        <p:txBody>
          <a:bodyPr wrap="square" rtlCol="0">
            <a:spAutoFit/>
          </a:bodyPr>
          <a:lstStyle/>
          <a:p>
            <a:endParaRPr lang="en-US" dirty="0"/>
          </a:p>
        </p:txBody>
      </p:sp>
      <p:sp>
        <p:nvSpPr>
          <p:cNvPr id="37" name="Rectangle: Rounded Corners 36"/>
          <p:cNvSpPr/>
          <p:nvPr/>
        </p:nvSpPr>
        <p:spPr>
          <a:xfrm>
            <a:off x="1890982" y="2236257"/>
            <a:ext cx="216817" cy="18743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68789</Words>
  <Application>WPS Presentation</Application>
  <PresentationFormat>Widescreen</PresentationFormat>
  <Paragraphs>3638</Paragraphs>
  <Slides>170</Slides>
  <Notes>168</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170</vt:i4>
      </vt:variant>
    </vt:vector>
  </HeadingPairs>
  <TitlesOfParts>
    <vt:vector size="194" baseType="lpstr">
      <vt:lpstr>Arial</vt:lpstr>
      <vt:lpstr>SimSun</vt:lpstr>
      <vt:lpstr>Wingdings</vt:lpstr>
      <vt:lpstr>NanumBarunGothic</vt:lpstr>
      <vt:lpstr>Times New Roman</vt:lpstr>
      <vt:lpstr>나눔바른고딕 Light</vt:lpstr>
      <vt:lpstr>Malgun Gothic</vt:lpstr>
      <vt:lpstr>Microsoft YaHei</vt:lpstr>
      <vt:lpstr>Arial Unicode MS</vt:lpstr>
      <vt:lpstr>Fira Code</vt:lpstr>
      <vt:lpstr>Tahoma</vt:lpstr>
      <vt:lpstr>Tempus Sans ITC</vt:lpstr>
      <vt:lpstr>Felix Titling</vt:lpstr>
      <vt:lpstr>-apple-system</vt:lpstr>
      <vt:lpstr>Segoe Print</vt:lpstr>
      <vt:lpstr>SFMono-Regular</vt:lpstr>
      <vt:lpstr>Calibri</vt:lpstr>
      <vt:lpstr>Courier New</vt:lpstr>
      <vt:lpstr>나눔고딕</vt:lpstr>
      <vt:lpstr>Adobe Gothic Std B</vt:lpstr>
      <vt:lpstr>굴림</vt:lpstr>
      <vt:lpstr>Adobe Myungjo Std M</vt:lpstr>
      <vt:lpstr>Office 테마</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HLC_2021</cp:lastModifiedBy>
  <cp:revision>811</cp:revision>
  <dcterms:created xsi:type="dcterms:W3CDTF">2019-10-31T12:34:00Z</dcterms:created>
  <dcterms:modified xsi:type="dcterms:W3CDTF">2022-09-20T15:54:44Z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52E827D36821403EA51326F9EC963590</vt:lpwstr>
  </property>
  <property fmtid="{D5CDD505-2E9C-101B-9397-08002B2CF9AE}" pid="3" name="KSOProductBuildVer">
    <vt:lpwstr>1033-11.2.0.11306</vt:lpwstr>
  </property>
</Properties>
</file>